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4"/>
  </p:sldMasterIdLst>
  <p:notesMasterIdLst>
    <p:notesMasterId r:id="rId54"/>
  </p:notesMasterIdLst>
  <p:sldIdLst>
    <p:sldId id="275" r:id="rId5"/>
    <p:sldId id="257" r:id="rId6"/>
    <p:sldId id="258" r:id="rId7"/>
    <p:sldId id="304" r:id="rId8"/>
    <p:sldId id="261" r:id="rId9"/>
    <p:sldId id="264" r:id="rId10"/>
    <p:sldId id="259" r:id="rId11"/>
    <p:sldId id="306" r:id="rId12"/>
    <p:sldId id="311" r:id="rId13"/>
    <p:sldId id="262" r:id="rId14"/>
    <p:sldId id="277" r:id="rId15"/>
    <p:sldId id="307" r:id="rId16"/>
    <p:sldId id="288" r:id="rId17"/>
    <p:sldId id="308" r:id="rId18"/>
    <p:sldId id="310" r:id="rId19"/>
    <p:sldId id="266" r:id="rId20"/>
    <p:sldId id="278" r:id="rId21"/>
    <p:sldId id="265" r:id="rId22"/>
    <p:sldId id="312" r:id="rId23"/>
    <p:sldId id="290" r:id="rId24"/>
    <p:sldId id="274" r:id="rId25"/>
    <p:sldId id="286" r:id="rId26"/>
    <p:sldId id="291" r:id="rId27"/>
    <p:sldId id="313" r:id="rId28"/>
    <p:sldId id="267" r:id="rId29"/>
    <p:sldId id="298" r:id="rId30"/>
    <p:sldId id="294" r:id="rId31"/>
    <p:sldId id="299" r:id="rId32"/>
    <p:sldId id="293" r:id="rId33"/>
    <p:sldId id="282" r:id="rId34"/>
    <p:sldId id="285" r:id="rId35"/>
    <p:sldId id="284" r:id="rId36"/>
    <p:sldId id="302" r:id="rId37"/>
    <p:sldId id="333" r:id="rId38"/>
    <p:sldId id="280" r:id="rId39"/>
    <p:sldId id="330" r:id="rId40"/>
    <p:sldId id="332" r:id="rId41"/>
    <p:sldId id="331" r:id="rId42"/>
    <p:sldId id="281" r:id="rId43"/>
    <p:sldId id="303" r:id="rId44"/>
    <p:sldId id="334" r:id="rId45"/>
    <p:sldId id="323" r:id="rId46"/>
    <p:sldId id="324" r:id="rId47"/>
    <p:sldId id="322" r:id="rId48"/>
    <p:sldId id="325" r:id="rId49"/>
    <p:sldId id="319" r:id="rId50"/>
    <p:sldId id="316" r:id="rId51"/>
    <p:sldId id="321" r:id="rId52"/>
    <p:sldId id="336" r:id="rId53"/>
  </p:sldIdLst>
  <p:sldSz cx="12192000" cy="6858000"/>
  <p:notesSz cx="6884988" cy="100155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ACF1F4"/>
    <a:srgbClr val="666699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25A3A3-02A0-4B89-867A-12A8312F4204}" v="37" dt="2021-04-30T01:00:53.5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9" autoAdjust="0"/>
    <p:restoredTop sz="69525" autoAdjust="0"/>
  </p:normalViewPr>
  <p:slideViewPr>
    <p:cSldViewPr snapToGrid="0">
      <p:cViewPr varScale="1">
        <p:scale>
          <a:sx n="52" d="100"/>
          <a:sy n="52" d="100"/>
        </p:scale>
        <p:origin x="1644" y="72"/>
      </p:cViewPr>
      <p:guideLst/>
    </p:cSldViewPr>
  </p:slideViewPr>
  <p:outlineViewPr>
    <p:cViewPr>
      <p:scale>
        <a:sx n="33" d="100"/>
        <a:sy n="33" d="100"/>
      </p:scale>
      <p:origin x="0" y="-1143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286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AU" dirty="0"/>
              <a:t>Proceedings</a:t>
            </a:r>
            <a:r>
              <a:rPr lang="en-AU" baseline="0" dirty="0"/>
              <a:t> on sentence</a:t>
            </a:r>
            <a:endParaRPr lang="en-AU" dirty="0"/>
          </a:p>
        </c:rich>
      </c:tx>
      <c:layout>
        <c:manualLayout>
          <c:xMode val="edge"/>
          <c:yMode val="edge"/>
          <c:x val="0.35896875"/>
          <c:y val="2.81249982698696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8408710629921262E-2"/>
          <c:y val="9.1160058368598765E-2"/>
          <c:w val="0.93440378937007873"/>
          <c:h val="0.778017730190838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Defence Submissions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Youth </c:v>
                </c:pt>
                <c:pt idx="1">
                  <c:v>Inexperience</c:v>
                </c:pt>
                <c:pt idx="2">
                  <c:v>Lack of maturity</c:v>
                </c:pt>
                <c:pt idx="3">
                  <c:v>Not really an adult</c:v>
                </c:pt>
                <c:pt idx="4">
                  <c:v>Truly an adult</c:v>
                </c:pt>
                <c:pt idx="5">
                  <c:v>Henry Guideline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6F-497A-9078-FB9FADED95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Crown Submissions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Youth </c:v>
                </c:pt>
                <c:pt idx="1">
                  <c:v>Inexperience</c:v>
                </c:pt>
                <c:pt idx="2">
                  <c:v>Lack of maturity</c:v>
                </c:pt>
                <c:pt idx="3">
                  <c:v>Not really an adult</c:v>
                </c:pt>
                <c:pt idx="4">
                  <c:v>Truly an adult</c:v>
                </c:pt>
                <c:pt idx="5">
                  <c:v>Henry Guideline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6F-497A-9078-FB9FADED95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Sentence Judge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Youth </c:v>
                </c:pt>
                <c:pt idx="1">
                  <c:v>Inexperience</c:v>
                </c:pt>
                <c:pt idx="2">
                  <c:v>Lack of maturity</c:v>
                </c:pt>
                <c:pt idx="3">
                  <c:v>Not really an adult</c:v>
                </c:pt>
                <c:pt idx="4">
                  <c:v>Truly an adult</c:v>
                </c:pt>
                <c:pt idx="5">
                  <c:v>Henry Guideline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6F-497A-9078-FB9FADED9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9065312"/>
        <c:axId val="889065640"/>
      </c:barChart>
      <c:catAx>
        <c:axId val="889065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065640"/>
        <c:crosses val="autoZero"/>
        <c:auto val="1"/>
        <c:lblAlgn val="ctr"/>
        <c:lblOffset val="100"/>
        <c:noMultiLvlLbl val="0"/>
      </c:catAx>
      <c:valAx>
        <c:axId val="889065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06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5E0937-00B2-409C-A6A9-861370EC6D7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</dgm:pt>
    <dgm:pt modelId="{7E5F8E34-6ED0-4FB7-9181-57EBB2ECE418}">
      <dgm:prSet phldrT="[Text]"/>
      <dgm:spPr/>
      <dgm:t>
        <a:bodyPr/>
        <a:lstStyle/>
        <a:p>
          <a:r>
            <a:rPr lang="en-AU" dirty="0"/>
            <a:t>Assault </a:t>
          </a:r>
        </a:p>
      </dgm:t>
    </dgm:pt>
    <dgm:pt modelId="{B72689B1-0A5C-4C5F-A950-202D47E2D951}" type="parTrans" cxnId="{031D7458-DA2C-499A-BFCA-970326B74FEB}">
      <dgm:prSet/>
      <dgm:spPr/>
      <dgm:t>
        <a:bodyPr/>
        <a:lstStyle/>
        <a:p>
          <a:endParaRPr lang="en-AU"/>
        </a:p>
      </dgm:t>
    </dgm:pt>
    <dgm:pt modelId="{604E80D6-56B7-41FE-888E-41A752E730DA}" type="sibTrans" cxnId="{031D7458-DA2C-499A-BFCA-970326B74FEB}">
      <dgm:prSet/>
      <dgm:spPr>
        <a:solidFill>
          <a:srgbClr val="FFC000"/>
        </a:solidFill>
      </dgm:spPr>
      <dgm:t>
        <a:bodyPr/>
        <a:lstStyle/>
        <a:p>
          <a:endParaRPr lang="en-AU"/>
        </a:p>
      </dgm:t>
    </dgm:pt>
    <dgm:pt modelId="{0CF204DB-5AF4-473D-A2E5-4CD6AE708958}">
      <dgm:prSet phldrT="[Text]"/>
      <dgm:spPr/>
      <dgm:t>
        <a:bodyPr/>
        <a:lstStyle/>
        <a:p>
          <a:r>
            <a:rPr lang="en-AU" dirty="0"/>
            <a:t>Poor quality of life</a:t>
          </a:r>
        </a:p>
      </dgm:t>
    </dgm:pt>
    <dgm:pt modelId="{C56BBBAC-5D81-42FB-9402-07720BD4C7F6}" type="parTrans" cxnId="{DC25DAE5-FCAE-4DB8-B989-0D115B21D656}">
      <dgm:prSet/>
      <dgm:spPr/>
      <dgm:t>
        <a:bodyPr/>
        <a:lstStyle/>
        <a:p>
          <a:endParaRPr lang="en-AU"/>
        </a:p>
      </dgm:t>
    </dgm:pt>
    <dgm:pt modelId="{2CFA66C0-D49A-4F77-B4F5-5181DC126A3D}" type="sibTrans" cxnId="{DC25DAE5-FCAE-4DB8-B989-0D115B21D656}">
      <dgm:prSet/>
      <dgm:spPr>
        <a:solidFill>
          <a:srgbClr val="FFC000"/>
        </a:solidFill>
      </dgm:spPr>
      <dgm:t>
        <a:bodyPr/>
        <a:lstStyle/>
        <a:p>
          <a:endParaRPr lang="en-AU"/>
        </a:p>
      </dgm:t>
    </dgm:pt>
    <dgm:pt modelId="{F503D53A-320C-4BAC-9C84-AD386E45EF8C}">
      <dgm:prSet phldrT="[Text]"/>
      <dgm:spPr>
        <a:solidFill>
          <a:srgbClr val="92D050"/>
        </a:solidFill>
      </dgm:spPr>
      <dgm:t>
        <a:bodyPr/>
        <a:lstStyle/>
        <a:p>
          <a:r>
            <a:rPr lang="en-AU" dirty="0"/>
            <a:t>Decision not to operate</a:t>
          </a:r>
        </a:p>
      </dgm:t>
    </dgm:pt>
    <dgm:pt modelId="{224AF9E1-16A3-49E8-9992-C0192D6D30D6}" type="parTrans" cxnId="{5DE81424-086E-4A41-BF00-96C046531CA7}">
      <dgm:prSet/>
      <dgm:spPr/>
      <dgm:t>
        <a:bodyPr/>
        <a:lstStyle/>
        <a:p>
          <a:endParaRPr lang="en-AU"/>
        </a:p>
      </dgm:t>
    </dgm:pt>
    <dgm:pt modelId="{25FE2C6A-1126-4EBB-B728-E957483B4C1B}" type="sibTrans" cxnId="{5DE81424-086E-4A41-BF00-96C046531CA7}">
      <dgm:prSet/>
      <dgm:spPr>
        <a:solidFill>
          <a:srgbClr val="FFC000"/>
        </a:solidFill>
      </dgm:spPr>
      <dgm:t>
        <a:bodyPr/>
        <a:lstStyle/>
        <a:p>
          <a:endParaRPr lang="en-AU"/>
        </a:p>
      </dgm:t>
    </dgm:pt>
    <dgm:pt modelId="{C4D0A748-DD07-4C1D-8F01-D139A9C3B7E4}">
      <dgm:prSet/>
      <dgm:spPr/>
      <dgm:t>
        <a:bodyPr/>
        <a:lstStyle/>
        <a:p>
          <a:r>
            <a:rPr lang="en-AU" dirty="0"/>
            <a:t>Death</a:t>
          </a:r>
        </a:p>
      </dgm:t>
    </dgm:pt>
    <dgm:pt modelId="{E5C130A2-8CAE-4452-82BC-663E4F3A5596}" type="parTrans" cxnId="{F21BC710-597E-494C-AB93-9E8878357BD3}">
      <dgm:prSet/>
      <dgm:spPr/>
      <dgm:t>
        <a:bodyPr/>
        <a:lstStyle/>
        <a:p>
          <a:endParaRPr lang="en-AU"/>
        </a:p>
      </dgm:t>
    </dgm:pt>
    <dgm:pt modelId="{1048C978-7E6D-4067-B026-DC6C571F41B1}" type="sibTrans" cxnId="{F21BC710-597E-494C-AB93-9E8878357BD3}">
      <dgm:prSet/>
      <dgm:spPr/>
      <dgm:t>
        <a:bodyPr/>
        <a:lstStyle/>
        <a:p>
          <a:endParaRPr lang="en-AU"/>
        </a:p>
      </dgm:t>
    </dgm:pt>
    <dgm:pt modelId="{63CACA92-7526-443F-9B61-7803E843B06C}" type="pres">
      <dgm:prSet presAssocID="{F55E0937-00B2-409C-A6A9-861370EC6D76}" presName="diagram" presStyleCnt="0">
        <dgm:presLayoutVars>
          <dgm:dir/>
          <dgm:resizeHandles val="exact"/>
        </dgm:presLayoutVars>
      </dgm:prSet>
      <dgm:spPr/>
    </dgm:pt>
    <dgm:pt modelId="{8CE2E9A4-923E-4583-AFCB-3FB300AFAA27}" type="pres">
      <dgm:prSet presAssocID="{7E5F8E34-6ED0-4FB7-9181-57EBB2ECE418}" presName="node" presStyleLbl="node1" presStyleIdx="0" presStyleCnt="4">
        <dgm:presLayoutVars>
          <dgm:bulletEnabled val="1"/>
        </dgm:presLayoutVars>
      </dgm:prSet>
      <dgm:spPr/>
    </dgm:pt>
    <dgm:pt modelId="{00DF5628-A800-4D2F-8CA8-2A46C5E44F84}" type="pres">
      <dgm:prSet presAssocID="{604E80D6-56B7-41FE-888E-41A752E730DA}" presName="sibTrans" presStyleLbl="sibTrans2D1" presStyleIdx="0" presStyleCnt="3"/>
      <dgm:spPr/>
    </dgm:pt>
    <dgm:pt modelId="{07E707E5-D6FF-44A1-A22B-5E2F346FC219}" type="pres">
      <dgm:prSet presAssocID="{604E80D6-56B7-41FE-888E-41A752E730DA}" presName="connectorText" presStyleLbl="sibTrans2D1" presStyleIdx="0" presStyleCnt="3"/>
      <dgm:spPr/>
    </dgm:pt>
    <dgm:pt modelId="{DDE88AF3-038F-4CD7-AC5E-EB3D8E44FC8B}" type="pres">
      <dgm:prSet presAssocID="{0CF204DB-5AF4-473D-A2E5-4CD6AE708958}" presName="node" presStyleLbl="node1" presStyleIdx="1" presStyleCnt="4">
        <dgm:presLayoutVars>
          <dgm:bulletEnabled val="1"/>
        </dgm:presLayoutVars>
      </dgm:prSet>
      <dgm:spPr/>
    </dgm:pt>
    <dgm:pt modelId="{EE51C1B0-AA02-49D0-98CD-F049EFC20AEA}" type="pres">
      <dgm:prSet presAssocID="{2CFA66C0-D49A-4F77-B4F5-5181DC126A3D}" presName="sibTrans" presStyleLbl="sibTrans2D1" presStyleIdx="1" presStyleCnt="3"/>
      <dgm:spPr/>
    </dgm:pt>
    <dgm:pt modelId="{61FFE1A2-46D2-400A-95EB-E4AE0C3082E0}" type="pres">
      <dgm:prSet presAssocID="{2CFA66C0-D49A-4F77-B4F5-5181DC126A3D}" presName="connectorText" presStyleLbl="sibTrans2D1" presStyleIdx="1" presStyleCnt="3"/>
      <dgm:spPr/>
    </dgm:pt>
    <dgm:pt modelId="{2B32110F-7C96-4082-833B-390CFDC8E762}" type="pres">
      <dgm:prSet presAssocID="{F503D53A-320C-4BAC-9C84-AD386E45EF8C}" presName="node" presStyleLbl="node1" presStyleIdx="2" presStyleCnt="4">
        <dgm:presLayoutVars>
          <dgm:bulletEnabled val="1"/>
        </dgm:presLayoutVars>
      </dgm:prSet>
      <dgm:spPr/>
    </dgm:pt>
    <dgm:pt modelId="{51815D92-3C4F-488B-A9F6-3AD6A4D91619}" type="pres">
      <dgm:prSet presAssocID="{25FE2C6A-1126-4EBB-B728-E957483B4C1B}" presName="sibTrans" presStyleLbl="sibTrans2D1" presStyleIdx="2" presStyleCnt="3"/>
      <dgm:spPr/>
    </dgm:pt>
    <dgm:pt modelId="{D497D137-86E2-4357-8AE6-A81567E25469}" type="pres">
      <dgm:prSet presAssocID="{25FE2C6A-1126-4EBB-B728-E957483B4C1B}" presName="connectorText" presStyleLbl="sibTrans2D1" presStyleIdx="2" presStyleCnt="3"/>
      <dgm:spPr/>
    </dgm:pt>
    <dgm:pt modelId="{8D69DEFA-002A-47DE-B29E-173103AEE670}" type="pres">
      <dgm:prSet presAssocID="{C4D0A748-DD07-4C1D-8F01-D139A9C3B7E4}" presName="node" presStyleLbl="node1" presStyleIdx="3" presStyleCnt="4">
        <dgm:presLayoutVars>
          <dgm:bulletEnabled val="1"/>
        </dgm:presLayoutVars>
      </dgm:prSet>
      <dgm:spPr/>
    </dgm:pt>
  </dgm:ptLst>
  <dgm:cxnLst>
    <dgm:cxn modelId="{928FBD0F-C471-40AC-AD8C-578DE11BADE0}" type="presOf" srcId="{604E80D6-56B7-41FE-888E-41A752E730DA}" destId="{00DF5628-A800-4D2F-8CA8-2A46C5E44F84}" srcOrd="0" destOrd="0" presId="urn:microsoft.com/office/officeart/2005/8/layout/process5"/>
    <dgm:cxn modelId="{F21BC710-597E-494C-AB93-9E8878357BD3}" srcId="{F55E0937-00B2-409C-A6A9-861370EC6D76}" destId="{C4D0A748-DD07-4C1D-8F01-D139A9C3B7E4}" srcOrd="3" destOrd="0" parTransId="{E5C130A2-8CAE-4452-82BC-663E4F3A5596}" sibTransId="{1048C978-7E6D-4067-B026-DC6C571F41B1}"/>
    <dgm:cxn modelId="{D36E6519-15BE-4C99-940D-FC24364CAC9F}" type="presOf" srcId="{F503D53A-320C-4BAC-9C84-AD386E45EF8C}" destId="{2B32110F-7C96-4082-833B-390CFDC8E762}" srcOrd="0" destOrd="0" presId="urn:microsoft.com/office/officeart/2005/8/layout/process5"/>
    <dgm:cxn modelId="{5DE81424-086E-4A41-BF00-96C046531CA7}" srcId="{F55E0937-00B2-409C-A6A9-861370EC6D76}" destId="{F503D53A-320C-4BAC-9C84-AD386E45EF8C}" srcOrd="2" destOrd="0" parTransId="{224AF9E1-16A3-49E8-9992-C0192D6D30D6}" sibTransId="{25FE2C6A-1126-4EBB-B728-E957483B4C1B}"/>
    <dgm:cxn modelId="{08F5543D-90E2-4E5C-A3B8-1AE92E537F5E}" type="presOf" srcId="{2CFA66C0-D49A-4F77-B4F5-5181DC126A3D}" destId="{EE51C1B0-AA02-49D0-98CD-F049EFC20AEA}" srcOrd="0" destOrd="0" presId="urn:microsoft.com/office/officeart/2005/8/layout/process5"/>
    <dgm:cxn modelId="{9A518564-6341-4CF2-BA7E-616F7E648FB3}" type="presOf" srcId="{604E80D6-56B7-41FE-888E-41A752E730DA}" destId="{07E707E5-D6FF-44A1-A22B-5E2F346FC219}" srcOrd="1" destOrd="0" presId="urn:microsoft.com/office/officeart/2005/8/layout/process5"/>
    <dgm:cxn modelId="{031D7458-DA2C-499A-BFCA-970326B74FEB}" srcId="{F55E0937-00B2-409C-A6A9-861370EC6D76}" destId="{7E5F8E34-6ED0-4FB7-9181-57EBB2ECE418}" srcOrd="0" destOrd="0" parTransId="{B72689B1-0A5C-4C5F-A950-202D47E2D951}" sibTransId="{604E80D6-56B7-41FE-888E-41A752E730DA}"/>
    <dgm:cxn modelId="{4EC88979-76C1-4DEA-94A5-E96E86672F21}" type="presOf" srcId="{25FE2C6A-1126-4EBB-B728-E957483B4C1B}" destId="{51815D92-3C4F-488B-A9F6-3AD6A4D91619}" srcOrd="0" destOrd="0" presId="urn:microsoft.com/office/officeart/2005/8/layout/process5"/>
    <dgm:cxn modelId="{FCF2AD91-B42B-4170-A15A-96E95265DE3B}" type="presOf" srcId="{0CF204DB-5AF4-473D-A2E5-4CD6AE708958}" destId="{DDE88AF3-038F-4CD7-AC5E-EB3D8E44FC8B}" srcOrd="0" destOrd="0" presId="urn:microsoft.com/office/officeart/2005/8/layout/process5"/>
    <dgm:cxn modelId="{AEB5CFAE-4FDB-40D1-8C80-DFA3AD63BD85}" type="presOf" srcId="{7E5F8E34-6ED0-4FB7-9181-57EBB2ECE418}" destId="{8CE2E9A4-923E-4583-AFCB-3FB300AFAA27}" srcOrd="0" destOrd="0" presId="urn:microsoft.com/office/officeart/2005/8/layout/process5"/>
    <dgm:cxn modelId="{23AB0BBC-F6D5-4BF2-B412-DFD0333C3E53}" type="presOf" srcId="{F55E0937-00B2-409C-A6A9-861370EC6D76}" destId="{63CACA92-7526-443F-9B61-7803E843B06C}" srcOrd="0" destOrd="0" presId="urn:microsoft.com/office/officeart/2005/8/layout/process5"/>
    <dgm:cxn modelId="{14562CD4-BDF6-466A-8CF5-7F93790AC9A4}" type="presOf" srcId="{C4D0A748-DD07-4C1D-8F01-D139A9C3B7E4}" destId="{8D69DEFA-002A-47DE-B29E-173103AEE670}" srcOrd="0" destOrd="0" presId="urn:microsoft.com/office/officeart/2005/8/layout/process5"/>
    <dgm:cxn modelId="{5E98D2D9-8404-4E41-8639-A9A5E9D9C518}" type="presOf" srcId="{2CFA66C0-D49A-4F77-B4F5-5181DC126A3D}" destId="{61FFE1A2-46D2-400A-95EB-E4AE0C3082E0}" srcOrd="1" destOrd="0" presId="urn:microsoft.com/office/officeart/2005/8/layout/process5"/>
    <dgm:cxn modelId="{DC25DAE5-FCAE-4DB8-B989-0D115B21D656}" srcId="{F55E0937-00B2-409C-A6A9-861370EC6D76}" destId="{0CF204DB-5AF4-473D-A2E5-4CD6AE708958}" srcOrd="1" destOrd="0" parTransId="{C56BBBAC-5D81-42FB-9402-07720BD4C7F6}" sibTransId="{2CFA66C0-D49A-4F77-B4F5-5181DC126A3D}"/>
    <dgm:cxn modelId="{DAE089E8-84D3-490A-8B5F-C192EF1ECAA9}" type="presOf" srcId="{25FE2C6A-1126-4EBB-B728-E957483B4C1B}" destId="{D497D137-86E2-4357-8AE6-A81567E25469}" srcOrd="1" destOrd="0" presId="urn:microsoft.com/office/officeart/2005/8/layout/process5"/>
    <dgm:cxn modelId="{4DD9CE67-4AD0-479A-A40A-0FF52133396D}" type="presParOf" srcId="{63CACA92-7526-443F-9B61-7803E843B06C}" destId="{8CE2E9A4-923E-4583-AFCB-3FB300AFAA27}" srcOrd="0" destOrd="0" presId="urn:microsoft.com/office/officeart/2005/8/layout/process5"/>
    <dgm:cxn modelId="{3CC7A3C9-66D3-47EB-8C25-3A9531CC017C}" type="presParOf" srcId="{63CACA92-7526-443F-9B61-7803E843B06C}" destId="{00DF5628-A800-4D2F-8CA8-2A46C5E44F84}" srcOrd="1" destOrd="0" presId="urn:microsoft.com/office/officeart/2005/8/layout/process5"/>
    <dgm:cxn modelId="{94080590-4151-4260-A8A1-88852B46E8E2}" type="presParOf" srcId="{00DF5628-A800-4D2F-8CA8-2A46C5E44F84}" destId="{07E707E5-D6FF-44A1-A22B-5E2F346FC219}" srcOrd="0" destOrd="0" presId="urn:microsoft.com/office/officeart/2005/8/layout/process5"/>
    <dgm:cxn modelId="{BCD068B8-D13B-4B58-8505-80BFF052534E}" type="presParOf" srcId="{63CACA92-7526-443F-9B61-7803E843B06C}" destId="{DDE88AF3-038F-4CD7-AC5E-EB3D8E44FC8B}" srcOrd="2" destOrd="0" presId="urn:microsoft.com/office/officeart/2005/8/layout/process5"/>
    <dgm:cxn modelId="{E6798366-A515-4D42-838F-816105C81EF6}" type="presParOf" srcId="{63CACA92-7526-443F-9B61-7803E843B06C}" destId="{EE51C1B0-AA02-49D0-98CD-F049EFC20AEA}" srcOrd="3" destOrd="0" presId="urn:microsoft.com/office/officeart/2005/8/layout/process5"/>
    <dgm:cxn modelId="{901CDB1A-7AEE-4287-B3C5-27F41A7F7693}" type="presParOf" srcId="{EE51C1B0-AA02-49D0-98CD-F049EFC20AEA}" destId="{61FFE1A2-46D2-400A-95EB-E4AE0C3082E0}" srcOrd="0" destOrd="0" presId="urn:microsoft.com/office/officeart/2005/8/layout/process5"/>
    <dgm:cxn modelId="{F55E2B46-CDFE-4E2C-AB25-0D7A39BEA06F}" type="presParOf" srcId="{63CACA92-7526-443F-9B61-7803E843B06C}" destId="{2B32110F-7C96-4082-833B-390CFDC8E762}" srcOrd="4" destOrd="0" presId="urn:microsoft.com/office/officeart/2005/8/layout/process5"/>
    <dgm:cxn modelId="{F544158A-7F10-469C-B51C-0A9425A21B77}" type="presParOf" srcId="{63CACA92-7526-443F-9B61-7803E843B06C}" destId="{51815D92-3C4F-488B-A9F6-3AD6A4D91619}" srcOrd="5" destOrd="0" presId="urn:microsoft.com/office/officeart/2005/8/layout/process5"/>
    <dgm:cxn modelId="{0D572FDD-4540-4DEC-8F83-9E9BB6FC774C}" type="presParOf" srcId="{51815D92-3C4F-488B-A9F6-3AD6A4D91619}" destId="{D497D137-86E2-4357-8AE6-A81567E25469}" srcOrd="0" destOrd="0" presId="urn:microsoft.com/office/officeart/2005/8/layout/process5"/>
    <dgm:cxn modelId="{2CA60825-2EDB-464F-ABF6-18AD7DF22953}" type="presParOf" srcId="{63CACA92-7526-443F-9B61-7803E843B06C}" destId="{8D69DEFA-002A-47DE-B29E-173103AEE670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2E9A4-923E-4583-AFCB-3FB300AFAA27}">
      <dsp:nvSpPr>
        <dsp:cNvPr id="0" name=""/>
        <dsp:cNvSpPr/>
      </dsp:nvSpPr>
      <dsp:spPr>
        <a:xfrm>
          <a:off x="4276" y="520155"/>
          <a:ext cx="1869773" cy="1121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Assault </a:t>
          </a:r>
        </a:p>
      </dsp:txBody>
      <dsp:txXfrm>
        <a:off x="37134" y="553013"/>
        <a:ext cx="1804057" cy="1056148"/>
      </dsp:txXfrm>
    </dsp:sp>
    <dsp:sp modelId="{00DF5628-A800-4D2F-8CA8-2A46C5E44F84}">
      <dsp:nvSpPr>
        <dsp:cNvPr id="0" name=""/>
        <dsp:cNvSpPr/>
      </dsp:nvSpPr>
      <dsp:spPr>
        <a:xfrm>
          <a:off x="2038590" y="849235"/>
          <a:ext cx="396391" cy="46370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900" kern="1200"/>
        </a:p>
      </dsp:txBody>
      <dsp:txXfrm>
        <a:off x="2038590" y="941976"/>
        <a:ext cx="277474" cy="278221"/>
      </dsp:txXfrm>
    </dsp:sp>
    <dsp:sp modelId="{DDE88AF3-038F-4CD7-AC5E-EB3D8E44FC8B}">
      <dsp:nvSpPr>
        <dsp:cNvPr id="0" name=""/>
        <dsp:cNvSpPr/>
      </dsp:nvSpPr>
      <dsp:spPr>
        <a:xfrm>
          <a:off x="2621959" y="520155"/>
          <a:ext cx="1869773" cy="1121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Poor quality of life</a:t>
          </a:r>
        </a:p>
      </dsp:txBody>
      <dsp:txXfrm>
        <a:off x="2654817" y="553013"/>
        <a:ext cx="1804057" cy="1056148"/>
      </dsp:txXfrm>
    </dsp:sp>
    <dsp:sp modelId="{EE51C1B0-AA02-49D0-98CD-F049EFC20AEA}">
      <dsp:nvSpPr>
        <dsp:cNvPr id="0" name=""/>
        <dsp:cNvSpPr/>
      </dsp:nvSpPr>
      <dsp:spPr>
        <a:xfrm>
          <a:off x="4656272" y="849235"/>
          <a:ext cx="396391" cy="46370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900" kern="1200"/>
        </a:p>
      </dsp:txBody>
      <dsp:txXfrm>
        <a:off x="4656272" y="941976"/>
        <a:ext cx="277474" cy="278221"/>
      </dsp:txXfrm>
    </dsp:sp>
    <dsp:sp modelId="{2B32110F-7C96-4082-833B-390CFDC8E762}">
      <dsp:nvSpPr>
        <dsp:cNvPr id="0" name=""/>
        <dsp:cNvSpPr/>
      </dsp:nvSpPr>
      <dsp:spPr>
        <a:xfrm>
          <a:off x="5239642" y="520155"/>
          <a:ext cx="1869773" cy="1121864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Decision not to operate</a:t>
          </a:r>
        </a:p>
      </dsp:txBody>
      <dsp:txXfrm>
        <a:off x="5272500" y="553013"/>
        <a:ext cx="1804057" cy="1056148"/>
      </dsp:txXfrm>
    </dsp:sp>
    <dsp:sp modelId="{51815D92-3C4F-488B-A9F6-3AD6A4D91619}">
      <dsp:nvSpPr>
        <dsp:cNvPr id="0" name=""/>
        <dsp:cNvSpPr/>
      </dsp:nvSpPr>
      <dsp:spPr>
        <a:xfrm>
          <a:off x="7273955" y="849235"/>
          <a:ext cx="396391" cy="463703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900" kern="1200"/>
        </a:p>
      </dsp:txBody>
      <dsp:txXfrm>
        <a:off x="7273955" y="941976"/>
        <a:ext cx="277474" cy="278221"/>
      </dsp:txXfrm>
    </dsp:sp>
    <dsp:sp modelId="{8D69DEFA-002A-47DE-B29E-173103AEE670}">
      <dsp:nvSpPr>
        <dsp:cNvPr id="0" name=""/>
        <dsp:cNvSpPr/>
      </dsp:nvSpPr>
      <dsp:spPr>
        <a:xfrm>
          <a:off x="7857325" y="520155"/>
          <a:ext cx="1869773" cy="1121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 dirty="0"/>
            <a:t>Death</a:t>
          </a:r>
        </a:p>
      </dsp:txBody>
      <dsp:txXfrm>
        <a:off x="7890183" y="553013"/>
        <a:ext cx="1804057" cy="1056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2516"/>
          </a:xfrm>
          <a:prstGeom prst="rect">
            <a:avLst/>
          </a:prstGeom>
        </p:spPr>
        <p:txBody>
          <a:bodyPr vert="horz" lIns="96570" tIns="48285" rIns="96570" bIns="48285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900" y="0"/>
            <a:ext cx="2983495" cy="502516"/>
          </a:xfrm>
          <a:prstGeom prst="rect">
            <a:avLst/>
          </a:prstGeom>
        </p:spPr>
        <p:txBody>
          <a:bodyPr vert="horz" lIns="96570" tIns="48285" rIns="96570" bIns="48285" rtlCol="0"/>
          <a:lstStyle>
            <a:lvl1pPr algn="r">
              <a:defRPr sz="1300"/>
            </a:lvl1pPr>
          </a:lstStyle>
          <a:p>
            <a:fld id="{0C391F5E-B037-4A9F-B234-3129C15FC0C8}" type="datetimeFigureOut">
              <a:rPr lang="en-AU" smtClean="0"/>
              <a:t>03/05/2023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5512" cy="33797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70" tIns="48285" rIns="96570" bIns="48285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499" y="4819978"/>
            <a:ext cx="5507990" cy="3943618"/>
          </a:xfrm>
          <a:prstGeom prst="rect">
            <a:avLst/>
          </a:prstGeom>
        </p:spPr>
        <p:txBody>
          <a:bodyPr vert="horz" lIns="96570" tIns="48285" rIns="96570" bIns="4828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3023"/>
            <a:ext cx="2983495" cy="502515"/>
          </a:xfrm>
          <a:prstGeom prst="rect">
            <a:avLst/>
          </a:prstGeom>
        </p:spPr>
        <p:txBody>
          <a:bodyPr vert="horz" lIns="96570" tIns="48285" rIns="96570" bIns="48285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900" y="9513023"/>
            <a:ext cx="2983495" cy="502515"/>
          </a:xfrm>
          <a:prstGeom prst="rect">
            <a:avLst/>
          </a:prstGeom>
        </p:spPr>
        <p:txBody>
          <a:bodyPr vert="horz" lIns="96570" tIns="48285" rIns="96570" bIns="48285" rtlCol="0" anchor="b"/>
          <a:lstStyle>
            <a:lvl1pPr algn="r">
              <a:defRPr sz="1300"/>
            </a:lvl1pPr>
          </a:lstStyle>
          <a:p>
            <a:fld id="{FB65CEF7-282E-496E-A24C-3086B4A4B54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26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20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6005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1621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6566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068" indent="-181068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3035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068" indent="-181068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6043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068" indent="-181068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3167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5116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31770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0084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1468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6008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2210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98556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89066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.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74249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42653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8530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77669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02480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34522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4782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63474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53054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14899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6807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73780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56779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56227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068" indent="-181068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14289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61371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068" indent="-181068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38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12984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849" lvl="1"/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39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7711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318928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40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04339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41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39458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42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84589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43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07218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44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309283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45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14544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46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020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.</a:t>
            </a:r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47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40152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48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40645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/>
              <a:t>. </a:t>
            </a:r>
            <a:endParaRPr lang="en-AU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49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0565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6465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7077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3323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2859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5CEF7-282E-496E-A24C-3086B4A4B54B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6531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899D8-2FFD-408C-A33D-EEF3F9B91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5F049-DDE1-4E23-9335-BBE5C61B7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4944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 err="1">
                <a:solidFill>
                  <a:srgbClr val="FFFFFF"/>
                </a:solidFill>
              </a:rPr>
              <a:t>Yildiz</a:t>
            </a:r>
            <a:r>
              <a:rPr lang="en-US" sz="4800" i="1" dirty="0">
                <a:solidFill>
                  <a:srgbClr val="FFFFFF"/>
                </a:solidFill>
              </a:rPr>
              <a:t> v R [2020] NSWCCA 69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Youth and Immaturity + Henry Guideline</a:t>
            </a:r>
          </a:p>
        </p:txBody>
      </p:sp>
    </p:spTree>
    <p:extLst>
      <p:ext uri="{BB962C8B-B14F-4D97-AF65-F5344CB8AC3E}">
        <p14:creationId xmlns:p14="http://schemas.microsoft.com/office/powerpoint/2010/main" val="3100284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D9015-8599-43E3-91CA-3C92AF83E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4"/>
            <a:ext cx="3517567" cy="660280"/>
          </a:xfrm>
        </p:spPr>
        <p:txBody>
          <a:bodyPr>
            <a:normAutofit/>
          </a:bodyPr>
          <a:lstStyle/>
          <a:p>
            <a:r>
              <a:rPr lang="en-AU" b="1" dirty="0"/>
              <a:t>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CB7E1-2F42-4A4F-B999-F7914915D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b="1" dirty="0">
                <a:latin typeface="+mj-lt"/>
              </a:rPr>
              <a:t>GROUND</a:t>
            </a:r>
          </a:p>
          <a:p>
            <a:r>
              <a:rPr lang="en-AU" sz="3600" dirty="0"/>
              <a:t>The sentencing judge failed to take into account the applicant’s youth</a:t>
            </a:r>
            <a:endParaRPr lang="en-AU" sz="2400" dirty="0"/>
          </a:p>
          <a:p>
            <a:endParaRPr lang="en-AU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1B6C0-3DF4-4A9E-95C9-3FDA7C3E1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1665028"/>
            <a:ext cx="3517567" cy="4406588"/>
          </a:xfrm>
        </p:spPr>
        <p:txBody>
          <a:bodyPr>
            <a:normAutofit/>
          </a:bodyPr>
          <a:lstStyle/>
          <a:p>
            <a:r>
              <a:rPr lang="en-AU" sz="2400" dirty="0"/>
              <a:t>18 years, 5 months old</a:t>
            </a:r>
          </a:p>
          <a:p>
            <a:r>
              <a:rPr lang="en-AU" sz="2400" dirty="0"/>
              <a:t>No criminal history</a:t>
            </a:r>
          </a:p>
          <a:p>
            <a:r>
              <a:rPr lang="en-AU" sz="2400" dirty="0"/>
              <a:t>Robbery in co, s.97(1) </a:t>
            </a:r>
          </a:p>
          <a:p>
            <a:r>
              <a:rPr lang="en-AU" sz="2400" dirty="0"/>
              <a:t>Lured victim offer of sex</a:t>
            </a:r>
          </a:p>
          <a:p>
            <a:r>
              <a:rPr lang="en-AU" sz="2400" dirty="0"/>
              <a:t>Three male co-offenders</a:t>
            </a:r>
          </a:p>
          <a:p>
            <a:r>
              <a:rPr lang="en-AU" sz="2400" dirty="0"/>
              <a:t>Imp 3 years, 18 </a:t>
            </a:r>
            <a:r>
              <a:rPr lang="en-AU" sz="2400" dirty="0" err="1"/>
              <a:t>mths</a:t>
            </a:r>
            <a:r>
              <a:rPr lang="en-AU" sz="2400" dirty="0"/>
              <a:t> </a:t>
            </a:r>
            <a:r>
              <a:rPr lang="en-AU" sz="2400" dirty="0" err="1"/>
              <a:t>npp</a:t>
            </a:r>
            <a:endParaRPr lang="en-AU" sz="2400" dirty="0"/>
          </a:p>
          <a:p>
            <a:endParaRPr lang="en-AU" sz="2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238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92AB000-77BA-44F1-BAD7-FA5D4A69E1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8029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8208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6A9B16-DEA4-49F6-91AB-333B9BBCC8C2}"/>
              </a:ext>
            </a:extLst>
          </p:cNvPr>
          <p:cNvSpPr/>
          <p:nvPr/>
        </p:nvSpPr>
        <p:spPr>
          <a:xfrm>
            <a:off x="1773655" y="1176959"/>
            <a:ext cx="84847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 HONOUR:  	</a:t>
            </a:r>
            <a:r>
              <a:rPr lang="en-AU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Well the guideline assumes that 					the offender is young.</a:t>
            </a:r>
          </a:p>
          <a:p>
            <a:pPr>
              <a:spcAft>
                <a:spcPts val="0"/>
              </a:spcAft>
            </a:pPr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CROWN:  		</a:t>
            </a:r>
            <a:r>
              <a:rPr lang="en-AU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Indeed.  That's exactly so.</a:t>
            </a:r>
          </a:p>
          <a:p>
            <a:pPr>
              <a:spcAft>
                <a:spcPts val="0"/>
              </a:spcAft>
            </a:pPr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 HONOUR:  	</a:t>
            </a:r>
            <a:r>
              <a:rPr lang="en-AU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It's built into Henry.</a:t>
            </a:r>
          </a:p>
          <a:p>
            <a:pPr>
              <a:spcAft>
                <a:spcPts val="0"/>
              </a:spcAft>
            </a:pPr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CROWN:  		</a:t>
            </a:r>
            <a:r>
              <a:rPr lang="en-AU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Exactly so.</a:t>
            </a:r>
          </a:p>
          <a:p>
            <a:pPr>
              <a:spcAft>
                <a:spcPts val="0"/>
              </a:spcAft>
            </a:pPr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A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HIS HONOUR:  	</a:t>
            </a:r>
            <a:r>
              <a:rPr lang="en-AU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Older offender would get more.</a:t>
            </a:r>
          </a:p>
        </p:txBody>
      </p:sp>
    </p:spTree>
    <p:extLst>
      <p:ext uri="{BB962C8B-B14F-4D97-AF65-F5344CB8AC3E}">
        <p14:creationId xmlns:p14="http://schemas.microsoft.com/office/powerpoint/2010/main" val="2061304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CBE1B3-98A0-4F18-85F5-E8C4A505EDCD}"/>
              </a:ext>
            </a:extLst>
          </p:cNvPr>
          <p:cNvSpPr txBox="1"/>
          <p:nvPr/>
        </p:nvSpPr>
        <p:spPr>
          <a:xfrm>
            <a:off x="1666875" y="999986"/>
            <a:ext cx="8496300" cy="6252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r>
              <a:rPr lang="en-AU" sz="32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Error in the </a:t>
            </a:r>
            <a:r>
              <a:rPr lang="en-AU" sz="3200" b="1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manner</a:t>
            </a:r>
            <a:r>
              <a:rPr lang="en-AU" sz="3200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 in which youth taken into account</a:t>
            </a:r>
          </a:p>
          <a:p>
            <a:pPr marL="285750" lvl="0" indent="-28575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800" dirty="0"/>
              <a:t>Insufficient attention directed to the offender’s </a:t>
            </a:r>
            <a:r>
              <a:rPr lang="en-AU" sz="2800" b="1" dirty="0"/>
              <a:t>individual circumstances</a:t>
            </a:r>
          </a:p>
          <a:p>
            <a:pPr marL="285750" lvl="0" indent="-28575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800" dirty="0"/>
              <a:t>Need to add to or subtract from </a:t>
            </a:r>
            <a:r>
              <a:rPr lang="en-AU" sz="2800" i="1" dirty="0"/>
              <a:t>Henry</a:t>
            </a:r>
            <a:r>
              <a:rPr lang="en-AU" sz="2800" dirty="0"/>
              <a:t> criteria </a:t>
            </a:r>
          </a:p>
          <a:p>
            <a:pPr marL="285750" lvl="0" indent="-28575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 algn="r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r>
              <a:rPr lang="en-A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(per Rothman J at [63])</a:t>
            </a:r>
          </a:p>
          <a:p>
            <a:pPr lv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endParaRPr lang="en-A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endParaRPr lang="en-A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endParaRPr lang="en-A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24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CBE1B3-98A0-4F18-85F5-E8C4A505EDCD}"/>
              </a:ext>
            </a:extLst>
          </p:cNvPr>
          <p:cNvSpPr txBox="1"/>
          <p:nvPr/>
        </p:nvSpPr>
        <p:spPr>
          <a:xfrm>
            <a:off x="295276" y="466726"/>
            <a:ext cx="8486774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AU" sz="3200" dirty="0">
              <a:solidFill>
                <a:srgbClr val="FF0066"/>
              </a:solidFill>
            </a:endParaRPr>
          </a:p>
          <a:p>
            <a:endParaRPr lang="en-AU" sz="3200" b="1" dirty="0">
              <a:solidFill>
                <a:srgbClr val="FF0066"/>
              </a:solidFill>
            </a:endParaRPr>
          </a:p>
          <a:p>
            <a:r>
              <a:rPr lang="en-AU" sz="3200" b="1" dirty="0">
                <a:solidFill>
                  <a:srgbClr val="FF0066"/>
                </a:solidFill>
              </a:rPr>
              <a:t>	Where does </a:t>
            </a:r>
            <a:r>
              <a:rPr lang="en-AU" sz="3200" b="1" u="sng" dirty="0">
                <a:solidFill>
                  <a:srgbClr val="FF0066"/>
                </a:solidFill>
              </a:rPr>
              <a:t>your client </a:t>
            </a:r>
            <a:r>
              <a:rPr lang="en-AU" sz="3200" b="1" i="1" dirty="0">
                <a:solidFill>
                  <a:srgbClr val="FF0066"/>
                </a:solidFill>
              </a:rPr>
              <a:t>fit</a:t>
            </a:r>
            <a:r>
              <a:rPr lang="en-AU" sz="3200" b="1" dirty="0">
                <a:solidFill>
                  <a:srgbClr val="FF0066"/>
                </a:solidFill>
              </a:rPr>
              <a:t> in terms of 	maturity and the nature of the crime that 	was committed?</a:t>
            </a:r>
          </a:p>
          <a:p>
            <a:endParaRPr lang="en-AU" sz="3200" b="1" dirty="0">
              <a:solidFill>
                <a:srgbClr val="FF0066"/>
              </a:solidFill>
            </a:endParaRPr>
          </a:p>
          <a:p>
            <a:r>
              <a:rPr lang="en-AU" sz="3200" b="1" dirty="0">
                <a:solidFill>
                  <a:srgbClr val="FF0066"/>
                </a:solidFill>
              </a:rPr>
              <a:t>	</a:t>
            </a:r>
            <a:endParaRPr lang="en-AU" sz="2800" dirty="0"/>
          </a:p>
          <a:p>
            <a:pPr marL="285750" lvl="0" indent="-28575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endParaRPr lang="en-A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endParaRPr lang="en-A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endParaRPr lang="en-A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endParaRPr lang="en-AU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81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 err="1">
                <a:solidFill>
                  <a:srgbClr val="FFFFFF"/>
                </a:solidFill>
              </a:rPr>
              <a:t>Amante</a:t>
            </a:r>
            <a:r>
              <a:rPr lang="en-US" sz="4800" i="1" dirty="0">
                <a:solidFill>
                  <a:srgbClr val="FFFFFF"/>
                </a:solidFill>
              </a:rPr>
              <a:t> [2020] NSWCCA 34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Judicial Notice, Fact Finding/</a:t>
            </a:r>
          </a:p>
          <a:p>
            <a:r>
              <a:rPr lang="en-US" dirty="0">
                <a:solidFill>
                  <a:srgbClr val="FFFFFF"/>
                </a:solidFill>
              </a:rPr>
              <a:t>Beware THE USE OF Photos TO FILL THE VOID</a:t>
            </a:r>
          </a:p>
        </p:txBody>
      </p:sp>
    </p:spTree>
    <p:extLst>
      <p:ext uri="{BB962C8B-B14F-4D97-AF65-F5344CB8AC3E}">
        <p14:creationId xmlns:p14="http://schemas.microsoft.com/office/powerpoint/2010/main" val="271854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AE017-90D5-4298-B524-F84493DC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04684"/>
            <a:ext cx="3517567" cy="884903"/>
          </a:xfrm>
        </p:spPr>
        <p:txBody>
          <a:bodyPr/>
          <a:lstStyle/>
          <a:p>
            <a:r>
              <a:rPr lang="en-AU" b="1" dirty="0"/>
              <a:t>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58ED6-BFEC-49CE-AAEE-50691D6D7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3600" b="1" dirty="0">
                <a:latin typeface="+mj-lt"/>
              </a:rPr>
              <a:t>Ground 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Sentencing judge erred in taking “judicial notice” of the fact that the fire in the roof cavity “posed a serious structural risk to the integrity of the building”. </a:t>
            </a:r>
          </a:p>
          <a:p>
            <a:pPr>
              <a:lnSpc>
                <a:spcPct val="150000"/>
              </a:lnSpc>
            </a:pPr>
            <a:endParaRPr lang="en-AU" sz="2400" dirty="0"/>
          </a:p>
          <a:p>
            <a:pPr>
              <a:lnSpc>
                <a:spcPct val="150000"/>
              </a:lnSpc>
            </a:pPr>
            <a:endParaRPr lang="en-AU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FFEC6-75CA-4597-8F77-9970F4BD3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1784555"/>
            <a:ext cx="3517567" cy="43230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AU" sz="2400" dirty="0"/>
              <a:t>Damage property by fire, s.195(1)(b) (DV)</a:t>
            </a:r>
          </a:p>
          <a:p>
            <a:pPr>
              <a:spcBef>
                <a:spcPts val="0"/>
              </a:spcBef>
            </a:pPr>
            <a:endParaRPr lang="en-AU" sz="2400" dirty="0"/>
          </a:p>
          <a:p>
            <a:pPr>
              <a:spcBef>
                <a:spcPts val="0"/>
              </a:spcBef>
            </a:pPr>
            <a:r>
              <a:rPr lang="en-AU" sz="2400" dirty="0"/>
              <a:t>Set girlfriend’s unit alight </a:t>
            </a:r>
          </a:p>
          <a:p>
            <a:pPr>
              <a:spcBef>
                <a:spcPts val="0"/>
              </a:spcBef>
            </a:pPr>
            <a:endParaRPr lang="en-AU" sz="2400" dirty="0"/>
          </a:p>
          <a:p>
            <a:pPr>
              <a:spcBef>
                <a:spcPts val="0"/>
              </a:spcBef>
            </a:pPr>
            <a:r>
              <a:rPr lang="en-AU" sz="2400" dirty="0"/>
              <a:t>No-one injured</a:t>
            </a:r>
          </a:p>
          <a:p>
            <a:pPr>
              <a:spcBef>
                <a:spcPts val="0"/>
              </a:spcBef>
            </a:pPr>
            <a:endParaRPr lang="en-AU" sz="2400" dirty="0"/>
          </a:p>
          <a:p>
            <a:pPr>
              <a:spcBef>
                <a:spcPts val="0"/>
              </a:spcBef>
            </a:pPr>
            <a:r>
              <a:rPr lang="en-AU" sz="2400" dirty="0"/>
              <a:t>Imp. 3 years 9 months, 2 year </a:t>
            </a:r>
            <a:r>
              <a:rPr lang="en-AU" sz="2400" dirty="0" err="1"/>
              <a:t>npp</a:t>
            </a:r>
            <a:endParaRPr lang="en-AU" sz="2400" dirty="0"/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28255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B28831-3005-47D1-9115-7B66E8952625}"/>
              </a:ext>
            </a:extLst>
          </p:cNvPr>
          <p:cNvSpPr/>
          <p:nvPr/>
        </p:nvSpPr>
        <p:spPr>
          <a:xfrm>
            <a:off x="2057400" y="1449338"/>
            <a:ext cx="7632700" cy="33239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AU" sz="3000" dirty="0"/>
              <a:t>“Although there is </a:t>
            </a:r>
            <a:r>
              <a:rPr lang="en-AU" sz="3000" i="1" dirty="0"/>
              <a:t>no expert evidence </a:t>
            </a:r>
            <a:r>
              <a:rPr lang="en-AU" sz="3000" dirty="0"/>
              <a:t>before the Court as to the consequences of a fire entering a building’s roof void, </a:t>
            </a:r>
            <a:r>
              <a:rPr lang="en-AU" sz="3000" i="1" dirty="0"/>
              <a:t>the Court can take </a:t>
            </a:r>
            <a:r>
              <a:rPr lang="en-AU" sz="3000" b="1" i="1" dirty="0">
                <a:highlight>
                  <a:srgbClr val="FFFF00"/>
                </a:highlight>
              </a:rPr>
              <a:t>judicial notice </a:t>
            </a:r>
            <a:r>
              <a:rPr lang="en-AU" sz="3000" i="1" dirty="0"/>
              <a:t>that that posed a serious structural risk</a:t>
            </a:r>
            <a:r>
              <a:rPr lang="en-AU" sz="3000" b="1" i="1" dirty="0"/>
              <a:t> </a:t>
            </a:r>
            <a:r>
              <a:rPr lang="en-AU" sz="3000" i="1" dirty="0"/>
              <a:t>to the integrity of the building</a:t>
            </a:r>
            <a:r>
              <a:rPr lang="en-AU" sz="3000" dirty="0"/>
              <a:t>.”</a:t>
            </a:r>
          </a:p>
          <a:p>
            <a:endParaRPr lang="en-AU" sz="3000" dirty="0"/>
          </a:p>
          <a:p>
            <a:r>
              <a:rPr lang="en-AU" sz="3000" dirty="0"/>
              <a:t>Sentencing Judge</a:t>
            </a:r>
          </a:p>
        </p:txBody>
      </p:sp>
    </p:spTree>
    <p:extLst>
      <p:ext uri="{BB962C8B-B14F-4D97-AF65-F5344CB8AC3E}">
        <p14:creationId xmlns:p14="http://schemas.microsoft.com/office/powerpoint/2010/main" val="3364605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B28831-3005-47D1-9115-7B66E8952625}"/>
              </a:ext>
            </a:extLst>
          </p:cNvPr>
          <p:cNvSpPr/>
          <p:nvPr/>
        </p:nvSpPr>
        <p:spPr>
          <a:xfrm>
            <a:off x="1381125" y="809626"/>
            <a:ext cx="8877300" cy="48936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AU" sz="3600" b="1" dirty="0">
                <a:latin typeface="+mj-lt"/>
              </a:rPr>
              <a:t>Judicial Notice s.144, Evidence Act</a:t>
            </a:r>
          </a:p>
          <a:p>
            <a:endParaRPr lang="en-AU" sz="3600" b="1" dirty="0">
              <a:latin typeface="+mj-lt"/>
            </a:endParaRPr>
          </a:p>
          <a:p>
            <a:endParaRPr lang="en-AU" sz="3000" dirty="0"/>
          </a:p>
          <a:p>
            <a:r>
              <a:rPr lang="en-AU" sz="3000" dirty="0"/>
              <a:t>Location of the Harbour Bridge</a:t>
            </a:r>
          </a:p>
          <a:p>
            <a:endParaRPr lang="en-AU" sz="3000" dirty="0"/>
          </a:p>
          <a:p>
            <a:r>
              <a:rPr lang="en-AU" sz="3000" dirty="0"/>
              <a:t>Narrowness of a bicycle</a:t>
            </a:r>
          </a:p>
          <a:p>
            <a:endParaRPr lang="en-AU" sz="3000" dirty="0"/>
          </a:p>
          <a:p>
            <a:r>
              <a:rPr lang="en-AU" sz="3000" dirty="0"/>
              <a:t>Benefit of having a sibling</a:t>
            </a:r>
          </a:p>
          <a:p>
            <a:endParaRPr lang="en-AU" sz="3000" dirty="0"/>
          </a:p>
          <a:p>
            <a:pPr marL="457200" indent="-457200">
              <a:buFontTx/>
              <a:buChar char="-"/>
            </a:pPr>
            <a:endParaRPr lang="en-AU" sz="3000" dirty="0"/>
          </a:p>
        </p:txBody>
      </p:sp>
      <p:pic>
        <p:nvPicPr>
          <p:cNvPr id="4" name="Graphic 3" descr="Checkmark">
            <a:extLst>
              <a:ext uri="{FF2B5EF4-FFF2-40B4-BE49-F238E27FC236}">
                <a16:creationId xmlns:a16="http://schemas.microsoft.com/office/drawing/2014/main" id="{12E4073C-8E94-4FF5-A3E9-70A504E59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63331" y="2247899"/>
            <a:ext cx="809625" cy="809625"/>
          </a:xfrm>
          <a:prstGeom prst="rect">
            <a:avLst/>
          </a:prstGeom>
        </p:spPr>
      </p:pic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27824DAE-A2CB-4FE7-9A42-D445F672F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5219" y="3066259"/>
            <a:ext cx="809625" cy="809625"/>
          </a:xfrm>
          <a:prstGeom prst="rect">
            <a:avLst/>
          </a:prstGeom>
        </p:spPr>
      </p:pic>
      <p:pic>
        <p:nvPicPr>
          <p:cNvPr id="7" name="Graphic 6" descr="Close">
            <a:extLst>
              <a:ext uri="{FF2B5EF4-FFF2-40B4-BE49-F238E27FC236}">
                <a16:creationId xmlns:a16="http://schemas.microsoft.com/office/drawing/2014/main" id="{F765959A-3672-4CCE-8D49-822DC9579C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25219" y="4102204"/>
            <a:ext cx="675161" cy="68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8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4050" y="303724"/>
            <a:ext cx="5899544" cy="2929937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Criminal Law Update 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350" y="3540509"/>
            <a:ext cx="6131346" cy="1021498"/>
          </a:xfrm>
        </p:spPr>
        <p:txBody>
          <a:bodyPr>
            <a:normAutofit/>
          </a:bodyPr>
          <a:lstStyle/>
          <a:p>
            <a:pPr algn="r"/>
            <a:r>
              <a:rPr lang="en-US" sz="20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Lizzie McLaughlin, Public Defender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28B8BC-9C45-4F60-AA67-5C5D6F08106C}"/>
              </a:ext>
            </a:extLst>
          </p:cNvPr>
          <p:cNvSpPr txBox="1"/>
          <p:nvPr/>
        </p:nvSpPr>
        <p:spPr>
          <a:xfrm>
            <a:off x="2447926" y="1552575"/>
            <a:ext cx="866866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3000" strike="sngStrike" dirty="0"/>
          </a:p>
          <a:p>
            <a:r>
              <a:rPr lang="en-AU" sz="3200" b="1" strike="sngStrike" dirty="0"/>
              <a:t>Judicial Notice?</a:t>
            </a:r>
          </a:p>
          <a:p>
            <a:endParaRPr lang="en-AU" sz="3200" b="1" dirty="0"/>
          </a:p>
          <a:p>
            <a:r>
              <a:rPr lang="en-AU" sz="3200" b="1" dirty="0"/>
              <a:t>Was the factual finding open to his Honour? </a:t>
            </a:r>
          </a:p>
          <a:p>
            <a:r>
              <a:rPr lang="en-AU" sz="2800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854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54890D07-1B36-4CBC-8E43-9D44FF75B7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7" y="1665602"/>
            <a:ext cx="9829800" cy="1957769"/>
          </a:xfrm>
          <a:prstGeom prst="rect">
            <a:avLst/>
          </a:prstGeom>
          <a:noFill/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E6E01362-4361-428D-9412-73073936F711}"/>
              </a:ext>
            </a:extLst>
          </p:cNvPr>
          <p:cNvSpPr/>
          <p:nvPr/>
        </p:nvSpPr>
        <p:spPr>
          <a:xfrm>
            <a:off x="5616494" y="2114550"/>
            <a:ext cx="3241756" cy="993199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7515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4E98B6-3491-45A4-B7E2-1E82C6592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001577" y="-2148637"/>
            <a:ext cx="6074177" cy="1062163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2B3FD1-E531-4D91-B6C9-4824B240C95D}"/>
              </a:ext>
            </a:extLst>
          </p:cNvPr>
          <p:cNvCxnSpPr>
            <a:cxnSpLocks/>
          </p:cNvCxnSpPr>
          <p:nvPr/>
        </p:nvCxnSpPr>
        <p:spPr>
          <a:xfrm flipH="1" flipV="1">
            <a:off x="6975566" y="1136470"/>
            <a:ext cx="849085" cy="1835330"/>
          </a:xfrm>
          <a:prstGeom prst="straightConnector1">
            <a:avLst/>
          </a:prstGeom>
          <a:ln>
            <a:solidFill>
              <a:srgbClr val="FF0000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353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7A88AE-152E-4148-9CB4-335787CDA99B}"/>
              </a:ext>
            </a:extLst>
          </p:cNvPr>
          <p:cNvSpPr txBox="1"/>
          <p:nvPr/>
        </p:nvSpPr>
        <p:spPr>
          <a:xfrm>
            <a:off x="877824" y="853440"/>
            <a:ext cx="99120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sz="3600" b="1" dirty="0">
                <a:latin typeface="+mj-lt"/>
              </a:rPr>
              <a:t>Court of Criminal Appeal - </a:t>
            </a:r>
            <a:r>
              <a:rPr lang="en-AU" sz="3600" i="1" dirty="0">
                <a:latin typeface="+mj-lt"/>
              </a:rPr>
              <a:t>dismissed</a:t>
            </a:r>
          </a:p>
          <a:p>
            <a:endParaRPr lang="en-AU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Found agreed facts + photo was a sufficient evidentiary basis to conclude fire caused ‘risk of serious structural damage’</a:t>
            </a:r>
          </a:p>
          <a:p>
            <a:endParaRPr lang="en-A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Noted limitations of photographic evidence: </a:t>
            </a:r>
            <a:r>
              <a:rPr lang="en-AU" sz="2400" i="1" dirty="0"/>
              <a:t>Angel v Hawkesbury CC </a:t>
            </a:r>
            <a:r>
              <a:rPr lang="en-AU" sz="2400" dirty="0"/>
              <a:t>[2008] NSWCA 130 </a:t>
            </a:r>
          </a:p>
          <a:p>
            <a:endParaRPr lang="en-A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2091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7A88AE-152E-4148-9CB4-335787CDA99B}"/>
              </a:ext>
            </a:extLst>
          </p:cNvPr>
          <p:cNvSpPr txBox="1"/>
          <p:nvPr/>
        </p:nvSpPr>
        <p:spPr>
          <a:xfrm>
            <a:off x="1152525" y="1102578"/>
            <a:ext cx="10027920" cy="7048083"/>
          </a:xfrm>
          <a:prstGeom prst="rect">
            <a:avLst/>
          </a:prstGeom>
          <a:noFill/>
          <a:ln w="101600">
            <a:noFill/>
          </a:ln>
        </p:spPr>
        <p:txBody>
          <a:bodyPr wrap="square" rtlCol="0">
            <a:spAutoFit/>
          </a:bodyPr>
          <a:lstStyle/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0066"/>
                </a:solidFill>
              </a:rPr>
              <a:t>Be wary of too much ambiguity in Agreed Facts</a:t>
            </a:r>
          </a:p>
          <a:p>
            <a:endParaRPr lang="en-AU" sz="2800" dirty="0">
              <a:solidFill>
                <a:srgbClr val="FF00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FF0066"/>
                </a:solidFill>
              </a:rPr>
              <a:t>Convert photos to text </a:t>
            </a:r>
            <a:r>
              <a:rPr lang="en-AU" sz="2800" dirty="0">
                <a:solidFill>
                  <a:srgbClr val="FF0066"/>
                </a:solidFill>
              </a:rPr>
              <a:t>where possible</a:t>
            </a:r>
          </a:p>
          <a:p>
            <a:endParaRPr lang="en-AU" sz="2800" dirty="0">
              <a:solidFill>
                <a:srgbClr val="FF00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0066"/>
                </a:solidFill>
              </a:rPr>
              <a:t>Ask Crown to </a:t>
            </a:r>
            <a:r>
              <a:rPr lang="en-AU" sz="2800" b="1" dirty="0">
                <a:solidFill>
                  <a:srgbClr val="FF0066"/>
                </a:solidFill>
              </a:rPr>
              <a:t>explain relevance and purpose </a:t>
            </a:r>
            <a:r>
              <a:rPr lang="en-AU" sz="2800" dirty="0">
                <a:solidFill>
                  <a:srgbClr val="FF0066"/>
                </a:solidFill>
              </a:rPr>
              <a:t>of admission</a:t>
            </a:r>
          </a:p>
          <a:p>
            <a:endParaRPr lang="en-AU" sz="2800" dirty="0">
              <a:solidFill>
                <a:srgbClr val="FF00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b="1" dirty="0">
                <a:solidFill>
                  <a:srgbClr val="FF0066"/>
                </a:solidFill>
              </a:rPr>
              <a:t>Identify ambiguities </a:t>
            </a:r>
            <a:r>
              <a:rPr lang="en-AU" sz="2800" dirty="0">
                <a:solidFill>
                  <a:srgbClr val="FF0066"/>
                </a:solidFill>
              </a:rPr>
              <a:t>in photo</a:t>
            </a:r>
          </a:p>
          <a:p>
            <a:endParaRPr lang="en-AU" sz="2800" dirty="0">
              <a:solidFill>
                <a:srgbClr val="FF00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FF0066"/>
                </a:solidFill>
              </a:rPr>
              <a:t>Consider alternatives – maps/satellite imagery/expert reports</a:t>
            </a:r>
          </a:p>
          <a:p>
            <a:pPr lvl="1"/>
            <a:endParaRPr lang="en-AU" sz="2800" dirty="0">
              <a:solidFill>
                <a:srgbClr val="FF0066"/>
              </a:solidFill>
            </a:endParaRPr>
          </a:p>
          <a:p>
            <a:pPr lvl="1"/>
            <a:endParaRPr lang="en-AU" sz="2800" dirty="0">
              <a:solidFill>
                <a:srgbClr val="FF006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>
              <a:solidFill>
                <a:srgbClr val="FF006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>
              <a:solidFill>
                <a:srgbClr val="FF006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>
              <a:solidFill>
                <a:srgbClr val="FF0066"/>
              </a:solidFill>
            </a:endParaRP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A92551-6483-4F55-8F94-EF032B42BAD0}"/>
              </a:ext>
            </a:extLst>
          </p:cNvPr>
          <p:cNvSpPr txBox="1"/>
          <p:nvPr/>
        </p:nvSpPr>
        <p:spPr>
          <a:xfrm>
            <a:off x="6267450" y="37052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62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>
                <a:solidFill>
                  <a:srgbClr val="FFFFFF"/>
                </a:solidFill>
              </a:rPr>
              <a:t>R v Newburn [2020] NSWSC 1878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Drug Addiction + Child sexual abuse reduce culpability</a:t>
            </a:r>
          </a:p>
        </p:txBody>
      </p:sp>
    </p:spTree>
    <p:extLst>
      <p:ext uri="{BB962C8B-B14F-4D97-AF65-F5344CB8AC3E}">
        <p14:creationId xmlns:p14="http://schemas.microsoft.com/office/powerpoint/2010/main" val="4280753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AE017-90D5-4298-B524-F84493DC9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04684"/>
            <a:ext cx="3517567" cy="884903"/>
          </a:xfrm>
        </p:spPr>
        <p:txBody>
          <a:bodyPr/>
          <a:lstStyle/>
          <a:p>
            <a:r>
              <a:rPr lang="en-AU" b="1" dirty="0"/>
              <a:t>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58ED6-BFEC-49CE-AAEE-50691D6D7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3600" b="1" dirty="0">
                <a:latin typeface="+mj-lt"/>
              </a:rPr>
              <a:t>RELEVANT FINDING</a:t>
            </a:r>
          </a:p>
          <a:p>
            <a:pPr>
              <a:lnSpc>
                <a:spcPct val="150000"/>
              </a:lnSpc>
            </a:pPr>
            <a:r>
              <a:rPr lang="en-AU" sz="2800" dirty="0"/>
              <a:t>Offender’s drug use + child sexual assault mitigated his culpability to a degree</a:t>
            </a:r>
          </a:p>
          <a:p>
            <a:pPr>
              <a:lnSpc>
                <a:spcPct val="150000"/>
              </a:lnSpc>
            </a:pPr>
            <a:endParaRPr lang="en-AU" sz="2400" dirty="0"/>
          </a:p>
          <a:p>
            <a:pPr marL="0" indent="0">
              <a:lnSpc>
                <a:spcPct val="150000"/>
              </a:lnSpc>
              <a:buNone/>
            </a:pPr>
            <a:endParaRPr lang="en-AU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FFEC6-75CA-4597-8F77-9970F4BD3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1784554"/>
            <a:ext cx="3517567" cy="48357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AU" sz="2400" dirty="0"/>
              <a:t>Manslaughter</a:t>
            </a:r>
          </a:p>
          <a:p>
            <a:pPr>
              <a:spcBef>
                <a:spcPts val="0"/>
              </a:spcBef>
            </a:pPr>
            <a:endParaRPr lang="en-AU" sz="2400" dirty="0"/>
          </a:p>
          <a:p>
            <a:pPr>
              <a:spcBef>
                <a:spcPts val="0"/>
              </a:spcBef>
            </a:pPr>
            <a:r>
              <a:rPr lang="en-AU" sz="2400" dirty="0"/>
              <a:t>Aged 30s</a:t>
            </a:r>
          </a:p>
          <a:p>
            <a:pPr>
              <a:spcBef>
                <a:spcPts val="0"/>
              </a:spcBef>
            </a:pPr>
            <a:endParaRPr lang="en-AU" sz="2400" dirty="0"/>
          </a:p>
          <a:p>
            <a:pPr>
              <a:spcBef>
                <a:spcPts val="0"/>
              </a:spcBef>
            </a:pPr>
            <a:r>
              <a:rPr lang="en-AU" sz="2400" dirty="0"/>
              <a:t>Long record</a:t>
            </a:r>
          </a:p>
          <a:p>
            <a:pPr>
              <a:spcBef>
                <a:spcPts val="0"/>
              </a:spcBef>
            </a:pPr>
            <a:endParaRPr lang="en-AU" sz="2400" dirty="0"/>
          </a:p>
          <a:p>
            <a:pPr>
              <a:spcBef>
                <a:spcPts val="0"/>
              </a:spcBef>
            </a:pPr>
            <a:r>
              <a:rPr lang="en-AU" sz="2400" dirty="0"/>
              <a:t>Excessive self-defence</a:t>
            </a:r>
          </a:p>
          <a:p>
            <a:pPr>
              <a:spcBef>
                <a:spcPts val="0"/>
              </a:spcBef>
            </a:pPr>
            <a:endParaRPr lang="en-AU" sz="2400" dirty="0"/>
          </a:p>
          <a:p>
            <a:pPr>
              <a:spcBef>
                <a:spcPts val="0"/>
              </a:spcBef>
            </a:pPr>
            <a:r>
              <a:rPr lang="en-AU" sz="2400" dirty="0"/>
              <a:t>9 years, 5 years 9 </a:t>
            </a:r>
            <a:r>
              <a:rPr lang="en-AU" sz="2400" dirty="0" err="1"/>
              <a:t>mths</a:t>
            </a:r>
            <a:r>
              <a:rPr lang="en-AU" sz="2400" dirty="0"/>
              <a:t> </a:t>
            </a:r>
            <a:r>
              <a:rPr lang="en-AU" sz="2400" dirty="0" err="1"/>
              <a:t>npp</a:t>
            </a:r>
            <a:endParaRPr lang="en-AU" sz="2400" dirty="0"/>
          </a:p>
          <a:p>
            <a:pPr>
              <a:spcBef>
                <a:spcPts val="0"/>
              </a:spcBef>
            </a:pPr>
            <a:endParaRPr lang="en-AU" sz="2400" dirty="0"/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84677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7A88AE-152E-4148-9CB4-335787CDA99B}"/>
              </a:ext>
            </a:extLst>
          </p:cNvPr>
          <p:cNvSpPr txBox="1"/>
          <p:nvPr/>
        </p:nvSpPr>
        <p:spPr>
          <a:xfrm>
            <a:off x="877824" y="853440"/>
            <a:ext cx="9912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0853C4-5F51-4412-90B3-4131367CAE32}"/>
              </a:ext>
            </a:extLst>
          </p:cNvPr>
          <p:cNvSpPr txBox="1"/>
          <p:nvPr/>
        </p:nvSpPr>
        <p:spPr>
          <a:xfrm>
            <a:off x="1171575" y="853441"/>
            <a:ext cx="6886575" cy="4498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endParaRPr lang="en-AU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r>
              <a:rPr lang="en-AU" sz="2000" dirty="0">
                <a:solidFill>
                  <a:srgbClr val="000000"/>
                </a:solidFill>
                <a:ea typeface="Calibri" panose="020F0502020204030204" pitchFamily="34" charset="0"/>
              </a:rPr>
              <a:t>63. Although it is </a:t>
            </a:r>
            <a:r>
              <a:rPr lang="en-AU" sz="2000" b="1" dirty="0">
                <a:solidFill>
                  <a:srgbClr val="000000"/>
                </a:solidFill>
                <a:ea typeface="Calibri" panose="020F0502020204030204" pitchFamily="34" charset="0"/>
              </a:rPr>
              <a:t>rarely</a:t>
            </a:r>
            <a:r>
              <a:rPr lang="en-AU" sz="2000" dirty="0">
                <a:solidFill>
                  <a:srgbClr val="000000"/>
                </a:solidFill>
                <a:ea typeface="Calibri" panose="020F0502020204030204" pitchFamily="34" charset="0"/>
              </a:rPr>
              <a:t> open to a court to do so, I also accept in the </a:t>
            </a:r>
            <a:r>
              <a:rPr lang="en-AU" sz="2000" b="1" dirty="0">
                <a:solidFill>
                  <a:srgbClr val="000000"/>
                </a:solidFill>
                <a:ea typeface="Calibri" panose="020F0502020204030204" pitchFamily="34" charset="0"/>
              </a:rPr>
              <a:t>unusual circumstances</a:t>
            </a:r>
            <a:r>
              <a:rPr lang="en-AU" sz="2000" dirty="0">
                <a:solidFill>
                  <a:srgbClr val="000000"/>
                </a:solidFill>
                <a:ea typeface="Calibri" panose="020F0502020204030204" pitchFamily="34" charset="0"/>
              </a:rPr>
              <a:t> of the offender’s case, that his substance dependence mitigates his culpability to a degree.</a:t>
            </a:r>
            <a:endParaRPr lang="en-AU" sz="2000" dirty="0"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endParaRPr lang="en-AU" sz="20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</a:pPr>
            <a:r>
              <a:rPr lang="en-AU" sz="2000" dirty="0">
                <a:solidFill>
                  <a:srgbClr val="000000"/>
                </a:solidFill>
                <a:ea typeface="Calibri" panose="020F0502020204030204" pitchFamily="34" charset="0"/>
              </a:rPr>
              <a:t>64. Drug use is </a:t>
            </a:r>
            <a:r>
              <a:rPr lang="en-AU" sz="2000" b="1" dirty="0">
                <a:solidFill>
                  <a:srgbClr val="000000"/>
                </a:solidFill>
                <a:ea typeface="Calibri" panose="020F0502020204030204" pitchFamily="34" charset="0"/>
              </a:rPr>
              <a:t>ordinarily not available </a:t>
            </a:r>
            <a:r>
              <a:rPr lang="en-AU" sz="2000" dirty="0">
                <a:solidFill>
                  <a:srgbClr val="000000"/>
                </a:solidFill>
                <a:ea typeface="Calibri" panose="020F0502020204030204" pitchFamily="34" charset="0"/>
              </a:rPr>
              <a:t>- for very good reason - to an offender </a:t>
            </a:r>
            <a:r>
              <a:rPr lang="en-AU" sz="2000" b="1" dirty="0">
                <a:solidFill>
                  <a:srgbClr val="000000"/>
                </a:solidFill>
                <a:ea typeface="Calibri" panose="020F0502020204030204" pitchFamily="34" charset="0"/>
              </a:rPr>
              <a:t>as a feature which mitigates crime</a:t>
            </a:r>
            <a:r>
              <a:rPr lang="en-AU" sz="2000" dirty="0">
                <a:solidFill>
                  <a:srgbClr val="000000"/>
                </a:solidFill>
                <a:ea typeface="Calibri" panose="020F0502020204030204" pitchFamily="34" charset="0"/>
              </a:rPr>
              <a:t>. In the Court’s conclusion </a:t>
            </a:r>
            <a:r>
              <a:rPr lang="en-AU" sz="2000" b="1" dirty="0">
                <a:solidFill>
                  <a:srgbClr val="000000"/>
                </a:solidFill>
                <a:ea typeface="Calibri" panose="020F0502020204030204" pitchFamily="34" charset="0"/>
              </a:rPr>
              <a:t>the offender’s case falls into the very small number of matters </a:t>
            </a:r>
            <a:r>
              <a:rPr lang="en-AU" sz="2000" dirty="0">
                <a:solidFill>
                  <a:srgbClr val="000000"/>
                </a:solidFill>
                <a:ea typeface="Calibri" panose="020F0502020204030204" pitchFamily="34" charset="0"/>
              </a:rPr>
              <a:t>where it can operate in that way. </a:t>
            </a:r>
            <a:endParaRPr lang="en-AU" sz="20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258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5738F4-F27D-45C4-A41D-183E5D505B79}"/>
              </a:ext>
            </a:extLst>
          </p:cNvPr>
          <p:cNvSpPr txBox="1"/>
          <p:nvPr/>
        </p:nvSpPr>
        <p:spPr>
          <a:xfrm>
            <a:off x="1026695" y="593559"/>
            <a:ext cx="95931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+mj-lt"/>
              </a:rPr>
              <a:t>Not an unusual subjective case</a:t>
            </a:r>
          </a:p>
          <a:p>
            <a:endParaRPr lang="en-AU" sz="3600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/>
              <a:t>(undiagnosed) ADHD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/>
              <a:t>Disconnected from school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/>
              <a:t>Drug use as a teenager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/>
              <a:t>Criminal activity as a teenager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>
                <a:solidFill>
                  <a:srgbClr val="FF0000"/>
                </a:solidFill>
              </a:rPr>
              <a:t>Sexual abuse in juvenile detention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/>
              <a:t>More drugs, attempts at rehab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/>
              <a:t>More crime</a:t>
            </a:r>
          </a:p>
          <a:p>
            <a:endParaRPr lang="en-AU" sz="3600" dirty="0"/>
          </a:p>
          <a:p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37815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7A88AE-152E-4148-9CB4-335787CDA99B}"/>
              </a:ext>
            </a:extLst>
          </p:cNvPr>
          <p:cNvSpPr txBox="1"/>
          <p:nvPr/>
        </p:nvSpPr>
        <p:spPr>
          <a:xfrm>
            <a:off x="1235243" y="689810"/>
            <a:ext cx="85564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AU" sz="3600" b="1" dirty="0">
                <a:solidFill>
                  <a:srgbClr val="000000"/>
                </a:solidFill>
                <a:latin typeface="Bookman Old Style" panose="020F0302020204030204"/>
              </a:rPr>
              <a:t>Particularly good expert evidence</a:t>
            </a:r>
          </a:p>
          <a:p>
            <a:pPr lvl="0"/>
            <a:endParaRPr lang="en-AU" sz="3200" dirty="0">
              <a:solidFill>
                <a:srgbClr val="000000"/>
              </a:solidFill>
            </a:endParaRP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000000"/>
                </a:solidFill>
              </a:rPr>
              <a:t>Identifies connection between experience of sexual abuse and increased drug use/offending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AU" sz="2800" dirty="0">
              <a:solidFill>
                <a:srgbClr val="000000"/>
              </a:solidFill>
            </a:endParaRP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000000"/>
                </a:solidFill>
              </a:rPr>
              <a:t>Corroborates instructions with objective source</a:t>
            </a:r>
          </a:p>
          <a:p>
            <a:pPr lvl="0"/>
            <a:endParaRPr lang="en-AU" sz="2800" dirty="0">
              <a:solidFill>
                <a:srgbClr val="000000"/>
              </a:solidFill>
            </a:endParaRPr>
          </a:p>
          <a:p>
            <a:pPr marL="514350" lvl="0" indent="-514350">
              <a:buFont typeface="Arial" panose="020B0604020202020204" pitchFamily="34" charset="0"/>
              <a:buChar char="•"/>
            </a:pPr>
            <a:r>
              <a:rPr lang="en-AU" sz="2800" dirty="0">
                <a:solidFill>
                  <a:srgbClr val="000000"/>
                </a:solidFill>
              </a:rPr>
              <a:t>Sets out relevant literature on long-term impacts of childhood sexual abuse </a:t>
            </a:r>
          </a:p>
        </p:txBody>
      </p:sp>
    </p:spTree>
    <p:extLst>
      <p:ext uri="{BB962C8B-B14F-4D97-AF65-F5344CB8AC3E}">
        <p14:creationId xmlns:p14="http://schemas.microsoft.com/office/powerpoint/2010/main" val="385298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AU" sz="4700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Dungay v R </a:t>
            </a:r>
            <a:r>
              <a:rPr lang="en-AU" sz="47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[2020] NSWCCA 209</a:t>
            </a:r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625" y="758952"/>
            <a:ext cx="10707757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>
                <a:solidFill>
                  <a:srgbClr val="FFFFFF"/>
                </a:solidFill>
              </a:rPr>
              <a:t>TR v Constable Cox &amp; </a:t>
            </a:r>
            <a:r>
              <a:rPr lang="en-US" sz="4800" i="1" dirty="0" err="1">
                <a:solidFill>
                  <a:srgbClr val="FFFFFF"/>
                </a:solidFill>
              </a:rPr>
              <a:t>Ors</a:t>
            </a:r>
            <a:r>
              <a:rPr lang="en-US" sz="4800" i="1" dirty="0">
                <a:solidFill>
                  <a:srgbClr val="FFFFFF"/>
                </a:solidFill>
              </a:rPr>
              <a:t> [2020] NSWSC 389</a:t>
            </a:r>
            <a:br>
              <a:rPr lang="en-US" sz="4800" i="1" dirty="0">
                <a:solidFill>
                  <a:srgbClr val="FFFFFF"/>
                </a:solidFill>
              </a:rPr>
            </a:br>
            <a:br>
              <a:rPr lang="en-US" sz="4800" i="1" dirty="0">
                <a:solidFill>
                  <a:srgbClr val="FFFFFF"/>
                </a:solidFill>
              </a:rPr>
            </a:br>
            <a:r>
              <a:rPr lang="en-US" sz="4800" i="1" dirty="0">
                <a:solidFill>
                  <a:srgbClr val="FFFFFF"/>
                </a:solidFill>
              </a:rPr>
              <a:t>Lacey (pseudonym) v AG (NSW) NSWCA [2021] 27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CULTURAL AND GENDER-BASED ADJUSTMENTS IN THE COURTROOM</a:t>
            </a:r>
          </a:p>
        </p:txBody>
      </p:sp>
    </p:spTree>
    <p:extLst>
      <p:ext uri="{BB962C8B-B14F-4D97-AF65-F5344CB8AC3E}">
        <p14:creationId xmlns:p14="http://schemas.microsoft.com/office/powerpoint/2010/main" val="3078206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22C67-24C4-47C7-987B-1B9086B30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4"/>
            <a:ext cx="3517567" cy="803877"/>
          </a:xfrm>
        </p:spPr>
        <p:txBody>
          <a:bodyPr>
            <a:normAutofit/>
          </a:bodyPr>
          <a:lstStyle/>
          <a:p>
            <a:r>
              <a:rPr lang="en-AU" b="1" dirty="0"/>
              <a:t>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A6167-C1B2-4B0A-93E5-445F4D567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984" y="994611"/>
            <a:ext cx="5928344" cy="511294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AU" sz="3600" b="1" dirty="0">
                <a:latin typeface="+mj-lt"/>
              </a:rPr>
              <a:t>Orders sought…</a:t>
            </a:r>
          </a:p>
          <a:p>
            <a:pPr>
              <a:spcBef>
                <a:spcPts val="0"/>
              </a:spcBef>
            </a:pPr>
            <a:endParaRPr lang="en-AU" sz="2800" dirty="0"/>
          </a:p>
          <a:p>
            <a:pPr>
              <a:spcBef>
                <a:spcPts val="0"/>
              </a:spcBef>
            </a:pPr>
            <a:r>
              <a:rPr lang="en-AU" sz="2800" dirty="0"/>
              <a:t>1.	The matter be heard by a female 	magistrate/ or change of venue 	to permit that to occur</a:t>
            </a:r>
          </a:p>
          <a:p>
            <a:r>
              <a:rPr lang="en-AU" sz="2800" dirty="0"/>
              <a:t>2. 	Males be excluded from 	courtroom when video played</a:t>
            </a:r>
          </a:p>
          <a:p>
            <a:r>
              <a:rPr lang="en-AU" sz="2800" dirty="0"/>
              <a:t>3.  	Alternatively, proceedings be 	stayed.</a:t>
            </a:r>
          </a:p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A3EC4-11F7-4527-BAB0-06049EDC0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1749288"/>
            <a:ext cx="3517567" cy="4358268"/>
          </a:xfrm>
        </p:spPr>
        <p:txBody>
          <a:bodyPr>
            <a:normAutofit fontScale="92500"/>
          </a:bodyPr>
          <a:lstStyle/>
          <a:p>
            <a:r>
              <a:rPr lang="en-AU" sz="2800" dirty="0"/>
              <a:t>15 years old</a:t>
            </a:r>
          </a:p>
          <a:p>
            <a:r>
              <a:rPr lang="en-AU" sz="2800" dirty="0"/>
              <a:t>Female</a:t>
            </a:r>
          </a:p>
          <a:p>
            <a:r>
              <a:rPr lang="en-AU" sz="2800" dirty="0"/>
              <a:t>Aboriginal</a:t>
            </a:r>
          </a:p>
          <a:p>
            <a:r>
              <a:rPr lang="en-AU" sz="2800" dirty="0"/>
              <a:t>Strip searched by police </a:t>
            </a:r>
          </a:p>
          <a:p>
            <a:r>
              <a:rPr lang="en-AU" sz="2800" dirty="0"/>
              <a:t>4 x </a:t>
            </a:r>
            <a:r>
              <a:rPr lang="en-AU" sz="2800" dirty="0" err="1"/>
              <a:t>Aslt</a:t>
            </a:r>
            <a:r>
              <a:rPr lang="en-AU" sz="2800" dirty="0"/>
              <a:t> police charges</a:t>
            </a:r>
          </a:p>
          <a:p>
            <a:r>
              <a:rPr lang="en-AU" sz="2800" dirty="0"/>
              <a:t>Video of strip search part of case</a:t>
            </a:r>
          </a:p>
        </p:txBody>
      </p:sp>
    </p:spTree>
    <p:extLst>
      <p:ext uri="{BB962C8B-B14F-4D97-AF65-F5344CB8AC3E}">
        <p14:creationId xmlns:p14="http://schemas.microsoft.com/office/powerpoint/2010/main" val="120305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2F39F-541B-4348-B29D-DCB5313E4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b="1" dirty="0"/>
              <a:t>Court of Appeal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96804-A688-49E0-965B-2BB207F310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AU" sz="2800" dirty="0"/>
              <a:t>Was the primary judge in error in finding that the order seeking a female magistrate was not interlocutory?</a:t>
            </a:r>
          </a:p>
          <a:p>
            <a:pPr marL="0" indent="0">
              <a:buNone/>
            </a:pPr>
            <a:r>
              <a:rPr lang="en-AU" sz="2800" dirty="0"/>
              <a:t>	</a:t>
            </a:r>
            <a:r>
              <a:rPr lang="en-AU" sz="2800" dirty="0">
                <a:solidFill>
                  <a:srgbClr val="FF0000"/>
                </a:solidFill>
              </a:rPr>
              <a:t>Yes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AU" sz="2800" dirty="0"/>
              <a:t>Does the Children’s Court have powers to make the orders sought? </a:t>
            </a:r>
          </a:p>
          <a:p>
            <a:pPr marL="0" indent="0">
              <a:buNone/>
            </a:pPr>
            <a:r>
              <a:rPr lang="en-AU" sz="2800" dirty="0"/>
              <a:t>	</a:t>
            </a:r>
            <a:r>
              <a:rPr lang="en-AU" sz="2800" dirty="0">
                <a:solidFill>
                  <a:srgbClr val="FF0000"/>
                </a:solidFill>
              </a:rPr>
              <a:t>Yes </a:t>
            </a:r>
          </a:p>
          <a:p>
            <a:pPr marL="0" indent="0">
              <a:buNone/>
            </a:pP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63773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5C6609-E4EB-483F-9BBE-355EB3D88AA2}"/>
              </a:ext>
            </a:extLst>
          </p:cNvPr>
          <p:cNvSpPr txBox="1"/>
          <p:nvPr/>
        </p:nvSpPr>
        <p:spPr>
          <a:xfrm>
            <a:off x="1219200" y="994611"/>
            <a:ext cx="9881937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Power to order hearing by female magistrate?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/>
              <a:t>Yes - as a condition of a stay application (Leeming JA at [45], McCallum JA at [82])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/>
              <a:t>Yes – ‘in a proper case’ (</a:t>
            </a:r>
            <a:r>
              <a:rPr lang="en-AU" sz="2800" dirty="0" err="1"/>
              <a:t>Basten</a:t>
            </a:r>
            <a:r>
              <a:rPr lang="en-AU" sz="2800" dirty="0"/>
              <a:t> JA at [25]-[26])</a:t>
            </a:r>
          </a:p>
          <a:p>
            <a:endParaRPr lang="en-AU" sz="2800" dirty="0"/>
          </a:p>
          <a:p>
            <a:r>
              <a:rPr lang="en-AU" sz="2800" b="1" dirty="0"/>
              <a:t>Power to exclude males during a hearing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/>
              <a:t>s.10 </a:t>
            </a:r>
            <a:r>
              <a:rPr lang="en-AU" sz="2800" i="1" dirty="0"/>
              <a:t>Children’s Criminal Proceedings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800" dirty="0"/>
          </a:p>
          <a:p>
            <a:r>
              <a:rPr lang="en-AU" sz="2800" b="1" dirty="0"/>
              <a:t>Power to prevent playing of a video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800" dirty="0"/>
              <a:t>s.7, 8(1)(a) and (e) of the  </a:t>
            </a:r>
            <a:r>
              <a:rPr lang="en-AU" sz="2800" i="1" dirty="0"/>
              <a:t>Court Suppression and Non-Publication Orders Act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5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50E0E9-92C8-4BD8-B3E6-B355BDEF5A12}"/>
              </a:ext>
            </a:extLst>
          </p:cNvPr>
          <p:cNvSpPr/>
          <p:nvPr/>
        </p:nvSpPr>
        <p:spPr>
          <a:xfrm>
            <a:off x="466725" y="438151"/>
            <a:ext cx="82296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AU" sz="2000" dirty="0">
              <a:solidFill>
                <a:srgbClr val="000000"/>
              </a:solidFill>
            </a:endParaRPr>
          </a:p>
          <a:p>
            <a:pPr algn="ctr"/>
            <a:endParaRPr lang="en-AU" sz="2000" dirty="0">
              <a:solidFill>
                <a:srgbClr val="000000"/>
              </a:solidFill>
            </a:endParaRPr>
          </a:p>
          <a:p>
            <a:pPr algn="ctr"/>
            <a:r>
              <a:rPr lang="en-AU" sz="2000" dirty="0">
                <a:solidFill>
                  <a:srgbClr val="000000"/>
                </a:solidFill>
              </a:rPr>
              <a:t>There is a “need for recognition of the importance of cultural and gender-based adjustments” in dealing with matters before the courts. It needs to be balanced against the need for the proper administration of justice</a:t>
            </a:r>
            <a:r>
              <a:rPr lang="en-AU" dirty="0">
                <a:solidFill>
                  <a:srgbClr val="000000"/>
                </a:solidFill>
              </a:rPr>
              <a:t>.</a:t>
            </a:r>
          </a:p>
          <a:p>
            <a:pPr algn="ctr"/>
            <a:r>
              <a:rPr lang="en-AU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AU" dirty="0">
                <a:solidFill>
                  <a:srgbClr val="000000"/>
                </a:solidFill>
              </a:rPr>
              <a:t>(see </a:t>
            </a:r>
            <a:r>
              <a:rPr lang="en-AU" i="1" dirty="0">
                <a:solidFill>
                  <a:srgbClr val="000000"/>
                </a:solidFill>
              </a:rPr>
              <a:t>TR v Constable Cox </a:t>
            </a:r>
            <a:r>
              <a:rPr lang="en-AU" dirty="0">
                <a:solidFill>
                  <a:srgbClr val="000000"/>
                </a:solidFill>
              </a:rPr>
              <a:t>[2020] NSWSC 389 per Wilson J at [135]) </a:t>
            </a:r>
          </a:p>
          <a:p>
            <a:pPr algn="ctr"/>
            <a:endParaRPr lang="en-AU" dirty="0">
              <a:solidFill>
                <a:srgbClr val="000000"/>
              </a:solidFill>
              <a:latin typeface="athelas"/>
            </a:endParaRPr>
          </a:p>
          <a:p>
            <a:pPr algn="ctr"/>
            <a:endParaRPr lang="en-AU" dirty="0">
              <a:solidFill>
                <a:srgbClr val="000000"/>
              </a:solidFill>
              <a:latin typeface="athelas"/>
            </a:endParaRPr>
          </a:p>
          <a:p>
            <a:pPr algn="ctr"/>
            <a:endParaRPr lang="en-AU" dirty="0">
              <a:solidFill>
                <a:srgbClr val="000000"/>
              </a:solidFill>
              <a:latin typeface="athelas"/>
            </a:endParaRPr>
          </a:p>
          <a:p>
            <a:pPr algn="ctr"/>
            <a:endParaRPr lang="en-AU" dirty="0">
              <a:solidFill>
                <a:srgbClr val="000000"/>
              </a:solidFill>
              <a:latin typeface="athelas"/>
            </a:endParaRPr>
          </a:p>
          <a:p>
            <a:pPr algn="ctr"/>
            <a:endParaRPr lang="en-AU" dirty="0">
              <a:solidFill>
                <a:srgbClr val="000000"/>
              </a:solidFill>
              <a:latin typeface="athelas"/>
            </a:endParaRPr>
          </a:p>
          <a:p>
            <a:pPr algn="ctr"/>
            <a:endParaRPr lang="en-AU" dirty="0">
              <a:solidFill>
                <a:srgbClr val="000000"/>
              </a:solidFill>
              <a:latin typeface="athelas"/>
            </a:endParaRPr>
          </a:p>
          <a:p>
            <a:pPr algn="ctr"/>
            <a:endParaRPr lang="en-AU" dirty="0">
              <a:solidFill>
                <a:srgbClr val="000000"/>
              </a:solidFill>
              <a:latin typeface="athelas"/>
            </a:endParaRPr>
          </a:p>
          <a:p>
            <a:pPr algn="ctr"/>
            <a:endParaRPr lang="en-AU" dirty="0">
              <a:solidFill>
                <a:srgbClr val="000000"/>
              </a:solidFill>
              <a:latin typeface="athelas"/>
            </a:endParaRPr>
          </a:p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2812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>
                <a:solidFill>
                  <a:srgbClr val="FFFFFF"/>
                </a:solidFill>
              </a:rPr>
              <a:t>KMC v DPP [2020] HCA 6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Chiro/ s.66EA/ Fact Finding after trial</a:t>
            </a:r>
          </a:p>
        </p:txBody>
      </p:sp>
    </p:spTree>
    <p:extLst>
      <p:ext uri="{BB962C8B-B14F-4D97-AF65-F5344CB8AC3E}">
        <p14:creationId xmlns:p14="http://schemas.microsoft.com/office/powerpoint/2010/main" val="28514691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E481C-978B-4DBE-9792-B757BF446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623317"/>
          </a:xfrm>
        </p:spPr>
        <p:txBody>
          <a:bodyPr/>
          <a:lstStyle/>
          <a:p>
            <a:r>
              <a:rPr lang="en-AU" dirty="0"/>
              <a:t>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1810B-1099-440A-BE06-4AF025871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175" y="812799"/>
            <a:ext cx="6438899" cy="5294757"/>
          </a:xfrm>
        </p:spPr>
        <p:txBody>
          <a:bodyPr/>
          <a:lstStyle/>
          <a:p>
            <a:pPr marL="0" indent="0">
              <a:buNone/>
            </a:pPr>
            <a:endParaRPr lang="en-AU" sz="2400" b="1" i="1" dirty="0">
              <a:latin typeface="+mj-lt"/>
            </a:endParaRPr>
          </a:p>
          <a:p>
            <a:pPr marL="201168" lvl="1" indent="0">
              <a:buNone/>
            </a:pPr>
            <a:endParaRPr lang="en-AU" sz="2800" b="1" i="1" dirty="0"/>
          </a:p>
          <a:p>
            <a:pPr marL="201168" lvl="1" indent="0">
              <a:buNone/>
            </a:pPr>
            <a:r>
              <a:rPr lang="en-AU" sz="2400" b="1" i="1" dirty="0">
                <a:latin typeface="+mj-lt"/>
              </a:rPr>
              <a:t>Chiro v The Queen </a:t>
            </a:r>
            <a:r>
              <a:rPr lang="en-AU" sz="2400" dirty="0">
                <a:latin typeface="+mj-lt"/>
              </a:rPr>
              <a:t>(2017) 260 CLR 425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AU" sz="2400" dirty="0">
              <a:latin typeface="+mj-lt"/>
            </a:endParaRPr>
          </a:p>
          <a:p>
            <a:pPr marL="201168" lvl="1" indent="0">
              <a:buNone/>
            </a:pPr>
            <a:r>
              <a:rPr lang="en-AU" sz="2400" dirty="0">
                <a:latin typeface="+mj-lt"/>
              </a:rPr>
              <a:t>s 9(1), </a:t>
            </a:r>
            <a:r>
              <a:rPr lang="en-AU" sz="2400" b="1" i="1" dirty="0">
                <a:latin typeface="+mj-lt"/>
              </a:rPr>
              <a:t>Statutes Amendment (Attorney-General's Portfolio) (No 2) Act 2017 </a:t>
            </a:r>
            <a:r>
              <a:rPr lang="en-AU" sz="2400" dirty="0">
                <a:latin typeface="+mj-lt"/>
              </a:rPr>
              <a:t>(SA)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AA961-5644-45A3-8FC5-07DD4C842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1552576"/>
            <a:ext cx="3517567" cy="4554980"/>
          </a:xfrm>
        </p:spPr>
        <p:txBody>
          <a:bodyPr>
            <a:normAutofit fontScale="92500" lnSpcReduction="20000"/>
          </a:bodyPr>
          <a:lstStyle/>
          <a:p>
            <a:r>
              <a:rPr lang="en-AU" dirty="0"/>
              <a:t>1 x sexual exploitation of a child</a:t>
            </a:r>
          </a:p>
          <a:p>
            <a:endParaRPr lang="en-AU" dirty="0"/>
          </a:p>
          <a:p>
            <a:r>
              <a:rPr lang="en-AU" dirty="0"/>
              <a:t>Found guilty after trial</a:t>
            </a:r>
          </a:p>
          <a:p>
            <a:endParaRPr lang="en-AU" dirty="0"/>
          </a:p>
          <a:p>
            <a:r>
              <a:rPr lang="en-AU" dirty="0"/>
              <a:t>Factual basis of guilty verdict unclear</a:t>
            </a:r>
          </a:p>
          <a:p>
            <a:endParaRPr lang="en-AU" dirty="0"/>
          </a:p>
          <a:p>
            <a:r>
              <a:rPr lang="en-AU" dirty="0"/>
              <a:t>Jury discharged w/out enquiry as to basis of verdict</a:t>
            </a:r>
          </a:p>
          <a:p>
            <a:endParaRPr lang="en-AU" dirty="0"/>
          </a:p>
          <a:p>
            <a:r>
              <a:rPr lang="en-AU" dirty="0"/>
              <a:t>Judge determined factual basis of sentence, not most favourable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636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BB856-A35C-4F11-B92F-9BCC36FC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High Court found: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3021AF-B8E3-461D-B349-6FAA92C9B47C}"/>
              </a:ext>
            </a:extLst>
          </p:cNvPr>
          <p:cNvSpPr txBox="1"/>
          <p:nvPr/>
        </p:nvSpPr>
        <p:spPr>
          <a:xfrm>
            <a:off x="866775" y="2181225"/>
            <a:ext cx="69913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Section 9 “not engaged” because the sentencing judge did not determine or identify which acts of sexual exploitation had been proven beyond reasonable doubt [31]</a:t>
            </a:r>
          </a:p>
          <a:p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Appellant should have therefore been sentenced on the basis of facts most favourable to him, in accordance with </a:t>
            </a:r>
            <a:r>
              <a:rPr lang="en-AU" sz="2000" i="1" dirty="0"/>
              <a:t>Chiro</a:t>
            </a:r>
            <a:r>
              <a:rPr lang="en-AU" sz="2000" dirty="0"/>
              <a:t> [34]</a:t>
            </a:r>
          </a:p>
          <a:p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He was not, and as such his sentencing was contrary to law [34]</a:t>
            </a:r>
          </a:p>
          <a:p>
            <a:endParaRPr lang="en-AU" sz="2000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883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BB856-A35C-4F11-B92F-9BCC36FC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Impact of </a:t>
            </a:r>
            <a:r>
              <a:rPr lang="en-AU" i="1" dirty="0"/>
              <a:t>KMC </a:t>
            </a:r>
            <a:r>
              <a:rPr lang="en-AU" dirty="0"/>
              <a:t>and </a:t>
            </a:r>
            <a:r>
              <a:rPr lang="en-AU" i="1" dirty="0"/>
              <a:t>Chiro</a:t>
            </a:r>
            <a:r>
              <a:rPr lang="en-AU" dirty="0"/>
              <a:t> in NSW?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DBB367-53B4-4A06-80E4-5E9A4618B08B}"/>
              </a:ext>
            </a:extLst>
          </p:cNvPr>
          <p:cNvSpPr txBox="1"/>
          <p:nvPr/>
        </p:nvSpPr>
        <p:spPr>
          <a:xfrm>
            <a:off x="1352549" y="2295524"/>
            <a:ext cx="74009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i="1" dirty="0"/>
              <a:t>Official Crown position: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i="1" dirty="0"/>
              <a:t>ARS v R </a:t>
            </a:r>
            <a:r>
              <a:rPr lang="en-AU" sz="2000" dirty="0"/>
              <a:t>[2011] NSWCCA 266 - judge to decide factual basis of guilty verdict for a section 66EA offence</a:t>
            </a:r>
            <a:endParaRPr lang="en-AU" sz="2000" i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/>
              <a:t>Use of the words ‘maintaining an unlawful sexual relationship’ distinguish it from SA provision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i="1" dirty="0"/>
              <a:t>Burr v R </a:t>
            </a:r>
            <a:r>
              <a:rPr lang="en-AU" sz="2000" dirty="0"/>
              <a:t>[2020] NSWCCA 202 at [100]-[105], per Johnson J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/>
              <a:t>Section 66EA amended in 2018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/>
              <a:t>Notes new terms ‘unlawful sexual relationship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000" dirty="0"/>
              <a:t>Offence consists of “discrete underlying offences” not a course of conduct</a:t>
            </a:r>
          </a:p>
        </p:txBody>
      </p:sp>
    </p:spTree>
    <p:extLst>
      <p:ext uri="{BB962C8B-B14F-4D97-AF65-F5344CB8AC3E}">
        <p14:creationId xmlns:p14="http://schemas.microsoft.com/office/powerpoint/2010/main" val="244324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625" y="758952"/>
            <a:ext cx="10707757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>
                <a:solidFill>
                  <a:srgbClr val="FFFFFF"/>
                </a:solidFill>
              </a:rPr>
              <a:t>Nguyen v The Queen [2020] HCA 23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Prosecutorial Duty </a:t>
            </a:r>
            <a:r>
              <a:rPr lang="en-US" dirty="0" err="1">
                <a:solidFill>
                  <a:srgbClr val="FFFFFF"/>
                </a:solidFill>
              </a:rPr>
              <a:t>MiXED</a:t>
            </a:r>
            <a:r>
              <a:rPr lang="en-US" dirty="0">
                <a:solidFill>
                  <a:srgbClr val="FFFFFF"/>
                </a:solidFill>
              </a:rPr>
              <a:t> ROI</a:t>
            </a:r>
          </a:p>
        </p:txBody>
      </p:sp>
    </p:spTree>
    <p:extLst>
      <p:ext uri="{BB962C8B-B14F-4D97-AF65-F5344CB8AC3E}">
        <p14:creationId xmlns:p14="http://schemas.microsoft.com/office/powerpoint/2010/main" val="1523729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7C09E-32D9-4885-B9C6-465859829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699517"/>
          </a:xfrm>
        </p:spPr>
        <p:txBody>
          <a:bodyPr/>
          <a:lstStyle/>
          <a:p>
            <a:r>
              <a:rPr lang="en-AU" b="1" dirty="0"/>
              <a:t>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FB8A1-0693-4ABE-B742-CB1E6C2F7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600" b="1" dirty="0">
                <a:latin typeface="+mj-lt"/>
              </a:rPr>
              <a:t>GROUND</a:t>
            </a:r>
          </a:p>
          <a:p>
            <a:endParaRPr lang="en-AU" dirty="0"/>
          </a:p>
          <a:p>
            <a:r>
              <a:rPr lang="en-AU" sz="3200" dirty="0"/>
              <a:t>That the Court erred in admitting into evidence and having regard to his Children’s Court criminal history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4E179-3FC2-4CE0-9CF7-EF2CEFADD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1752600"/>
            <a:ext cx="3517567" cy="4354955"/>
          </a:xfrm>
        </p:spPr>
        <p:txBody>
          <a:bodyPr/>
          <a:lstStyle/>
          <a:p>
            <a:r>
              <a:rPr lang="en-AU" sz="2400" dirty="0"/>
              <a:t>25 years</a:t>
            </a:r>
          </a:p>
          <a:p>
            <a:r>
              <a:rPr lang="en-AU" sz="2400" dirty="0"/>
              <a:t>Multiple robberies</a:t>
            </a:r>
          </a:p>
          <a:p>
            <a:r>
              <a:rPr lang="en-AU" sz="2400" dirty="0"/>
              <a:t>Armed w/ co-offenders, broke into clubs/hotels. Total $80k </a:t>
            </a:r>
          </a:p>
          <a:p>
            <a:r>
              <a:rPr lang="en-AU" sz="2400" dirty="0"/>
              <a:t>Aggregate 12 years with 8 years </a:t>
            </a:r>
            <a:r>
              <a:rPr lang="en-AU" sz="2400" dirty="0" err="1"/>
              <a:t>npp</a:t>
            </a:r>
            <a:endParaRPr lang="en-AU" sz="2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966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20D97E-7A68-4A3E-A796-3368AE00E62A}"/>
              </a:ext>
            </a:extLst>
          </p:cNvPr>
          <p:cNvSpPr txBox="1"/>
          <p:nvPr/>
        </p:nvSpPr>
        <p:spPr>
          <a:xfrm>
            <a:off x="1009650" y="1752600"/>
            <a:ext cx="100029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+mj-lt"/>
              </a:rPr>
              <a:t>“To be blunt your Honour, yes it’s a tactical decision.” </a:t>
            </a:r>
            <a:endParaRPr lang="en-AU" sz="2800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325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20D97E-7A68-4A3E-A796-3368AE00E62A}"/>
              </a:ext>
            </a:extLst>
          </p:cNvPr>
          <p:cNvSpPr txBox="1"/>
          <p:nvPr/>
        </p:nvSpPr>
        <p:spPr>
          <a:xfrm>
            <a:off x="576468" y="1311965"/>
            <a:ext cx="1043608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+mj-lt"/>
              </a:rPr>
              <a:t>Court of Criminal Appeal NT</a:t>
            </a:r>
          </a:p>
          <a:p>
            <a:endParaRPr lang="en-AU" sz="2800" dirty="0"/>
          </a:p>
          <a:p>
            <a:pPr marL="514350" indent="-514350">
              <a:buAutoNum type="arabicPeriod"/>
            </a:pPr>
            <a:r>
              <a:rPr lang="en-AU" sz="2800" dirty="0"/>
              <a:t>Was the interview admissible?				Yes</a:t>
            </a:r>
          </a:p>
          <a:p>
            <a:endParaRPr lang="en-AU" sz="2800" dirty="0"/>
          </a:p>
          <a:p>
            <a:pPr marL="514350" indent="-514350">
              <a:buFont typeface="+mj-lt"/>
              <a:buAutoNum type="arabicPeriod" startAt="2"/>
            </a:pPr>
            <a:r>
              <a:rPr lang="en-AU" sz="2800" dirty="0"/>
              <a:t>Was the prosecution obliged to tender it?		 No</a:t>
            </a:r>
          </a:p>
          <a:p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i="1" dirty="0"/>
              <a:t>Consistent with Singh v The Queen </a:t>
            </a:r>
            <a:r>
              <a:rPr lang="en-AU" sz="2800" dirty="0"/>
              <a:t>(2019) 344 FLR 137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3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20D97E-7A68-4A3E-A796-3368AE00E62A}"/>
              </a:ext>
            </a:extLst>
          </p:cNvPr>
          <p:cNvSpPr txBox="1"/>
          <p:nvPr/>
        </p:nvSpPr>
        <p:spPr>
          <a:xfrm>
            <a:off x="643143" y="1321490"/>
            <a:ext cx="1043608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+mj-lt"/>
              </a:rPr>
              <a:t>Question before the High Court </a:t>
            </a:r>
          </a:p>
          <a:p>
            <a:endParaRPr lang="en-AU" sz="2800" dirty="0"/>
          </a:p>
          <a:p>
            <a:pPr marL="514350" indent="-514350">
              <a:buAutoNum type="arabicPeriod"/>
            </a:pPr>
            <a:r>
              <a:rPr lang="en-AU" sz="2800" strike="sngStrike" dirty="0"/>
              <a:t>Was the interview admissible?</a:t>
            </a:r>
          </a:p>
          <a:p>
            <a:endParaRPr lang="en-AU" sz="2800" dirty="0"/>
          </a:p>
          <a:p>
            <a:pPr marL="514350" indent="-514350">
              <a:buFont typeface="+mj-lt"/>
              <a:buAutoNum type="arabicPeriod" startAt="2"/>
            </a:pPr>
            <a:r>
              <a:rPr lang="en-AU" sz="2800" dirty="0"/>
              <a:t>Was the prosecution obliged to tender it?		 Of course.</a:t>
            </a:r>
          </a:p>
          <a:p>
            <a:endParaRPr lang="en-AU" sz="2800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340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20D97E-7A68-4A3E-A796-3368AE00E62A}"/>
              </a:ext>
            </a:extLst>
          </p:cNvPr>
          <p:cNvSpPr txBox="1"/>
          <p:nvPr/>
        </p:nvSpPr>
        <p:spPr>
          <a:xfrm>
            <a:off x="561975" y="800100"/>
            <a:ext cx="105744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+mj-lt"/>
              </a:rPr>
              <a:t>High Court</a:t>
            </a:r>
          </a:p>
          <a:p>
            <a:endParaRPr lang="en-AU" sz="2800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CD6EA4-4E7E-4A17-A608-CB201A5BA54D}"/>
              </a:ext>
            </a:extLst>
          </p:cNvPr>
          <p:cNvSpPr/>
          <p:nvPr/>
        </p:nvSpPr>
        <p:spPr>
          <a:xfrm>
            <a:off x="438150" y="179631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The duty of the prosecutor is not to be confused with the admissibility of evidence of mixed statements.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It is for the prosecution to decide the witnesses to be called and the evidence presented in its case.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b="1" i="1" dirty="0"/>
              <a:t>But the prosecution must put its case both fully and fairly before the jury</a:t>
            </a:r>
            <a:r>
              <a:rPr lang="en-AU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The prosecutor’s duty of fairness encompasses the presentation of all available, cogent and admissible evidence, unless demonstrably lacking reliability or credibility. </a:t>
            </a:r>
          </a:p>
        </p:txBody>
      </p:sp>
    </p:spTree>
    <p:extLst>
      <p:ext uri="{BB962C8B-B14F-4D97-AF65-F5344CB8AC3E}">
        <p14:creationId xmlns:p14="http://schemas.microsoft.com/office/powerpoint/2010/main" val="29405583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86C6EB-3EB4-4329-9590-C7C768B8D4E3}"/>
              </a:ext>
            </a:extLst>
          </p:cNvPr>
          <p:cNvSpPr txBox="1"/>
          <p:nvPr/>
        </p:nvSpPr>
        <p:spPr>
          <a:xfrm>
            <a:off x="838200" y="666750"/>
            <a:ext cx="100488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b="1" i="1" dirty="0"/>
          </a:p>
          <a:p>
            <a:endParaRPr lang="en-AU" b="1" i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AU" sz="3600" dirty="0">
                <a:solidFill>
                  <a:srgbClr val="FF0066"/>
                </a:solidFill>
              </a:rPr>
              <a:t>VIDEO 1</a:t>
            </a:r>
          </a:p>
          <a:p>
            <a:pPr marL="342900" indent="-342900">
              <a:buAutoNum type="arabicPeriod"/>
            </a:pPr>
            <a:endParaRPr lang="en-AU" dirty="0"/>
          </a:p>
          <a:p>
            <a:pPr marL="342900" indent="-342900">
              <a:buAutoNum type="arabicPeriod"/>
            </a:pPr>
            <a:endParaRPr lang="en-AU" dirty="0"/>
          </a:p>
          <a:p>
            <a:endParaRPr lang="en-AU" dirty="0"/>
          </a:p>
          <a:p>
            <a:endParaRPr lang="en-AU" dirty="0"/>
          </a:p>
          <a:p>
            <a:pPr marL="342900" indent="-342900">
              <a:buAutoNum type="arabicPeriod"/>
            </a:pPr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839976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8625" y="758952"/>
            <a:ext cx="10707757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>
                <a:solidFill>
                  <a:srgbClr val="FFFFFF"/>
                </a:solidFill>
              </a:rPr>
              <a:t>Swan v The Queen [2020] HCA 11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CAUSATION</a:t>
            </a:r>
          </a:p>
        </p:txBody>
      </p:sp>
    </p:spTree>
    <p:extLst>
      <p:ext uri="{BB962C8B-B14F-4D97-AF65-F5344CB8AC3E}">
        <p14:creationId xmlns:p14="http://schemas.microsoft.com/office/powerpoint/2010/main" val="5954696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8DB543D-1843-40FF-91C2-A2FF25814B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1445893"/>
              </p:ext>
            </p:extLst>
          </p:nvPr>
        </p:nvGraphicFramePr>
        <p:xfrm>
          <a:off x="371474" y="1066800"/>
          <a:ext cx="9731375" cy="2162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684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20D97E-7A68-4A3E-A796-3368AE00E62A}"/>
              </a:ext>
            </a:extLst>
          </p:cNvPr>
          <p:cNvSpPr txBox="1"/>
          <p:nvPr/>
        </p:nvSpPr>
        <p:spPr>
          <a:xfrm>
            <a:off x="576468" y="1311965"/>
            <a:ext cx="1043608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latin typeface="+mj-lt"/>
              </a:rPr>
              <a:t>High Court – </a:t>
            </a:r>
            <a:r>
              <a:rPr lang="en-AU" sz="3600" dirty="0">
                <a:latin typeface="+mj-lt"/>
              </a:rPr>
              <a:t>dismissing appeal</a:t>
            </a:r>
          </a:p>
          <a:p>
            <a:endParaRPr lang="en-AU" sz="3600" b="1" dirty="0">
              <a:latin typeface="+mj-lt"/>
            </a:endParaRPr>
          </a:p>
          <a:p>
            <a:r>
              <a:rPr lang="en-AU" sz="2800" b="1" dirty="0"/>
              <a:t>It was sufficient that the effects of the assault substantially or significantly contributed to the decision which prevented the surgery that was reasonably expected to save the victim’s life. </a:t>
            </a:r>
          </a:p>
          <a:p>
            <a:endParaRPr lang="en-AU" sz="2800" b="1" dirty="0"/>
          </a:p>
          <a:p>
            <a:endParaRPr lang="en-AU" sz="2800" b="1" dirty="0"/>
          </a:p>
          <a:p>
            <a:endParaRPr lang="en-AU" sz="2800" dirty="0"/>
          </a:p>
          <a:p>
            <a:endParaRPr lang="en-AU" sz="2800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974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871617-D376-43B9-8010-763A39D33A85}"/>
              </a:ext>
            </a:extLst>
          </p:cNvPr>
          <p:cNvSpPr txBox="1"/>
          <p:nvPr/>
        </p:nvSpPr>
        <p:spPr>
          <a:xfrm>
            <a:off x="866775" y="876300"/>
            <a:ext cx="1005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3600" dirty="0">
              <a:solidFill>
                <a:srgbClr val="FF00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>
                <a:solidFill>
                  <a:srgbClr val="FF0066"/>
                </a:solidFill>
              </a:rPr>
              <a:t>VIDEO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309443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4050" y="303724"/>
            <a:ext cx="5899544" cy="2929937"/>
          </a:xfrm>
        </p:spPr>
        <p:txBody>
          <a:bodyPr>
            <a:normAutofit/>
          </a:bodyPr>
          <a:lstStyle/>
          <a:p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8350" y="3540509"/>
            <a:ext cx="6131346" cy="669538"/>
          </a:xfrm>
        </p:spPr>
        <p:txBody>
          <a:bodyPr>
            <a:normAutofit/>
          </a:bodyPr>
          <a:lstStyle/>
          <a:p>
            <a:pPr algn="r"/>
            <a:r>
              <a:rPr lang="en-US" sz="2000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81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3E1D3-7F57-4BF7-9767-CF74B9DE2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000" b="1" spc="0" dirty="0">
                <a:solidFill>
                  <a:srgbClr val="000000">
                    <a:lumMod val="75000"/>
                    <a:lumOff val="25000"/>
                  </a:srgbClr>
                </a:solidFill>
                <a:ea typeface="+mn-ea"/>
                <a:cs typeface="+mn-cs"/>
              </a:rPr>
              <a:t>s 15, </a:t>
            </a:r>
            <a:r>
              <a:rPr lang="en-AU" sz="3000" b="1" i="1" spc="0" dirty="0">
                <a:solidFill>
                  <a:srgbClr val="000000">
                    <a:lumMod val="75000"/>
                    <a:lumOff val="25000"/>
                  </a:srgbClr>
                </a:solidFill>
                <a:ea typeface="+mn-ea"/>
                <a:cs typeface="+mn-cs"/>
              </a:rPr>
              <a:t>Children (Criminal Proceedings Act) </a:t>
            </a:r>
            <a:r>
              <a:rPr lang="en-AU" sz="3000" b="1" spc="0" dirty="0">
                <a:solidFill>
                  <a:srgbClr val="000000">
                    <a:lumMod val="75000"/>
                    <a:lumOff val="25000"/>
                  </a:srgbClr>
                </a:solidFill>
                <a:ea typeface="+mn-ea"/>
                <a:cs typeface="+mn-cs"/>
              </a:rPr>
              <a:t>1987 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C7CEF-078C-434C-8B09-3C91E3FA9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4048" lvl="2" indent="0">
              <a:buClr>
                <a:schemeClr val="tx1"/>
              </a:buClr>
              <a:buNone/>
            </a:pPr>
            <a:endParaRPr lang="en-AU" sz="3000" b="1" i="1" dirty="0"/>
          </a:p>
          <a:p>
            <a:pPr marL="384048" lvl="2" indent="0">
              <a:buClr>
                <a:schemeClr val="tx1"/>
              </a:buClr>
              <a:buNone/>
            </a:pPr>
            <a:r>
              <a:rPr lang="en-AU" sz="3200" dirty="0"/>
              <a:t>Findings of guilt made in the Children’s Court are not admissible in any subsequent criminal proceedings IF</a:t>
            </a:r>
          </a:p>
          <a:p>
            <a:pPr lvl="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3200" dirty="0"/>
              <a:t>   no conviction entered; and, </a:t>
            </a:r>
          </a:p>
          <a:p>
            <a:pPr lvl="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AU" sz="3200" dirty="0"/>
              <a:t>   2 years pass without punishment.</a:t>
            </a:r>
          </a:p>
          <a:p>
            <a:pPr marL="566928" lvl="3" indent="0">
              <a:buClr>
                <a:schemeClr val="tx1"/>
              </a:buClr>
              <a:buNone/>
            </a:pPr>
            <a:endParaRPr lang="en-AU" sz="3000" dirty="0"/>
          </a:p>
          <a:p>
            <a:pPr lvl="3">
              <a:buClr>
                <a:schemeClr val="tx1"/>
              </a:buClr>
              <a:buFont typeface="Franklin Gothic Book" panose="020B0503020102020204" pitchFamily="34" charset="0"/>
              <a:buChar char="•"/>
            </a:pPr>
            <a:endParaRPr lang="en-AU" sz="3000" dirty="0"/>
          </a:p>
          <a:p>
            <a:pPr lvl="2">
              <a:buClr>
                <a:schemeClr val="tx1"/>
              </a:buClr>
              <a:buFont typeface="Franklin Gothic Book" panose="020B0503020102020204" pitchFamily="34" charset="0"/>
              <a:buChar char="•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3172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6A0B39-77B6-4695-81E6-7A4414F859BD}"/>
              </a:ext>
            </a:extLst>
          </p:cNvPr>
          <p:cNvSpPr/>
          <p:nvPr/>
        </p:nvSpPr>
        <p:spPr>
          <a:xfrm>
            <a:off x="1841500" y="876300"/>
            <a:ext cx="8394700" cy="3088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750"/>
              </a:spcAft>
            </a:pPr>
            <a:endParaRPr lang="en-AU" dirty="0"/>
          </a:p>
          <a:p>
            <a:pPr marL="228600">
              <a:spcAft>
                <a:spcPts val="750"/>
              </a:spcAft>
            </a:pPr>
            <a:endParaRPr lang="en-AU" sz="3000" dirty="0"/>
          </a:p>
          <a:p>
            <a:pPr marL="228600">
              <a:spcAft>
                <a:spcPts val="750"/>
              </a:spcAft>
            </a:pPr>
            <a:r>
              <a:rPr lang="en-AU" sz="3000" dirty="0"/>
              <a:t>“His record does not permit much leniency. There was a significant matter in the Children’s court.”</a:t>
            </a:r>
          </a:p>
          <a:p>
            <a:pPr marL="228600">
              <a:spcAft>
                <a:spcPts val="750"/>
              </a:spcAft>
            </a:pPr>
            <a:endParaRPr lang="en-AU" sz="3000" dirty="0"/>
          </a:p>
          <a:p>
            <a:pPr marL="228600">
              <a:spcAft>
                <a:spcPts val="750"/>
              </a:spcAft>
            </a:pPr>
            <a:r>
              <a:rPr lang="en-AU" sz="3000" i="1" dirty="0"/>
              <a:t> Siddiqi v Regina (</a:t>
            </a:r>
            <a:r>
              <a:rPr lang="en-AU" sz="3000" i="1" dirty="0" err="1"/>
              <a:t>Cth</a:t>
            </a:r>
            <a:r>
              <a:rPr lang="en-AU" sz="3000" i="1" dirty="0"/>
              <a:t>) </a:t>
            </a:r>
            <a:r>
              <a:rPr lang="en-AU" sz="3000" dirty="0"/>
              <a:t>[2015] NSWCCA 169</a:t>
            </a:r>
          </a:p>
        </p:txBody>
      </p:sp>
    </p:spTree>
    <p:extLst>
      <p:ext uri="{BB962C8B-B14F-4D97-AF65-F5344CB8AC3E}">
        <p14:creationId xmlns:p14="http://schemas.microsoft.com/office/powerpoint/2010/main" val="25355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6A0B39-77B6-4695-81E6-7A4414F859BD}"/>
              </a:ext>
            </a:extLst>
          </p:cNvPr>
          <p:cNvSpPr/>
          <p:nvPr/>
        </p:nvSpPr>
        <p:spPr>
          <a:xfrm>
            <a:off x="1841500" y="876300"/>
            <a:ext cx="83947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spcAft>
                <a:spcPts val="750"/>
              </a:spcAft>
            </a:pPr>
            <a:endParaRPr lang="en-AU" dirty="0"/>
          </a:p>
          <a:p>
            <a:pPr marL="228600">
              <a:spcAft>
                <a:spcPts val="750"/>
              </a:spcAft>
            </a:pPr>
            <a:r>
              <a:rPr lang="en-AU" sz="3000" dirty="0"/>
              <a:t>“... He has a record for offences, including a serious offence of breaking and entering</a:t>
            </a:r>
            <a:r>
              <a:rPr lang="en-AU" sz="3000" i="1" dirty="0"/>
              <a:t>,</a:t>
            </a:r>
            <a:r>
              <a:rPr lang="en-AU" sz="3000" dirty="0"/>
              <a:t> though as a juvenile. He was placed on 18 month supervision as a result. There are some other offences on his juvenile record, including an offence of violence...” </a:t>
            </a:r>
          </a:p>
          <a:p>
            <a:pPr marL="228600">
              <a:spcAft>
                <a:spcPts val="750"/>
              </a:spcAft>
            </a:pPr>
            <a:endParaRPr lang="en-AU" sz="3000" dirty="0"/>
          </a:p>
          <a:p>
            <a:pPr marL="228600">
              <a:spcAft>
                <a:spcPts val="750"/>
              </a:spcAft>
            </a:pPr>
            <a:r>
              <a:rPr lang="en-AU" sz="3000" dirty="0"/>
              <a:t>Sentencing Judge</a:t>
            </a:r>
          </a:p>
        </p:txBody>
      </p:sp>
    </p:spTree>
    <p:extLst>
      <p:ext uri="{BB962C8B-B14F-4D97-AF65-F5344CB8AC3E}">
        <p14:creationId xmlns:p14="http://schemas.microsoft.com/office/powerpoint/2010/main" val="120840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878607-DB99-472E-BB7F-4DFABDC4B6C4}"/>
              </a:ext>
            </a:extLst>
          </p:cNvPr>
          <p:cNvSpPr txBox="1"/>
          <p:nvPr/>
        </p:nvSpPr>
        <p:spPr>
          <a:xfrm>
            <a:off x="2348535" y="1914525"/>
            <a:ext cx="850044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Applicant need only establish that the error has the capacity to have an actual effect on the sentence imposed. </a:t>
            </a:r>
          </a:p>
          <a:p>
            <a:endParaRPr lang="en-AU" sz="3200" i="1" dirty="0"/>
          </a:p>
          <a:p>
            <a:endParaRPr lang="en-AU" sz="3200" i="1" dirty="0"/>
          </a:p>
          <a:p>
            <a:r>
              <a:rPr lang="en-AU" sz="2800" i="1" dirty="0"/>
              <a:t>Newman (a pseudonym) v R </a:t>
            </a:r>
            <a:r>
              <a:rPr lang="en-AU" sz="2800" dirty="0"/>
              <a:t>[2019] NSWCCA 157 at [11] per </a:t>
            </a:r>
            <a:r>
              <a:rPr lang="en-AU" sz="2800" dirty="0" err="1"/>
              <a:t>Basten</a:t>
            </a:r>
            <a:r>
              <a:rPr lang="en-AU" sz="2800" dirty="0"/>
              <a:t> JA (Hamill and Lonergan JJ agreeing)</a:t>
            </a:r>
          </a:p>
          <a:p>
            <a:endParaRPr lang="en-AU" sz="2800" dirty="0"/>
          </a:p>
          <a:p>
            <a:endParaRPr lang="en-AU" sz="2800" dirty="0"/>
          </a:p>
          <a:p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endParaRPr lang="en-AU" sz="2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341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878607-DB99-472E-BB7F-4DFABDC4B6C4}"/>
              </a:ext>
            </a:extLst>
          </p:cNvPr>
          <p:cNvSpPr txBox="1"/>
          <p:nvPr/>
        </p:nvSpPr>
        <p:spPr>
          <a:xfrm>
            <a:off x="1504950" y="1181100"/>
            <a:ext cx="8982075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FF0066"/>
                </a:solidFill>
              </a:rPr>
              <a:t>Ask Crown to clarify entries on criminal history</a:t>
            </a:r>
          </a:p>
          <a:p>
            <a:endParaRPr lang="en-AU" sz="3200" dirty="0">
              <a:solidFill>
                <a:srgbClr val="FF006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FF0066"/>
                </a:solidFill>
              </a:rPr>
              <a:t>Redact record where necessary</a:t>
            </a:r>
          </a:p>
          <a:p>
            <a:endParaRPr lang="en-AU" sz="3200" dirty="0">
              <a:solidFill>
                <a:srgbClr val="FF006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FF0066"/>
                </a:solidFill>
              </a:rPr>
              <a:t>Use alternative sources of juvenile criminal activity for submissions on subjective case</a:t>
            </a:r>
          </a:p>
          <a:p>
            <a:endParaRPr lang="en-AU" sz="2800" dirty="0"/>
          </a:p>
          <a:p>
            <a:endParaRPr lang="en-AU" sz="2800" dirty="0"/>
          </a:p>
          <a:p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endParaRPr lang="en-AU" sz="2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967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E196895215BC4BB023432E714494BC" ma:contentTypeVersion="16" ma:contentTypeDescription="Create a new document." ma:contentTypeScope="" ma:versionID="c09ed74f4a2c751456a8d513600f91e6">
  <xsd:schema xmlns:xsd="http://www.w3.org/2001/XMLSchema" xmlns:xs="http://www.w3.org/2001/XMLSchema" xmlns:p="http://schemas.microsoft.com/office/2006/metadata/properties" xmlns:ns2="b9513771-bbc9-4f7e-908e-b1be23604fdb" xmlns:ns3="b4fba139-c4aa-4c4b-a4ce-a759366cfc4b" targetNamespace="http://schemas.microsoft.com/office/2006/metadata/properties" ma:root="true" ma:fieldsID="a5f8270d978fd432c2dffda6ebb05ff1" ns2:_="" ns3:_="">
    <xsd:import namespace="b9513771-bbc9-4f7e-908e-b1be23604fdb"/>
    <xsd:import namespace="b4fba139-c4aa-4c4b-a4ce-a759366cfc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513771-bbc9-4f7e-908e-b1be23604f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97e55fb-4a2c-462a-8ebf-3055ce6a29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ba139-c4aa-4c4b-a4ce-a759366cfc4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083684-7059-4052-9584-2e68fc30cdae}" ma:internalName="TaxCatchAll" ma:showField="CatchAllData" ma:web="b4fba139-c4aa-4c4b-a4ce-a759366cfc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513771-bbc9-4f7e-908e-b1be23604fdb">
      <Terms xmlns="http://schemas.microsoft.com/office/infopath/2007/PartnerControls"/>
    </lcf76f155ced4ddcb4097134ff3c332f>
    <TaxCatchAll xmlns="b4fba139-c4aa-4c4b-a4ce-a759366cfc4b" xsi:nil="true"/>
  </documentManagement>
</p:properties>
</file>

<file path=customXml/itemProps1.xml><?xml version="1.0" encoding="utf-8"?>
<ds:datastoreItem xmlns:ds="http://schemas.openxmlformats.org/officeDocument/2006/customXml" ds:itemID="{C7A43A80-E093-4C7E-8EAB-D6EC1E4207FF}"/>
</file>

<file path=customXml/itemProps2.xml><?xml version="1.0" encoding="utf-8"?>
<ds:datastoreItem xmlns:ds="http://schemas.openxmlformats.org/officeDocument/2006/customXml" ds:itemID="{DA831E48-3786-4D52-8A3C-E7E2DC4498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4D258E-ED72-4AE6-8750-4938ABC08F39}">
  <ds:schemaRefs>
    <ds:schemaRef ds:uri="http://purl.org/dc/terms/"/>
    <ds:schemaRef ds:uri="f5fb8bf2-86ae-4e51-8917-aa703d0d039e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Urban monochrome</Template>
  <TotalTime>0</TotalTime>
  <Words>1697</Words>
  <Application>Microsoft Office PowerPoint</Application>
  <PresentationFormat>Widescreen</PresentationFormat>
  <Paragraphs>344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athelas</vt:lpstr>
      <vt:lpstr>Bookman Old Style</vt:lpstr>
      <vt:lpstr>Calibri</vt:lpstr>
      <vt:lpstr>Franklin Gothic Book</vt:lpstr>
      <vt:lpstr>1_RetrospectVTI</vt:lpstr>
      <vt:lpstr>PowerPoint Presentation</vt:lpstr>
      <vt:lpstr>Criminal Law Update 2020</vt:lpstr>
      <vt:lpstr>Dungay v R [2020] NSWCCA 209</vt:lpstr>
      <vt:lpstr>FACTS</vt:lpstr>
      <vt:lpstr>s 15, Children (Criminal Proceedings Act) 1987 </vt:lpstr>
      <vt:lpstr>PowerPoint Presentation</vt:lpstr>
      <vt:lpstr>PowerPoint Presentation</vt:lpstr>
      <vt:lpstr>PowerPoint Presentation</vt:lpstr>
      <vt:lpstr>PowerPoint Presentation</vt:lpstr>
      <vt:lpstr>Yildiz v R [2020] NSWCCA 69</vt:lpstr>
      <vt:lpstr>FACTS</vt:lpstr>
      <vt:lpstr>PowerPoint Presentation</vt:lpstr>
      <vt:lpstr>PowerPoint Presentation</vt:lpstr>
      <vt:lpstr>PowerPoint Presentation</vt:lpstr>
      <vt:lpstr>PowerPoint Presentation</vt:lpstr>
      <vt:lpstr>Amante [2020] NSWCCA 34</vt:lpstr>
      <vt:lpstr>FACTS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 v Newburn [2020] NSWSC 1878</vt:lpstr>
      <vt:lpstr>FACTS</vt:lpstr>
      <vt:lpstr>PowerPoint Presentation</vt:lpstr>
      <vt:lpstr>PowerPoint Presentation</vt:lpstr>
      <vt:lpstr>PowerPoint Presentation</vt:lpstr>
      <vt:lpstr>TR v Constable Cox &amp; Ors [2020] NSWSC 389  Lacey (pseudonym) v AG (NSW) NSWCA [2021] 27</vt:lpstr>
      <vt:lpstr>FACTS</vt:lpstr>
      <vt:lpstr>Court of Appeal</vt:lpstr>
      <vt:lpstr>PowerPoint Presentation</vt:lpstr>
      <vt:lpstr>PowerPoint Presentation</vt:lpstr>
      <vt:lpstr>KMC v DPP [2020] HCA 6</vt:lpstr>
      <vt:lpstr>FACTS</vt:lpstr>
      <vt:lpstr>The High Court found:</vt:lpstr>
      <vt:lpstr>Impact of KMC and Chiro in NSW?</vt:lpstr>
      <vt:lpstr>Nguyen v The Queen [2020] HCA 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Swan v The Queen [2020] HCA 11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2021-03-11T05:21:34Z</dcterms:created>
  <dcterms:modified xsi:type="dcterms:W3CDTF">2023-05-03T04:21:10Z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0x0101002FE196895215BC4BB023432E714494BC</vt:lpwstr>
  </property>
</Properties>
</file>