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6"/>
    <p:restoredTop sz="96197"/>
  </p:normalViewPr>
  <p:slideViewPr>
    <p:cSldViewPr snapToGrid="0" snapToObjects="1">
      <p:cViewPr>
        <p:scale>
          <a:sx n="104" d="100"/>
          <a:sy n="104" d="100"/>
        </p:scale>
        <p:origin x="63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1BF0-44F0-4D4B-846D-CBD08641A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335AE-BECB-B140-B83C-E0EB07B89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56D35-A7FF-8047-8164-662B9D9F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4BBE-6C8D-1144-A99E-D62EB64FE321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03F5C-980B-FC48-B07A-610F02EB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E7CD6-89EA-7347-8F23-9DC78FE8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131-9C30-2148-BD0C-EDCEA13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1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FF28-0D9D-5844-97BC-BFBF900B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C05D4-2BB6-6247-83B0-E34A48488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9520A-6740-6648-8B4D-DE8DABFF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4BBE-6C8D-1144-A99E-D62EB64FE321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AE24F-EE63-B04F-A94F-51819F6A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7B4E9-044E-EA4C-ADCF-2CEA7D9F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131-9C30-2148-BD0C-EDCEA13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7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10F51-BD56-BB4D-847C-9D1531279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F79A5-4AF3-9B48-9F95-2FBD888D9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934A-05FF-2B4E-BAA3-0F905535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4BBE-6C8D-1144-A99E-D62EB64FE321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98279-5DC8-1A43-8CE9-44777B9A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FF1E0-DD51-B64E-BBF0-E5047F0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131-9C30-2148-BD0C-EDCEA13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9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2FD2-DFC2-A948-87CD-6A24AEA7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D47B4-E921-4F4D-937A-205EDC91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95ACA-4DF4-8E46-B352-78C8C0A8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4BBE-6C8D-1144-A99E-D62EB64FE321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C79CD-C949-6543-B749-FFF736D9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C15AD-1C2A-F048-BDD6-1B450114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131-9C30-2148-BD0C-EDCEA13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5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57AB-5BAF-7A45-A622-FE2D9F8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CB747-7B82-C94C-97D3-137222682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151D8-20E4-454C-8613-610C4BA8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4BBE-6C8D-1144-A99E-D62EB64FE321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EC481-0E19-194A-9A86-4F6ED246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E9056-89B2-5D4C-9B32-C7CE478E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131-9C30-2148-BD0C-EDCEA13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74C8-8A5E-B448-8932-557A927F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7C0A9-E155-504D-9E01-F2A14FA5D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2BA63-4617-FB43-8828-079176F35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AF03A-16B2-EC40-91AF-1A07734B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4BBE-6C8D-1144-A99E-D62EB64FE321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9B0ED-90DA-E34F-984E-F99E8EFB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C95FB-CB40-FA44-8920-C301EC7F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131-9C30-2148-BD0C-EDCEA13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9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DE41-C4BC-B549-970D-2F154FFD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CA123-50C8-AF48-8E26-EEC407767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CCDDC-A69A-BE43-9303-7CB3E8226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F8593-A4AA-EE4B-9051-C6DD06C65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1BF4B-82E8-4B4B-B579-47743F674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53DE0-A61C-4F43-853B-E0EEB0C8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4BBE-6C8D-1144-A99E-D62EB64FE321}" type="datetimeFigureOut">
              <a:rPr lang="en-US" smtClean="0"/>
              <a:t>5/31/21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FB324-5E40-014D-BE81-0D33B5C0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412566-9053-8A4D-A30E-A2CACFF1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131-9C30-2148-BD0C-EDCEA13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8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4BF8-B7F7-6D4E-9CB2-502B7642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1892D-F0BA-4448-A834-79210AF5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4BBE-6C8D-1144-A99E-D62EB64FE321}" type="datetimeFigureOut">
              <a:rPr lang="en-US" smtClean="0"/>
              <a:t>5/31/21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F1A12-549B-9348-8F55-6A84BA4C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63496-9A3F-0B44-8BB8-AA73D733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131-9C30-2148-BD0C-EDCEA13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7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7B41D-D4D7-264E-A733-1C04C5B1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4BBE-6C8D-1144-A99E-D62EB64FE321}" type="datetimeFigureOut">
              <a:rPr lang="en-US" smtClean="0"/>
              <a:t>5/31/21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3D40B-8B8D-684E-8AFE-DA4477FB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C6FAB-472F-E24F-8193-A97398B5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131-9C30-2148-BD0C-EDCEA13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1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B6A9-3E5E-2044-8A44-27B6D89E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8B55-CB57-E247-8723-81D30BC2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F4213-7D36-994B-8205-D5078E7CB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10C3C-15D0-1C43-A3CD-8C283438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4BBE-6C8D-1144-A99E-D62EB64FE321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86791-1B8F-4C4F-A720-D283739E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57CFE-71FD-0C42-A1D5-B78E13D6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131-9C30-2148-BD0C-EDCEA13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0E5B-9C24-F34F-A2BD-11270B7A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B70BE-1514-804F-BCC2-0335E6344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62877-1FAD-9143-87C6-CC5F0D43D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4A3ED-92DD-3F44-A7F1-BC78E428E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4BBE-6C8D-1144-A99E-D62EB64FE321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C7E83-DD79-8443-93CB-9F11AE69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2E6E7-98F1-1648-B6F4-220A93A0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131-9C30-2148-BD0C-EDCEA13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2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B6066E-30B0-1B4C-82C5-A2342B96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AED0E-55ED-E949-9DEC-B3F8686F5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6C727-86E5-0547-BF68-7B3CC0F15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4BBE-6C8D-1144-A99E-D62EB64FE321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2C70F-8C49-9F43-9990-17F882D9B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190A4-7661-B942-B170-1A1EFA8BC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8131-9C30-2148-BD0C-EDCEA13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2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image.shutterstock.com/image-illustration/like-260nw-8729066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i.kym-cdn.com/entries/icons/original/000/021/464/14608107_1180665285312703_1558693314_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thumbs.dreamstime.com/z/complicated-flowchart-cartoon-two-arms-holding-tangled-flow-chart-paper-77231017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149B-FA35-E548-B523-CFADD5F62C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CROSS-EXAMINATION</a:t>
            </a:r>
            <a:r>
              <a:rPr lang="en-US" b="1" dirty="0"/>
              <a:t> </a:t>
            </a:r>
            <a:r>
              <a:rPr lang="en-US" sz="100" b="1" dirty="0"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C2C0F-3680-044C-AAE1-A54E80C6B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23121"/>
          </a:xfrm>
        </p:spPr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 put or not to put?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F1BD1D1-3E0F-F847-9F9F-3A964B606470}"/>
              </a:ext>
            </a:extLst>
          </p:cNvPr>
          <p:cNvSpPr txBox="1">
            <a:spLocks/>
          </p:cNvSpPr>
          <p:nvPr/>
        </p:nvSpPr>
        <p:spPr>
          <a:xfrm>
            <a:off x="1396313" y="4966721"/>
            <a:ext cx="9251092" cy="954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Rose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Khalilizadeh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Forbes Chambers</a:t>
            </a:r>
          </a:p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*all transcripts referred to are matters of public record. Names and case details changed, redacted or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anonymised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6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C616D401-40D0-7948-BE9F-DF4155BB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88" t="14357" r="17112" b="22277"/>
          <a:stretch/>
        </p:blipFill>
        <p:spPr>
          <a:xfrm>
            <a:off x="1975769" y="716352"/>
            <a:ext cx="7992690" cy="56626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CC561D-A9D6-CF4F-A197-75A3F1982E24}"/>
              </a:ext>
            </a:extLst>
          </p:cNvPr>
          <p:cNvSpPr/>
          <p:nvPr/>
        </p:nvSpPr>
        <p:spPr>
          <a:xfrm>
            <a:off x="2737726" y="1330306"/>
            <a:ext cx="1051133" cy="954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BC4B56-DDE2-3D49-A219-F93DFB977BF2}"/>
              </a:ext>
            </a:extLst>
          </p:cNvPr>
          <p:cNvSpPr/>
          <p:nvPr/>
        </p:nvSpPr>
        <p:spPr>
          <a:xfrm>
            <a:off x="5446547" y="1600128"/>
            <a:ext cx="1418948" cy="937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D3D453-4822-0C43-8B4B-E538182013AB}"/>
              </a:ext>
            </a:extLst>
          </p:cNvPr>
          <p:cNvSpPr/>
          <p:nvPr/>
        </p:nvSpPr>
        <p:spPr>
          <a:xfrm>
            <a:off x="3788858" y="1693889"/>
            <a:ext cx="558289" cy="2098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E4636-2A17-1B45-ABAE-B530583097B8}"/>
              </a:ext>
            </a:extLst>
          </p:cNvPr>
          <p:cNvSpPr/>
          <p:nvPr/>
        </p:nvSpPr>
        <p:spPr>
          <a:xfrm>
            <a:off x="6968663" y="3094321"/>
            <a:ext cx="791380" cy="2172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93830-B24B-E744-B10B-FEB8286EA69A}"/>
              </a:ext>
            </a:extLst>
          </p:cNvPr>
          <p:cNvSpPr/>
          <p:nvPr/>
        </p:nvSpPr>
        <p:spPr>
          <a:xfrm>
            <a:off x="8084890" y="4507110"/>
            <a:ext cx="663693" cy="21317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B45728-04B7-9E4B-9AF4-53BBF0A4709C}"/>
              </a:ext>
            </a:extLst>
          </p:cNvPr>
          <p:cNvSpPr/>
          <p:nvPr/>
        </p:nvSpPr>
        <p:spPr>
          <a:xfrm>
            <a:off x="4217226" y="4985142"/>
            <a:ext cx="791380" cy="2172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BB88F0-F13E-9542-BD99-55D7BCE398D1}"/>
              </a:ext>
            </a:extLst>
          </p:cNvPr>
          <p:cNvSpPr/>
          <p:nvPr/>
        </p:nvSpPr>
        <p:spPr>
          <a:xfrm>
            <a:off x="8836319" y="4883072"/>
            <a:ext cx="459534" cy="1020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0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3A2A-F83A-A74A-B06D-072EDED6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Pitfall 3: not listening</a:t>
            </a:r>
            <a:endParaRPr lang="en-US" dirty="0"/>
          </a:p>
        </p:txBody>
      </p:sp>
      <p:pic>
        <p:nvPicPr>
          <p:cNvPr id="3074" name="Picture 2" descr="tweet picture">
            <a:extLst>
              <a:ext uri="{FF2B5EF4-FFF2-40B4-BE49-F238E27FC236}">
                <a16:creationId xmlns:a16="http://schemas.microsoft.com/office/drawing/2014/main" id="{2B686DCC-A9E2-0249-AD33-D8AE12A25F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346" r="438"/>
          <a:stretch/>
        </p:blipFill>
        <p:spPr bwMode="auto">
          <a:xfrm>
            <a:off x="2302668" y="1690688"/>
            <a:ext cx="7586663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8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0E6B-0CE4-B848-9FC8-7BF159D0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Pitfall 4: not controlling the witness</a:t>
            </a:r>
            <a:endParaRPr lang="en-US" dirty="0"/>
          </a:p>
        </p:txBody>
      </p:sp>
      <p:pic>
        <p:nvPicPr>
          <p:cNvPr id="4098" name="Picture 2" descr="Truth or Dare: Court Version - Web Comics - 4koma comic strip, webcomics,  web comics">
            <a:extLst>
              <a:ext uri="{FF2B5EF4-FFF2-40B4-BE49-F238E27FC236}">
                <a16:creationId xmlns:a16="http://schemas.microsoft.com/office/drawing/2014/main" id="{68CEF507-3599-4741-8070-8FAF9299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9" y="1414462"/>
            <a:ext cx="3421558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5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36582-47C6-F24C-8D8E-873F9A5AB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WITNESS:  I'd rather just walk away because I'm - I'm just going to lose it.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HIS HONOUR:  Mr Smith, it's quarter to 4.  At this stage--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WITNESS:  </a:t>
            </a:r>
            <a:r>
              <a:rPr lang="en-AU" b="1" i="1" dirty="0">
                <a:latin typeface="Arial" panose="020B0604020202020204" pitchFamily="34" charset="0"/>
                <a:cs typeface="Arial" panose="020B0604020202020204" pitchFamily="34" charset="0"/>
              </a:rPr>
              <a:t>I'd rather let him out (pointing to the accused in the dock). Let him out.  It's all good.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5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9B75442-9BD5-F64E-BDA1-07296E5E7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ourtroom Cartoons Images, Stock Photos &amp; Vectors | Shutterstock">
            <a:extLst>
              <a:ext uri="{FF2B5EF4-FFF2-40B4-BE49-F238E27FC236}">
                <a16:creationId xmlns:a16="http://schemas.microsoft.com/office/drawing/2014/main" id="{0D7728EA-CD94-A74B-BF25-3377A1170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  <a14:imgEffect>
                      <a14:brightnessContrast bright="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79" b="7063"/>
          <a:stretch>
            <a:fillRect/>
          </a:stretch>
        </p:blipFill>
        <p:spPr bwMode="auto">
          <a:xfrm>
            <a:off x="2748424" y="981595"/>
            <a:ext cx="6630463" cy="519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4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0454486-6DA9-1249-95A0-2C2080FE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1314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4" descr="Math Lady / Confused Lady | Know Your Meme">
            <a:extLst>
              <a:ext uri="{FF2B5EF4-FFF2-40B4-BE49-F238E27FC236}">
                <a16:creationId xmlns:a16="http://schemas.microsoft.com/office/drawing/2014/main" id="{29A1F3CE-3393-CB48-ACD0-ED89B028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314450"/>
            <a:ext cx="57277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7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Scene Is A Courtroom. A Lawyer Is Looking Drawing by Paul Noth">
            <a:extLst>
              <a:ext uri="{FF2B5EF4-FFF2-40B4-BE49-F238E27FC236}">
                <a16:creationId xmlns:a16="http://schemas.microsoft.com/office/drawing/2014/main" id="{0DF26031-DA84-304C-8EFB-EB0BE3D6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794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6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6E6C-B5A8-074F-9F53-D5B60AD9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Younger’s “Ten Commandments”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(…that we all should know by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326F8-AE70-3C4E-849D-9FDE52B2D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251"/>
          </a:xfrm>
        </p:spPr>
        <p:txBody>
          <a:bodyPr/>
          <a:lstStyle/>
          <a:p>
            <a:pPr marL="914400" lvl="1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brief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short questions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Always ask leading questions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ask a question to which you do not know the answer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Listen to the witness’ answers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argue with the witness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allow the witness to repeat their evidence in chief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permit the witness to explain their answers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ask one question too many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Save the ultimate point for your closing address</a:t>
            </a:r>
          </a:p>
          <a:p>
            <a:pPr marL="914400" lvl="1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6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FA8A-83A1-1145-B265-2CCE756E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Pitfall 1: constraining your cross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FB95BE-4CC6-A846-9E1E-447814875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2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Complicated Flowchart stock vector. Illustration of direction - 77231017">
            <a:extLst>
              <a:ext uri="{FF2B5EF4-FFF2-40B4-BE49-F238E27FC236}">
                <a16:creationId xmlns:a16="http://schemas.microsoft.com/office/drawing/2014/main" id="{475D2EED-3E92-7247-B4F9-28B555FC3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" b="12004"/>
          <a:stretch>
            <a:fillRect/>
          </a:stretch>
        </p:blipFill>
        <p:spPr bwMode="auto">
          <a:xfrm>
            <a:off x="3040062" y="2071692"/>
            <a:ext cx="5703888" cy="30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0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7345F-C929-2840-8961-650C47C7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Pitfall 2: not being prepared</a:t>
            </a:r>
            <a:endParaRPr lang="en-US" dirty="0"/>
          </a:p>
        </p:txBody>
      </p:sp>
      <p:pic>
        <p:nvPicPr>
          <p:cNvPr id="2050" name="Picture 2" descr="Fusco Brothers - Unprepared Comics And Cartoons | The Cartoonist Group">
            <a:extLst>
              <a:ext uri="{FF2B5EF4-FFF2-40B4-BE49-F238E27FC236}">
                <a16:creationId xmlns:a16="http://schemas.microsoft.com/office/drawing/2014/main" id="{E2CF129C-85F0-894C-A05B-F98482838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2076450"/>
            <a:ext cx="9207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5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C1EFA9-CF0B-B549-A265-82DE09982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839277"/>
              </p:ext>
            </p:extLst>
          </p:nvPr>
        </p:nvGraphicFramePr>
        <p:xfrm>
          <a:off x="525516" y="1597574"/>
          <a:ext cx="11109436" cy="312157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94876">
                  <a:extLst>
                    <a:ext uri="{9D8B030D-6E8A-4147-A177-3AD203B41FA5}">
                      <a16:colId xmlns:a16="http://schemas.microsoft.com/office/drawing/2014/main" val="2988410344"/>
                    </a:ext>
                  </a:extLst>
                </a:gridCol>
                <a:gridCol w="2448899">
                  <a:extLst>
                    <a:ext uri="{9D8B030D-6E8A-4147-A177-3AD203B41FA5}">
                      <a16:colId xmlns:a16="http://schemas.microsoft.com/office/drawing/2014/main" val="1297765359"/>
                    </a:ext>
                  </a:extLst>
                </a:gridCol>
                <a:gridCol w="2221887">
                  <a:extLst>
                    <a:ext uri="{9D8B030D-6E8A-4147-A177-3AD203B41FA5}">
                      <a16:colId xmlns:a16="http://schemas.microsoft.com/office/drawing/2014/main" val="2758586718"/>
                    </a:ext>
                  </a:extLst>
                </a:gridCol>
                <a:gridCol w="2221887">
                  <a:extLst>
                    <a:ext uri="{9D8B030D-6E8A-4147-A177-3AD203B41FA5}">
                      <a16:colId xmlns:a16="http://schemas.microsoft.com/office/drawing/2014/main" val="1879579892"/>
                    </a:ext>
                  </a:extLst>
                </a:gridCol>
                <a:gridCol w="2221887">
                  <a:extLst>
                    <a:ext uri="{9D8B030D-6E8A-4147-A177-3AD203B41FA5}">
                      <a16:colId xmlns:a16="http://schemas.microsoft.com/office/drawing/2014/main" val="3301774858"/>
                    </a:ext>
                  </a:extLst>
                </a:gridCol>
              </a:tblGrid>
              <a:tr h="359957"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Witness 1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Witness 2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Witness 3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Witness 4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779583"/>
                  </a:ext>
                </a:extLst>
              </a:tr>
              <a:tr h="1079875">
                <a:tc>
                  <a:txBody>
                    <a:bodyPr/>
                    <a:lstStyle/>
                    <a:p>
                      <a:pPr algn="l"/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the fight started 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to the tables in the courtyard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to the tables in the courtyard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doorway to the courtyard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 inside the pub near the doorway to the courtyard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642204"/>
                  </a:ext>
                </a:extLst>
              </a:tr>
              <a:tr h="601865">
                <a:tc>
                  <a:txBody>
                    <a:bodyPr/>
                    <a:lstStyle/>
                    <a:p>
                      <a:pPr algn="l"/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 people were involved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 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687217"/>
                  </a:ext>
                </a:extLst>
              </a:tr>
              <a:tr h="1079875"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the main aggressor looked like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grey hoodie, 180cm tall, black shorts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grey jumper, “tall”, not sure what else wearing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black jumper, 180cm, black cap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grey jumper, tattoo on neck 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670399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5A14E29-87BC-644B-826F-CE9A1F27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2255" cy="10537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Multiple witnesses giving evidence about the same incident</a:t>
            </a:r>
          </a:p>
        </p:txBody>
      </p:sp>
    </p:spTree>
    <p:extLst>
      <p:ext uri="{BB962C8B-B14F-4D97-AF65-F5344CB8AC3E}">
        <p14:creationId xmlns:p14="http://schemas.microsoft.com/office/powerpoint/2010/main" val="126540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646D-2A43-DB42-B4A7-E7196B88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One witness – multiple statements</a:t>
            </a: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9D2371-8009-3E45-95E5-7DABDF99E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158817"/>
              </p:ext>
            </p:extLst>
          </p:nvPr>
        </p:nvGraphicFramePr>
        <p:xfrm>
          <a:off x="628650" y="1900238"/>
          <a:ext cx="10725148" cy="288196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406569">
                  <a:extLst>
                    <a:ext uri="{9D8B030D-6E8A-4147-A177-3AD203B41FA5}">
                      <a16:colId xmlns:a16="http://schemas.microsoft.com/office/drawing/2014/main" val="3147141774"/>
                    </a:ext>
                  </a:extLst>
                </a:gridCol>
                <a:gridCol w="2955435">
                  <a:extLst>
                    <a:ext uri="{9D8B030D-6E8A-4147-A177-3AD203B41FA5}">
                      <a16:colId xmlns:a16="http://schemas.microsoft.com/office/drawing/2014/main" val="1672539508"/>
                    </a:ext>
                  </a:extLst>
                </a:gridCol>
                <a:gridCol w="2681572">
                  <a:extLst>
                    <a:ext uri="{9D8B030D-6E8A-4147-A177-3AD203B41FA5}">
                      <a16:colId xmlns:a16="http://schemas.microsoft.com/office/drawing/2014/main" val="781072167"/>
                    </a:ext>
                  </a:extLst>
                </a:gridCol>
                <a:gridCol w="2681572">
                  <a:extLst>
                    <a:ext uri="{9D8B030D-6E8A-4147-A177-3AD203B41FA5}">
                      <a16:colId xmlns:a16="http://schemas.microsoft.com/office/drawing/2014/main" val="1367083285"/>
                    </a:ext>
                  </a:extLst>
                </a:gridCol>
              </a:tblGrid>
              <a:tr h="320603"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 1.6.2020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 8.9.2020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 14.1.2021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072489"/>
                  </a:ext>
                </a:extLst>
              </a:tr>
              <a:tr h="606609"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the main aggressor looked like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grey hoodie, 180cm tall, black shorts [4]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 have been wearing a backwards cap [11]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[nothing in statement]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875713"/>
                  </a:ext>
                </a:extLst>
              </a:tr>
              <a:tr h="847638">
                <a:tc>
                  <a:txBody>
                    <a:bodyPr/>
                    <a:lstStyle/>
                    <a:p>
                      <a:pPr algn="l"/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the main aggressor said during the fight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[nothing in statement]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[nothing in statement]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“The male said ‘</a:t>
                      </a:r>
                      <a:r>
                        <a:rPr lang="en-AU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going to smash you into an A4 piece of pedigree</a:t>
                      </a: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’” [3]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865600"/>
                  </a:ext>
                </a:extLst>
              </a:tr>
              <a:tr h="1107118">
                <a:tc>
                  <a:txBody>
                    <a:bodyPr/>
                    <a:lstStyle/>
                    <a:p>
                      <a:pPr algn="l"/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the fight ended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 didn’t really see how it all ended” [8]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“The guy in the backwards cap just said ‘</a:t>
                      </a:r>
                      <a:r>
                        <a:rPr lang="en-AU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done</a:t>
                      </a: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 and left” [11]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“Everyone just went their separate ways and the guy in the grey hoodie ran to the carpark” [8]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297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99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447</Words>
  <Application>Microsoft Macintosh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CROSS-EXAMINATION EXAMINATION</vt:lpstr>
      <vt:lpstr>PowerPoint Presentation</vt:lpstr>
      <vt:lpstr>PowerPoint Presentation</vt:lpstr>
      <vt:lpstr>PowerPoint Presentation</vt:lpstr>
      <vt:lpstr>Younger’s “Ten Commandments”  (…that we all should know by now)</vt:lpstr>
      <vt:lpstr>Pitfall 1: constraining your cross</vt:lpstr>
      <vt:lpstr>Pitfall 2: not being prepared</vt:lpstr>
      <vt:lpstr>Multiple witnesses giving evidence about the same incident</vt:lpstr>
      <vt:lpstr>One witness – multiple statements</vt:lpstr>
      <vt:lpstr>PowerPoint Presentation</vt:lpstr>
      <vt:lpstr>Pitfall 3: not listening</vt:lpstr>
      <vt:lpstr>Pitfall 4: not controlling the witness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Khalilizadeh</dc:creator>
  <cp:lastModifiedBy>Rose Khalilizadeh</cp:lastModifiedBy>
  <cp:revision>8</cp:revision>
  <dcterms:created xsi:type="dcterms:W3CDTF">2021-05-30T22:23:32Z</dcterms:created>
  <dcterms:modified xsi:type="dcterms:W3CDTF">2021-05-31T02:18:18Z</dcterms:modified>
</cp:coreProperties>
</file>