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702" r:id="rId6"/>
    <p:sldMasterId id="2147483656" r:id="rId7"/>
    <p:sldMasterId id="2147483691" r:id="rId8"/>
    <p:sldMasterId id="2147483698" r:id="rId9"/>
  </p:sldMasterIdLst>
  <p:notesMasterIdLst>
    <p:notesMasterId r:id="rId40"/>
  </p:notesMasterIdLst>
  <p:handoutMasterIdLst>
    <p:handoutMasterId r:id="rId41"/>
  </p:handoutMasterIdLst>
  <p:sldIdLst>
    <p:sldId id="320" r:id="rId10"/>
    <p:sldId id="374" r:id="rId11"/>
    <p:sldId id="349" r:id="rId12"/>
    <p:sldId id="375" r:id="rId13"/>
    <p:sldId id="376" r:id="rId14"/>
    <p:sldId id="379" r:id="rId15"/>
    <p:sldId id="380" r:id="rId16"/>
    <p:sldId id="385" r:id="rId17"/>
    <p:sldId id="381" r:id="rId18"/>
    <p:sldId id="382" r:id="rId19"/>
    <p:sldId id="387" r:id="rId20"/>
    <p:sldId id="397" r:id="rId21"/>
    <p:sldId id="399" r:id="rId22"/>
    <p:sldId id="383" r:id="rId23"/>
    <p:sldId id="386" r:id="rId24"/>
    <p:sldId id="384" r:id="rId25"/>
    <p:sldId id="388" r:id="rId26"/>
    <p:sldId id="396" r:id="rId27"/>
    <p:sldId id="400" r:id="rId28"/>
    <p:sldId id="404" r:id="rId29"/>
    <p:sldId id="389" r:id="rId30"/>
    <p:sldId id="390" r:id="rId31"/>
    <p:sldId id="391" r:id="rId32"/>
    <p:sldId id="392" r:id="rId33"/>
    <p:sldId id="406" r:id="rId34"/>
    <p:sldId id="393" r:id="rId35"/>
    <p:sldId id="333" r:id="rId36"/>
    <p:sldId id="402" r:id="rId37"/>
    <p:sldId id="403" r:id="rId38"/>
    <p:sldId id="342" r:id="rId39"/>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5" userDrawn="1">
          <p15:clr>
            <a:srgbClr val="A4A3A4"/>
          </p15:clr>
        </p15:guide>
        <p15:guide id="2" orient="horz" pos="1125" userDrawn="1">
          <p15:clr>
            <a:srgbClr val="A4A3A4"/>
          </p15:clr>
        </p15:guide>
        <p15:guide id="3" pos="9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9F5A5"/>
    <a:srgbClr val="A50021"/>
    <a:srgbClr val="FF6600"/>
    <a:srgbClr val="AB1E4B"/>
    <a:srgbClr val="7A3948"/>
    <a:srgbClr val="C64747"/>
    <a:srgbClr val="4D8BA1"/>
    <a:srgbClr val="67413D"/>
    <a:srgbClr val="71B7E7"/>
    <a:srgbClr val="4D8B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40"/>
    <p:restoredTop sz="94490"/>
  </p:normalViewPr>
  <p:slideViewPr>
    <p:cSldViewPr snapToGrid="0" snapToObjects="1" showGuides="1">
      <p:cViewPr varScale="1">
        <p:scale>
          <a:sx n="59" d="100"/>
          <a:sy n="59" d="100"/>
        </p:scale>
        <p:origin x="102" y="534"/>
      </p:cViewPr>
      <p:guideLst>
        <p:guide orient="horz" pos="425"/>
        <p:guide orient="horz" pos="1125"/>
        <p:guide pos="90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4CFF6485-1D26-CD41-BC4D-C74F517DA775}" type="datetimeFigureOut">
              <a:rPr lang="en-US" smtClean="0"/>
              <a:t>6/1/2021</a:t>
            </a:fld>
            <a:endParaRPr lang="en-US" dirty="0"/>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5B6525C6-E96F-C548-91A7-C929A4F13313}" type="slidenum">
              <a:rPr lang="en-US" smtClean="0"/>
              <a:t>‹#›</a:t>
            </a:fld>
            <a:endParaRPr lang="en-US" dirty="0"/>
          </a:p>
        </p:txBody>
      </p:sp>
    </p:spTree>
    <p:extLst>
      <p:ext uri="{BB962C8B-B14F-4D97-AF65-F5344CB8AC3E}">
        <p14:creationId xmlns:p14="http://schemas.microsoft.com/office/powerpoint/2010/main" val="34700077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52353AED-9B44-A540-A046-1278CEB71313}" type="datetimeFigureOut">
              <a:rPr lang="en-US" smtClean="0"/>
              <a:t>6/1/2021</a:t>
            </a:fld>
            <a:endParaRPr lang="en-US" dirty="0"/>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D875F214-BA69-AC4D-85DD-47E80788753F}" type="slidenum">
              <a:rPr lang="en-US" smtClean="0"/>
              <a:t>‹#›</a:t>
            </a:fld>
            <a:endParaRPr lang="en-US" dirty="0"/>
          </a:p>
        </p:txBody>
      </p:sp>
    </p:spTree>
    <p:extLst>
      <p:ext uri="{BB962C8B-B14F-4D97-AF65-F5344CB8AC3E}">
        <p14:creationId xmlns:p14="http://schemas.microsoft.com/office/powerpoint/2010/main" val="11249113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Access to justice = encouraging others to come forward and access legal advice</a:t>
            </a:r>
          </a:p>
        </p:txBody>
      </p:sp>
      <p:sp>
        <p:nvSpPr>
          <p:cNvPr id="4" name="Slide Number Placeholder 3"/>
          <p:cNvSpPr>
            <a:spLocks noGrp="1"/>
          </p:cNvSpPr>
          <p:nvPr>
            <p:ph type="sldNum" sz="quarter" idx="5"/>
          </p:nvPr>
        </p:nvSpPr>
        <p:spPr/>
        <p:txBody>
          <a:bodyPr/>
          <a:lstStyle/>
          <a:p>
            <a:fld id="{D875F214-BA69-AC4D-85DD-47E80788753F}" type="slidenum">
              <a:rPr lang="en-US" smtClean="0"/>
              <a:t>5</a:t>
            </a:fld>
            <a:endParaRPr lang="en-US" dirty="0"/>
          </a:p>
        </p:txBody>
      </p:sp>
    </p:spTree>
    <p:extLst>
      <p:ext uri="{BB962C8B-B14F-4D97-AF65-F5344CB8AC3E}">
        <p14:creationId xmlns:p14="http://schemas.microsoft.com/office/powerpoint/2010/main" val="19104007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no ima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D5A4AE3-CE4B-ED40-B375-8C8A605D306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75" t="5524" r="6580" b="5905"/>
          <a:stretch/>
        </p:blipFill>
        <p:spPr>
          <a:xfrm>
            <a:off x="5320937" y="0"/>
            <a:ext cx="6871063" cy="6858000"/>
          </a:xfrm>
          <a:prstGeom prst="rect">
            <a:avLst/>
          </a:prstGeom>
        </p:spPr>
      </p:pic>
      <p:sp>
        <p:nvSpPr>
          <p:cNvPr id="16" name="Rectangle 1">
            <a:extLst>
              <a:ext uri="{FF2B5EF4-FFF2-40B4-BE49-F238E27FC236}">
                <a16:creationId xmlns:a16="http://schemas.microsoft.com/office/drawing/2014/main" id="{81180331-FC81-1C4B-A9CE-F60A614BF650}"/>
              </a:ext>
            </a:extLst>
          </p:cNvPr>
          <p:cNvSpPr/>
          <p:nvPr userDrawn="1"/>
        </p:nvSpPr>
        <p:spPr>
          <a:xfrm>
            <a:off x="344078" y="0"/>
            <a:ext cx="8507002" cy="6878548"/>
          </a:xfrm>
          <a:custGeom>
            <a:avLst/>
            <a:gdLst>
              <a:gd name="connsiteX0" fmla="*/ 0 w 8507002"/>
              <a:gd name="connsiteY0" fmla="*/ 0 h 6858000"/>
              <a:gd name="connsiteX1" fmla="*/ 8507002 w 8507002"/>
              <a:gd name="connsiteY1" fmla="*/ 0 h 6858000"/>
              <a:gd name="connsiteX2" fmla="*/ 8507002 w 8507002"/>
              <a:gd name="connsiteY2" fmla="*/ 6858000 h 6858000"/>
              <a:gd name="connsiteX3" fmla="*/ 0 w 8507002"/>
              <a:gd name="connsiteY3" fmla="*/ 6858000 h 6858000"/>
              <a:gd name="connsiteX4" fmla="*/ 0 w 8507002"/>
              <a:gd name="connsiteY4" fmla="*/ 0 h 6858000"/>
              <a:gd name="connsiteX0" fmla="*/ 0 w 8507002"/>
              <a:gd name="connsiteY0" fmla="*/ 0 h 6868274"/>
              <a:gd name="connsiteX1" fmla="*/ 8507002 w 8507002"/>
              <a:gd name="connsiteY1" fmla="*/ 0 h 6868274"/>
              <a:gd name="connsiteX2" fmla="*/ 6010382 w 8507002"/>
              <a:gd name="connsiteY2" fmla="*/ 6868274 h 6868274"/>
              <a:gd name="connsiteX3" fmla="*/ 0 w 8507002"/>
              <a:gd name="connsiteY3" fmla="*/ 6858000 h 6868274"/>
              <a:gd name="connsiteX4" fmla="*/ 0 w 8507002"/>
              <a:gd name="connsiteY4" fmla="*/ 0 h 6868274"/>
              <a:gd name="connsiteX0" fmla="*/ 0 w 8507002"/>
              <a:gd name="connsiteY0" fmla="*/ 0 h 6878548"/>
              <a:gd name="connsiteX1" fmla="*/ 8507002 w 8507002"/>
              <a:gd name="connsiteY1" fmla="*/ 0 h 6878548"/>
              <a:gd name="connsiteX2" fmla="*/ 6092575 w 8507002"/>
              <a:gd name="connsiteY2" fmla="*/ 6878548 h 6878548"/>
              <a:gd name="connsiteX3" fmla="*/ 0 w 8507002"/>
              <a:gd name="connsiteY3" fmla="*/ 6858000 h 6878548"/>
              <a:gd name="connsiteX4" fmla="*/ 0 w 8507002"/>
              <a:gd name="connsiteY4" fmla="*/ 0 h 6878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7002" h="6878548">
                <a:moveTo>
                  <a:pt x="0" y="0"/>
                </a:moveTo>
                <a:lnTo>
                  <a:pt x="8507002" y="0"/>
                </a:lnTo>
                <a:lnTo>
                  <a:pt x="6092575" y="6878548"/>
                </a:lnTo>
                <a:lnTo>
                  <a:pt x="0" y="6858000"/>
                </a:lnTo>
                <a:lnTo>
                  <a:pt x="0" y="0"/>
                </a:lnTo>
                <a:close/>
              </a:path>
            </a:pathLst>
          </a:custGeom>
          <a:solidFill>
            <a:srgbClr val="8F14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
            <a:extLst>
              <a:ext uri="{FF2B5EF4-FFF2-40B4-BE49-F238E27FC236}">
                <a16:creationId xmlns:a16="http://schemas.microsoft.com/office/drawing/2014/main" id="{70C17280-586A-6147-843A-F83BDBD077CC}"/>
              </a:ext>
            </a:extLst>
          </p:cNvPr>
          <p:cNvSpPr/>
          <p:nvPr userDrawn="1"/>
        </p:nvSpPr>
        <p:spPr>
          <a:xfrm>
            <a:off x="0" y="0"/>
            <a:ext cx="8507002" cy="6878548"/>
          </a:xfrm>
          <a:custGeom>
            <a:avLst/>
            <a:gdLst>
              <a:gd name="connsiteX0" fmla="*/ 0 w 8507002"/>
              <a:gd name="connsiteY0" fmla="*/ 0 h 6858000"/>
              <a:gd name="connsiteX1" fmla="*/ 8507002 w 8507002"/>
              <a:gd name="connsiteY1" fmla="*/ 0 h 6858000"/>
              <a:gd name="connsiteX2" fmla="*/ 8507002 w 8507002"/>
              <a:gd name="connsiteY2" fmla="*/ 6858000 h 6858000"/>
              <a:gd name="connsiteX3" fmla="*/ 0 w 8507002"/>
              <a:gd name="connsiteY3" fmla="*/ 6858000 h 6858000"/>
              <a:gd name="connsiteX4" fmla="*/ 0 w 8507002"/>
              <a:gd name="connsiteY4" fmla="*/ 0 h 6858000"/>
              <a:gd name="connsiteX0" fmla="*/ 0 w 8507002"/>
              <a:gd name="connsiteY0" fmla="*/ 0 h 6868274"/>
              <a:gd name="connsiteX1" fmla="*/ 8507002 w 8507002"/>
              <a:gd name="connsiteY1" fmla="*/ 0 h 6868274"/>
              <a:gd name="connsiteX2" fmla="*/ 6010382 w 8507002"/>
              <a:gd name="connsiteY2" fmla="*/ 6868274 h 6868274"/>
              <a:gd name="connsiteX3" fmla="*/ 0 w 8507002"/>
              <a:gd name="connsiteY3" fmla="*/ 6858000 h 6868274"/>
              <a:gd name="connsiteX4" fmla="*/ 0 w 8507002"/>
              <a:gd name="connsiteY4" fmla="*/ 0 h 6868274"/>
              <a:gd name="connsiteX0" fmla="*/ 0 w 8507002"/>
              <a:gd name="connsiteY0" fmla="*/ 0 h 6878548"/>
              <a:gd name="connsiteX1" fmla="*/ 8507002 w 8507002"/>
              <a:gd name="connsiteY1" fmla="*/ 0 h 6878548"/>
              <a:gd name="connsiteX2" fmla="*/ 6092575 w 8507002"/>
              <a:gd name="connsiteY2" fmla="*/ 6878548 h 6878548"/>
              <a:gd name="connsiteX3" fmla="*/ 0 w 8507002"/>
              <a:gd name="connsiteY3" fmla="*/ 6858000 h 6878548"/>
              <a:gd name="connsiteX4" fmla="*/ 0 w 8507002"/>
              <a:gd name="connsiteY4" fmla="*/ 0 h 6878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7002" h="6878548">
                <a:moveTo>
                  <a:pt x="0" y="0"/>
                </a:moveTo>
                <a:lnTo>
                  <a:pt x="8507002" y="0"/>
                </a:lnTo>
                <a:lnTo>
                  <a:pt x="6092575" y="6878548"/>
                </a:lnTo>
                <a:lnTo>
                  <a:pt x="0" y="6858000"/>
                </a:lnTo>
                <a:lnTo>
                  <a:pt x="0" y="0"/>
                </a:lnTo>
                <a:close/>
              </a:path>
            </a:pathLst>
          </a:custGeom>
          <a:solidFill>
            <a:srgbClr val="AB1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3753B582-DCD8-4747-9312-DF60F641218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38831" y="5605163"/>
            <a:ext cx="1982169" cy="404692"/>
          </a:xfrm>
          <a:prstGeom prst="rect">
            <a:avLst/>
          </a:prstGeom>
        </p:spPr>
      </p:pic>
      <p:sp>
        <p:nvSpPr>
          <p:cNvPr id="11" name="Title 1">
            <a:extLst>
              <a:ext uri="{FF2B5EF4-FFF2-40B4-BE49-F238E27FC236}">
                <a16:creationId xmlns:a16="http://schemas.microsoft.com/office/drawing/2014/main" id="{D85C54B7-1F61-E14B-A9DC-81FE7D836CB3}"/>
              </a:ext>
            </a:extLst>
          </p:cNvPr>
          <p:cNvSpPr>
            <a:spLocks noGrp="1"/>
          </p:cNvSpPr>
          <p:nvPr>
            <p:ph type="ctrTitle"/>
          </p:nvPr>
        </p:nvSpPr>
        <p:spPr>
          <a:xfrm>
            <a:off x="833291" y="1267031"/>
            <a:ext cx="5577448" cy="2387600"/>
          </a:xfrm>
          <a:prstGeom prst="rect">
            <a:avLst/>
          </a:prstGeom>
        </p:spPr>
        <p:txBody>
          <a:bodyPr anchor="t">
            <a:noAutofit/>
          </a:bodyPr>
          <a:lstStyle>
            <a:lvl1pPr algn="l">
              <a:defRPr sz="5400" b="1">
                <a:solidFill>
                  <a:schemeClr val="bg1"/>
                </a:solidFill>
                <a:latin typeface="Century Gothic" panose="020B0502020202020204" pitchFamily="34" charset="0"/>
              </a:defRPr>
            </a:lvl1pPr>
          </a:lstStyle>
          <a:p>
            <a:r>
              <a:rPr lang="en-US" dirty="0"/>
              <a:t>Click to edit Master title style</a:t>
            </a:r>
          </a:p>
        </p:txBody>
      </p:sp>
      <p:sp>
        <p:nvSpPr>
          <p:cNvPr id="12" name="Subtitle 2">
            <a:extLst>
              <a:ext uri="{FF2B5EF4-FFF2-40B4-BE49-F238E27FC236}">
                <a16:creationId xmlns:a16="http://schemas.microsoft.com/office/drawing/2014/main" id="{9C0D77FC-1B35-8547-BBE0-38530BB6E313}"/>
              </a:ext>
            </a:extLst>
          </p:cNvPr>
          <p:cNvSpPr>
            <a:spLocks noGrp="1"/>
          </p:cNvSpPr>
          <p:nvPr>
            <p:ph type="subTitle" idx="1"/>
          </p:nvPr>
        </p:nvSpPr>
        <p:spPr>
          <a:xfrm>
            <a:off x="833291" y="3746705"/>
            <a:ext cx="5577448" cy="1063833"/>
          </a:xfrm>
          <a:prstGeom prst="rect">
            <a:avLst/>
          </a:prstGeom>
        </p:spPr>
        <p:txBody>
          <a:bodyPr>
            <a:noAutofit/>
          </a:bodyPr>
          <a:lstStyle>
            <a:lvl1pPr marL="0" indent="0" algn="l">
              <a:buNone/>
              <a:defRPr sz="2800" b="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Slide Number Placeholder 14">
            <a:extLst>
              <a:ext uri="{FF2B5EF4-FFF2-40B4-BE49-F238E27FC236}">
                <a16:creationId xmlns:a16="http://schemas.microsoft.com/office/drawing/2014/main" id="{02FE88E9-0541-E442-9725-07571E47DFB0}"/>
              </a:ext>
            </a:extLst>
          </p:cNvPr>
          <p:cNvSpPr txBox="1">
            <a:spLocks/>
          </p:cNvSpPr>
          <p:nvPr userDrawn="1"/>
        </p:nvSpPr>
        <p:spPr>
          <a:xfrm>
            <a:off x="930655" y="6282201"/>
            <a:ext cx="2734104" cy="324000"/>
          </a:xfrm>
          <a:prstGeom prst="rect">
            <a:avLst/>
          </a:prstGeom>
        </p:spPr>
        <p:txBody>
          <a:bodyPr vert="horz" lIns="0" tIns="0" rIns="0" bIns="0" rtlCol="0" anchor="t" anchorCtr="0"/>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900" dirty="0">
                <a:solidFill>
                  <a:schemeClr val="bg1"/>
                </a:solidFill>
                <a:latin typeface="Century Gothic" panose="020B0502020202020204" pitchFamily="34" charset="0"/>
              </a:rPr>
              <a:t>Artwork: © Luke Penrith</a:t>
            </a:r>
          </a:p>
        </p:txBody>
      </p:sp>
    </p:spTree>
    <p:extLst>
      <p:ext uri="{BB962C8B-B14F-4D97-AF65-F5344CB8AC3E}">
        <p14:creationId xmlns:p14="http://schemas.microsoft.com/office/powerpoint/2010/main" val="4193333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8031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Layout 1">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C64A45A3-BAF3-EE43-AAC1-2AEADB1D6036}"/>
              </a:ext>
            </a:extLst>
          </p:cNvPr>
          <p:cNvSpPr>
            <a:spLocks noGrp="1"/>
          </p:cNvSpPr>
          <p:nvPr>
            <p:ph type="subTitle" idx="1"/>
          </p:nvPr>
        </p:nvSpPr>
        <p:spPr>
          <a:xfrm>
            <a:off x="921326" y="1344655"/>
            <a:ext cx="7657390" cy="431711"/>
          </a:xfrm>
          <a:prstGeom prst="rect">
            <a:avLst/>
          </a:prstGeom>
        </p:spPr>
        <p:txBody>
          <a:bodyPr lIns="0" tIns="0" rIns="0" bIns="0">
            <a:noAutofit/>
          </a:bodyPr>
          <a:lstStyle>
            <a:lvl1pPr marL="0" indent="0" algn="l">
              <a:buNone/>
              <a:defRPr sz="2000" b="0" i="0">
                <a:solidFill>
                  <a:srgbClr val="AB1E4B"/>
                </a:solidFill>
                <a:latin typeface="Century Gothic" panose="020B0502020202020204" pitchFamily="34" charset="0"/>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AU" dirty="0"/>
              <a:t>Click to edit Master subtitle style</a:t>
            </a:r>
            <a:endParaRPr lang="en-US" dirty="0"/>
          </a:p>
        </p:txBody>
      </p:sp>
      <p:sp>
        <p:nvSpPr>
          <p:cNvPr id="13" name="Text Placeholder 6">
            <a:extLst>
              <a:ext uri="{FF2B5EF4-FFF2-40B4-BE49-F238E27FC236}">
                <a16:creationId xmlns:a16="http://schemas.microsoft.com/office/drawing/2014/main" id="{7213F17D-F854-084C-B935-F70AFD8E9957}"/>
              </a:ext>
            </a:extLst>
          </p:cNvPr>
          <p:cNvSpPr>
            <a:spLocks noGrp="1"/>
          </p:cNvSpPr>
          <p:nvPr>
            <p:ph type="body" sz="quarter" idx="14"/>
          </p:nvPr>
        </p:nvSpPr>
        <p:spPr>
          <a:xfrm>
            <a:off x="940376" y="1786305"/>
            <a:ext cx="7642712" cy="33515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4" name="Title Placeholder 7">
            <a:extLst>
              <a:ext uri="{FF2B5EF4-FFF2-40B4-BE49-F238E27FC236}">
                <a16:creationId xmlns:a16="http://schemas.microsoft.com/office/drawing/2014/main" id="{8E40973D-2EB5-CD44-9117-C81188A1AD70}"/>
              </a:ext>
            </a:extLst>
          </p:cNvPr>
          <p:cNvSpPr>
            <a:spLocks noGrp="1"/>
          </p:cNvSpPr>
          <p:nvPr>
            <p:ph type="title"/>
          </p:nvPr>
        </p:nvSpPr>
        <p:spPr>
          <a:xfrm>
            <a:off x="891830" y="648211"/>
            <a:ext cx="5752038" cy="443490"/>
          </a:xfrm>
          <a:prstGeom prst="rect">
            <a:avLst/>
          </a:prstGeom>
        </p:spPr>
        <p:txBody>
          <a:bodyPr vert="horz" lIns="0" tIns="0" rIns="0" bIns="0" rtlCol="0" anchor="t" anchorCtr="0">
            <a:noAutofit/>
          </a:bodyPr>
          <a:lstStyle>
            <a:lvl1pPr>
              <a:defRPr sz="3000"/>
            </a:lvl1pPr>
          </a:lstStyle>
          <a:p>
            <a:r>
              <a:rPr lang="en-AU" dirty="0"/>
              <a:t>Click to edit Master title style</a:t>
            </a:r>
            <a:endParaRPr lang="en-US" dirty="0"/>
          </a:p>
        </p:txBody>
      </p:sp>
      <p:sp>
        <p:nvSpPr>
          <p:cNvPr id="6" name="Footer Placeholder 13">
            <a:extLst>
              <a:ext uri="{FF2B5EF4-FFF2-40B4-BE49-F238E27FC236}">
                <a16:creationId xmlns:a16="http://schemas.microsoft.com/office/drawing/2014/main" id="{31F4ACF6-461C-C240-B6FD-02E24C98D451}"/>
              </a:ext>
            </a:extLst>
          </p:cNvPr>
          <p:cNvSpPr>
            <a:spLocks noGrp="1"/>
          </p:cNvSpPr>
          <p:nvPr>
            <p:ph type="ftr" sz="quarter" idx="3"/>
          </p:nvPr>
        </p:nvSpPr>
        <p:spPr>
          <a:xfrm>
            <a:off x="942317" y="6240881"/>
            <a:ext cx="5615200" cy="324000"/>
          </a:xfrm>
          <a:prstGeom prst="rect">
            <a:avLst/>
          </a:prstGeom>
        </p:spPr>
        <p:txBody>
          <a:bodyPr vert="horz" lIns="0" tIns="0" rIns="0" bIns="0" rtlCol="0" anchor="t" anchorCtr="0"/>
          <a:lstStyle>
            <a:lvl1pPr algn="l">
              <a:defRPr sz="1100">
                <a:solidFill>
                  <a:srgbClr val="AB1E4B"/>
                </a:solidFill>
                <a:latin typeface="Century Gothic" panose="020B0502020202020204" pitchFamily="34" charset="0"/>
              </a:defRPr>
            </a:lvl1pPr>
          </a:lstStyle>
          <a:p>
            <a:r>
              <a:rPr lang="en-AU" dirty="0"/>
              <a:t>Racial Policing Issues: Civil Law Remedies &amp; Referrals </a:t>
            </a:r>
            <a:endParaRPr lang="en-US" dirty="0"/>
          </a:p>
        </p:txBody>
      </p:sp>
    </p:spTree>
    <p:extLst>
      <p:ext uri="{BB962C8B-B14F-4D97-AF65-F5344CB8AC3E}">
        <p14:creationId xmlns:p14="http://schemas.microsoft.com/office/powerpoint/2010/main" val="2004676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Layout 1">
    <p:spTree>
      <p:nvGrpSpPr>
        <p:cNvPr id="1" name=""/>
        <p:cNvGrpSpPr/>
        <p:nvPr/>
      </p:nvGrpSpPr>
      <p:grpSpPr>
        <a:xfrm>
          <a:off x="0" y="0"/>
          <a:ext cx="0" cy="0"/>
          <a:chOff x="0" y="0"/>
          <a:chExt cx="0" cy="0"/>
        </a:xfrm>
      </p:grpSpPr>
      <p:sp>
        <p:nvSpPr>
          <p:cNvPr id="5" name="Subtitle 2"/>
          <p:cNvSpPr>
            <a:spLocks noGrp="1"/>
          </p:cNvSpPr>
          <p:nvPr>
            <p:ph type="subTitle" idx="1"/>
          </p:nvPr>
        </p:nvSpPr>
        <p:spPr>
          <a:xfrm>
            <a:off x="921325" y="1634022"/>
            <a:ext cx="9938439" cy="431711"/>
          </a:xfrm>
          <a:prstGeom prst="rect">
            <a:avLst/>
          </a:prstGeom>
        </p:spPr>
        <p:txBody>
          <a:bodyPr lIns="0" tIns="0" rIns="0" bIns="0">
            <a:noAutofit/>
          </a:bodyPr>
          <a:lstStyle>
            <a:lvl1pPr marL="0" indent="0" algn="l">
              <a:buNone/>
              <a:defRPr sz="2000" b="0" i="0">
                <a:solidFill>
                  <a:srgbClr val="AB1E4B"/>
                </a:solidFill>
                <a:latin typeface="Century Gothic" panose="020B0502020202020204" pitchFamily="34" charset="0"/>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AU" dirty="0"/>
              <a:t>Click to edit Master subtitle style</a:t>
            </a:r>
            <a:endParaRPr lang="en-US" dirty="0"/>
          </a:p>
        </p:txBody>
      </p:sp>
      <p:sp>
        <p:nvSpPr>
          <p:cNvPr id="6" name="Text Placeholder 6"/>
          <p:cNvSpPr>
            <a:spLocks noGrp="1"/>
          </p:cNvSpPr>
          <p:nvPr>
            <p:ph type="body" sz="quarter" idx="14"/>
          </p:nvPr>
        </p:nvSpPr>
        <p:spPr>
          <a:xfrm>
            <a:off x="940375" y="2075672"/>
            <a:ext cx="9919389" cy="33515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8" name="Title Placeholder 7">
            <a:extLst>
              <a:ext uri="{FF2B5EF4-FFF2-40B4-BE49-F238E27FC236}">
                <a16:creationId xmlns:a16="http://schemas.microsoft.com/office/drawing/2014/main" id="{E6EBF567-D130-ED48-A2D1-46E20102CF3B}"/>
              </a:ext>
            </a:extLst>
          </p:cNvPr>
          <p:cNvSpPr>
            <a:spLocks noGrp="1"/>
          </p:cNvSpPr>
          <p:nvPr>
            <p:ph type="title"/>
          </p:nvPr>
        </p:nvSpPr>
        <p:spPr>
          <a:xfrm>
            <a:off x="891830" y="952187"/>
            <a:ext cx="6238176" cy="443490"/>
          </a:xfrm>
          <a:prstGeom prst="rect">
            <a:avLst/>
          </a:prstGeom>
        </p:spPr>
        <p:txBody>
          <a:bodyPr vert="horz" lIns="0" tIns="0" rIns="0" bIns="0" rtlCol="0" anchor="t" anchorCtr="0">
            <a:noAutofit/>
          </a:bodyPr>
          <a:lstStyle/>
          <a:p>
            <a:r>
              <a:rPr lang="en-AU" dirty="0"/>
              <a:t>Click to edit Master title style</a:t>
            </a:r>
            <a:endParaRPr lang="en-US" dirty="0"/>
          </a:p>
        </p:txBody>
      </p:sp>
      <p:sp>
        <p:nvSpPr>
          <p:cNvPr id="7" name="Footer Placeholder 13">
            <a:extLst>
              <a:ext uri="{FF2B5EF4-FFF2-40B4-BE49-F238E27FC236}">
                <a16:creationId xmlns:a16="http://schemas.microsoft.com/office/drawing/2014/main" id="{F9B6B897-8A5B-F64B-900C-B1E18299F478}"/>
              </a:ext>
            </a:extLst>
          </p:cNvPr>
          <p:cNvSpPr>
            <a:spLocks noGrp="1"/>
          </p:cNvSpPr>
          <p:nvPr>
            <p:ph type="ftr" sz="quarter" idx="3"/>
          </p:nvPr>
        </p:nvSpPr>
        <p:spPr>
          <a:xfrm>
            <a:off x="942317" y="6240881"/>
            <a:ext cx="5615200" cy="324000"/>
          </a:xfrm>
          <a:prstGeom prst="rect">
            <a:avLst/>
          </a:prstGeom>
        </p:spPr>
        <p:txBody>
          <a:bodyPr vert="horz" lIns="0" tIns="0" rIns="0" bIns="0" rtlCol="0" anchor="t" anchorCtr="0"/>
          <a:lstStyle>
            <a:lvl1pPr algn="l">
              <a:defRPr sz="1100">
                <a:solidFill>
                  <a:srgbClr val="AB1E4B"/>
                </a:solidFill>
                <a:latin typeface="Century Gothic" panose="020B0502020202020204" pitchFamily="34" charset="0"/>
              </a:defRPr>
            </a:lvl1pPr>
          </a:lstStyle>
          <a:p>
            <a:r>
              <a:rPr lang="en-AU" dirty="0"/>
              <a:t>Racial Policing Issues: Civil Law Remedies &amp; Referrals </a:t>
            </a:r>
            <a:endParaRPr lang="en-US" dirty="0"/>
          </a:p>
        </p:txBody>
      </p:sp>
    </p:spTree>
    <p:extLst>
      <p:ext uri="{BB962C8B-B14F-4D97-AF65-F5344CB8AC3E}">
        <p14:creationId xmlns:p14="http://schemas.microsoft.com/office/powerpoint/2010/main" val="1623640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Layou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940375" y="2075672"/>
            <a:ext cx="9938439" cy="3351537"/>
          </a:xfrm>
        </p:spPr>
        <p:txBody>
          <a:bodyPr/>
          <a:lstStyle>
            <a:lvl1pPr marL="0" indent="0">
              <a:buFont typeface="Arial"/>
              <a:buNone/>
              <a:defRPr/>
            </a:lvl1pPr>
            <a:lvl2pPr marL="457189" indent="0">
              <a:buNone/>
              <a:defRPr/>
            </a:lvl2pPr>
            <a:lvl3pPr marL="914377" indent="0">
              <a:buNone/>
              <a:defRPr/>
            </a:lvl3pPr>
            <a:lvl4pPr marL="1371566" indent="0">
              <a:buNone/>
              <a:defRPr/>
            </a:lvl4pPr>
            <a:lvl5pPr marL="1828754" indent="0">
              <a:buNone/>
              <a:defRPr/>
            </a:lvl5pPr>
          </a:lstStyle>
          <a:p>
            <a:pPr lvl="0"/>
            <a:r>
              <a:rPr lang="en-AU" dirty="0"/>
              <a:t>Click to edit Master text styles</a:t>
            </a:r>
            <a:endParaRPr lang="en-US" dirty="0"/>
          </a:p>
        </p:txBody>
      </p:sp>
      <p:sp>
        <p:nvSpPr>
          <p:cNvPr id="7" name="Subtitle 2">
            <a:extLst>
              <a:ext uri="{FF2B5EF4-FFF2-40B4-BE49-F238E27FC236}">
                <a16:creationId xmlns:a16="http://schemas.microsoft.com/office/drawing/2014/main" id="{3CDCB418-5CB5-E14A-87F7-ABB1D1E0A2DB}"/>
              </a:ext>
            </a:extLst>
          </p:cNvPr>
          <p:cNvSpPr>
            <a:spLocks noGrp="1"/>
          </p:cNvSpPr>
          <p:nvPr>
            <p:ph type="subTitle" idx="1"/>
          </p:nvPr>
        </p:nvSpPr>
        <p:spPr>
          <a:xfrm>
            <a:off x="921325" y="1634022"/>
            <a:ext cx="9938439" cy="431711"/>
          </a:xfrm>
          <a:prstGeom prst="rect">
            <a:avLst/>
          </a:prstGeom>
        </p:spPr>
        <p:txBody>
          <a:bodyPr lIns="0" tIns="0" rIns="0" bIns="0">
            <a:noAutofit/>
          </a:bodyPr>
          <a:lstStyle>
            <a:lvl1pPr marL="0" indent="0" algn="l">
              <a:buNone/>
              <a:defRPr sz="2000" b="0" i="0">
                <a:solidFill>
                  <a:srgbClr val="AB1E4B"/>
                </a:solidFill>
                <a:latin typeface="Century Gothic" panose="020B0502020202020204" pitchFamily="34" charset="0"/>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AU" dirty="0"/>
              <a:t>Click to edit Master subtitle style</a:t>
            </a:r>
            <a:endParaRPr lang="en-US" dirty="0"/>
          </a:p>
        </p:txBody>
      </p:sp>
      <p:sp>
        <p:nvSpPr>
          <p:cNvPr id="12" name="Title Placeholder 7">
            <a:extLst>
              <a:ext uri="{FF2B5EF4-FFF2-40B4-BE49-F238E27FC236}">
                <a16:creationId xmlns:a16="http://schemas.microsoft.com/office/drawing/2014/main" id="{7F89455B-8941-874B-9C1B-5E545E51CEAA}"/>
              </a:ext>
            </a:extLst>
          </p:cNvPr>
          <p:cNvSpPr>
            <a:spLocks noGrp="1"/>
          </p:cNvSpPr>
          <p:nvPr>
            <p:ph type="title"/>
          </p:nvPr>
        </p:nvSpPr>
        <p:spPr>
          <a:xfrm>
            <a:off x="891830" y="952187"/>
            <a:ext cx="6238176" cy="443490"/>
          </a:xfrm>
          <a:prstGeom prst="rect">
            <a:avLst/>
          </a:prstGeom>
        </p:spPr>
        <p:txBody>
          <a:bodyPr vert="horz" lIns="0" tIns="0" rIns="0" bIns="0" rtlCol="0" anchor="t" anchorCtr="0">
            <a:noAutofit/>
          </a:bodyPr>
          <a:lstStyle/>
          <a:p>
            <a:r>
              <a:rPr lang="en-AU" dirty="0"/>
              <a:t>Click to edit Master title style</a:t>
            </a:r>
            <a:endParaRPr lang="en-US" dirty="0"/>
          </a:p>
        </p:txBody>
      </p:sp>
      <p:sp>
        <p:nvSpPr>
          <p:cNvPr id="6" name="Footer Placeholder 13">
            <a:extLst>
              <a:ext uri="{FF2B5EF4-FFF2-40B4-BE49-F238E27FC236}">
                <a16:creationId xmlns:a16="http://schemas.microsoft.com/office/drawing/2014/main" id="{381D31B6-5D00-1544-B021-579CA4245E47}"/>
              </a:ext>
            </a:extLst>
          </p:cNvPr>
          <p:cNvSpPr>
            <a:spLocks noGrp="1"/>
          </p:cNvSpPr>
          <p:nvPr>
            <p:ph type="ftr" sz="quarter" idx="3"/>
          </p:nvPr>
        </p:nvSpPr>
        <p:spPr>
          <a:xfrm>
            <a:off x="942317" y="6240881"/>
            <a:ext cx="5615200" cy="324000"/>
          </a:xfrm>
          <a:prstGeom prst="rect">
            <a:avLst/>
          </a:prstGeom>
        </p:spPr>
        <p:txBody>
          <a:bodyPr vert="horz" lIns="0" tIns="0" rIns="0" bIns="0" rtlCol="0" anchor="t" anchorCtr="0"/>
          <a:lstStyle>
            <a:lvl1pPr algn="l">
              <a:defRPr sz="1100">
                <a:solidFill>
                  <a:srgbClr val="AB1E4B"/>
                </a:solidFill>
                <a:latin typeface="Century Gothic" panose="020B0502020202020204" pitchFamily="34" charset="0"/>
              </a:defRPr>
            </a:lvl1pPr>
          </a:lstStyle>
          <a:p>
            <a:r>
              <a:rPr lang="en-AU" dirty="0"/>
              <a:t>Racial Policing Issues: Civil Law Remedies &amp; Referrals </a:t>
            </a:r>
            <a:endParaRPr lang="en-US" dirty="0"/>
          </a:p>
        </p:txBody>
      </p:sp>
    </p:spTree>
    <p:extLst>
      <p:ext uri="{BB962C8B-B14F-4D97-AF65-F5344CB8AC3E}">
        <p14:creationId xmlns:p14="http://schemas.microsoft.com/office/powerpoint/2010/main" val="115234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Layout with Picture">
    <p:spTree>
      <p:nvGrpSpPr>
        <p:cNvPr id="1" name=""/>
        <p:cNvGrpSpPr/>
        <p:nvPr/>
      </p:nvGrpSpPr>
      <p:grpSpPr>
        <a:xfrm>
          <a:off x="0" y="0"/>
          <a:ext cx="0" cy="0"/>
          <a:chOff x="0" y="0"/>
          <a:chExt cx="0" cy="0"/>
        </a:xfrm>
      </p:grpSpPr>
      <p:sp>
        <p:nvSpPr>
          <p:cNvPr id="12" name="Picture Placeholder 6">
            <a:extLst>
              <a:ext uri="{FF2B5EF4-FFF2-40B4-BE49-F238E27FC236}">
                <a16:creationId xmlns:a16="http://schemas.microsoft.com/office/drawing/2014/main" id="{48111C9A-0EF2-AC45-8ADF-F41950459F46}"/>
              </a:ext>
            </a:extLst>
          </p:cNvPr>
          <p:cNvSpPr>
            <a:spLocks noGrp="1"/>
          </p:cNvSpPr>
          <p:nvPr>
            <p:ph type="pic" sz="quarter" idx="15"/>
          </p:nvPr>
        </p:nvSpPr>
        <p:spPr>
          <a:xfrm>
            <a:off x="6461500" y="2075672"/>
            <a:ext cx="4758914" cy="3363112"/>
          </a:xfrm>
        </p:spPr>
        <p:txBody>
          <a:bodyPr/>
          <a:lstStyle>
            <a:lvl1pPr marL="0" indent="0">
              <a:buFont typeface="Arial"/>
              <a:buNone/>
              <a:defRPr/>
            </a:lvl1pPr>
          </a:lstStyle>
          <a:p>
            <a:endParaRPr lang="en-US" dirty="0"/>
          </a:p>
        </p:txBody>
      </p:sp>
      <p:sp>
        <p:nvSpPr>
          <p:cNvPr id="10" name="Text Placeholder 9"/>
          <p:cNvSpPr>
            <a:spLocks noGrp="1"/>
          </p:cNvSpPr>
          <p:nvPr>
            <p:ph type="body" sz="quarter" idx="14"/>
          </p:nvPr>
        </p:nvSpPr>
        <p:spPr>
          <a:xfrm>
            <a:off x="951858" y="2075672"/>
            <a:ext cx="4758914" cy="3363112"/>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3" name="Subtitle 2">
            <a:extLst>
              <a:ext uri="{FF2B5EF4-FFF2-40B4-BE49-F238E27FC236}">
                <a16:creationId xmlns:a16="http://schemas.microsoft.com/office/drawing/2014/main" id="{4C8657FC-6CE4-1547-9D32-C38B31716560}"/>
              </a:ext>
            </a:extLst>
          </p:cNvPr>
          <p:cNvSpPr>
            <a:spLocks noGrp="1"/>
          </p:cNvSpPr>
          <p:nvPr>
            <p:ph type="subTitle" idx="1"/>
          </p:nvPr>
        </p:nvSpPr>
        <p:spPr>
          <a:xfrm>
            <a:off x="921325" y="1634022"/>
            <a:ext cx="9938439" cy="431711"/>
          </a:xfrm>
          <a:prstGeom prst="rect">
            <a:avLst/>
          </a:prstGeom>
        </p:spPr>
        <p:txBody>
          <a:bodyPr lIns="0" tIns="0" rIns="0" bIns="0">
            <a:noAutofit/>
          </a:bodyPr>
          <a:lstStyle>
            <a:lvl1pPr marL="0" indent="0" algn="l">
              <a:buNone/>
              <a:defRPr sz="2000" b="0" i="0">
                <a:solidFill>
                  <a:srgbClr val="AB1E4B"/>
                </a:solidFill>
                <a:latin typeface="Century Gothic" panose="020B0502020202020204" pitchFamily="34" charset="0"/>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AU" dirty="0"/>
              <a:t>Click to edit Master subtitle style</a:t>
            </a:r>
            <a:endParaRPr lang="en-US" dirty="0"/>
          </a:p>
        </p:txBody>
      </p:sp>
      <p:sp>
        <p:nvSpPr>
          <p:cNvPr id="15" name="Title Placeholder 7">
            <a:extLst>
              <a:ext uri="{FF2B5EF4-FFF2-40B4-BE49-F238E27FC236}">
                <a16:creationId xmlns:a16="http://schemas.microsoft.com/office/drawing/2014/main" id="{5C27A654-CE15-FA44-9C21-6A05298CDE13}"/>
              </a:ext>
            </a:extLst>
          </p:cNvPr>
          <p:cNvSpPr>
            <a:spLocks noGrp="1"/>
          </p:cNvSpPr>
          <p:nvPr>
            <p:ph type="title"/>
          </p:nvPr>
        </p:nvSpPr>
        <p:spPr>
          <a:xfrm>
            <a:off x="891830" y="952187"/>
            <a:ext cx="6238176" cy="443490"/>
          </a:xfrm>
          <a:prstGeom prst="rect">
            <a:avLst/>
          </a:prstGeom>
        </p:spPr>
        <p:txBody>
          <a:bodyPr vert="horz" lIns="0" tIns="0" rIns="0" bIns="0" rtlCol="0" anchor="t" anchorCtr="0">
            <a:noAutofit/>
          </a:bodyPr>
          <a:lstStyle/>
          <a:p>
            <a:r>
              <a:rPr lang="en-AU" dirty="0"/>
              <a:t>Click to edit Master title style</a:t>
            </a:r>
            <a:endParaRPr lang="en-US" dirty="0"/>
          </a:p>
        </p:txBody>
      </p:sp>
      <p:sp>
        <p:nvSpPr>
          <p:cNvPr id="8" name="Footer Placeholder 13">
            <a:extLst>
              <a:ext uri="{FF2B5EF4-FFF2-40B4-BE49-F238E27FC236}">
                <a16:creationId xmlns:a16="http://schemas.microsoft.com/office/drawing/2014/main" id="{F5320FBD-BB0C-C442-B921-A089D637C2B9}"/>
              </a:ext>
            </a:extLst>
          </p:cNvPr>
          <p:cNvSpPr>
            <a:spLocks noGrp="1"/>
          </p:cNvSpPr>
          <p:nvPr>
            <p:ph type="ftr" sz="quarter" idx="3"/>
          </p:nvPr>
        </p:nvSpPr>
        <p:spPr>
          <a:xfrm>
            <a:off x="942317" y="6240881"/>
            <a:ext cx="5615200" cy="324000"/>
          </a:xfrm>
          <a:prstGeom prst="rect">
            <a:avLst/>
          </a:prstGeom>
        </p:spPr>
        <p:txBody>
          <a:bodyPr vert="horz" lIns="0" tIns="0" rIns="0" bIns="0" rtlCol="0" anchor="t" anchorCtr="0"/>
          <a:lstStyle>
            <a:lvl1pPr algn="l">
              <a:defRPr sz="1100">
                <a:solidFill>
                  <a:srgbClr val="AB1E4B"/>
                </a:solidFill>
                <a:latin typeface="Century Gothic" panose="020B0502020202020204" pitchFamily="34" charset="0"/>
              </a:defRPr>
            </a:lvl1pPr>
          </a:lstStyle>
          <a:p>
            <a:r>
              <a:rPr lang="en-AU" dirty="0"/>
              <a:t>Racial Policing Issues: Civil Law Remedies &amp; Referrals </a:t>
            </a:r>
            <a:endParaRPr lang="en-US" dirty="0"/>
          </a:p>
        </p:txBody>
      </p:sp>
    </p:spTree>
    <p:extLst>
      <p:ext uri="{BB962C8B-B14F-4D97-AF65-F5344CB8AC3E}">
        <p14:creationId xmlns:p14="http://schemas.microsoft.com/office/powerpoint/2010/main" val="2182435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Text Layout">
    <p:spTree>
      <p:nvGrpSpPr>
        <p:cNvPr id="1" name=""/>
        <p:cNvGrpSpPr/>
        <p:nvPr/>
      </p:nvGrpSpPr>
      <p:grpSpPr>
        <a:xfrm>
          <a:off x="0" y="0"/>
          <a:ext cx="0" cy="0"/>
          <a:chOff x="0" y="0"/>
          <a:chExt cx="0" cy="0"/>
        </a:xfrm>
      </p:grpSpPr>
      <p:sp>
        <p:nvSpPr>
          <p:cNvPr id="9" name="Text Placeholder 8"/>
          <p:cNvSpPr>
            <a:spLocks noGrp="1"/>
          </p:cNvSpPr>
          <p:nvPr>
            <p:ph type="body" sz="quarter" idx="14"/>
          </p:nvPr>
        </p:nvSpPr>
        <p:spPr>
          <a:xfrm>
            <a:off x="940377" y="2075672"/>
            <a:ext cx="4736781" cy="33515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1" name="Text Placeholder 10"/>
          <p:cNvSpPr>
            <a:spLocks noGrp="1"/>
          </p:cNvSpPr>
          <p:nvPr>
            <p:ph type="body" sz="quarter" idx="15"/>
          </p:nvPr>
        </p:nvSpPr>
        <p:spPr>
          <a:xfrm>
            <a:off x="6482509" y="2075672"/>
            <a:ext cx="4736781" cy="33515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13" name="Subtitle 2">
            <a:extLst>
              <a:ext uri="{FF2B5EF4-FFF2-40B4-BE49-F238E27FC236}">
                <a16:creationId xmlns:a16="http://schemas.microsoft.com/office/drawing/2014/main" id="{7E89CE55-6B6A-4C41-A057-93834307691B}"/>
              </a:ext>
            </a:extLst>
          </p:cNvPr>
          <p:cNvSpPr>
            <a:spLocks noGrp="1"/>
          </p:cNvSpPr>
          <p:nvPr>
            <p:ph type="subTitle" idx="1"/>
          </p:nvPr>
        </p:nvSpPr>
        <p:spPr>
          <a:xfrm>
            <a:off x="921325" y="1634022"/>
            <a:ext cx="9938439" cy="431711"/>
          </a:xfrm>
          <a:prstGeom prst="rect">
            <a:avLst/>
          </a:prstGeom>
        </p:spPr>
        <p:txBody>
          <a:bodyPr lIns="0" tIns="0" rIns="0" bIns="0">
            <a:noAutofit/>
          </a:bodyPr>
          <a:lstStyle>
            <a:lvl1pPr marL="0" indent="0" algn="l">
              <a:buNone/>
              <a:defRPr sz="2000" b="0" i="0">
                <a:solidFill>
                  <a:srgbClr val="AB1E4B"/>
                </a:solidFill>
                <a:latin typeface="Century Gothic" panose="020B0502020202020204" pitchFamily="34" charset="0"/>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AU" dirty="0"/>
              <a:t>Click to edit Master subtitle style</a:t>
            </a:r>
            <a:endParaRPr lang="en-US" dirty="0"/>
          </a:p>
        </p:txBody>
      </p:sp>
      <p:sp>
        <p:nvSpPr>
          <p:cNvPr id="15" name="Title Placeholder 7">
            <a:extLst>
              <a:ext uri="{FF2B5EF4-FFF2-40B4-BE49-F238E27FC236}">
                <a16:creationId xmlns:a16="http://schemas.microsoft.com/office/drawing/2014/main" id="{9E0AD554-8A43-6941-A2F2-DECA4A128E11}"/>
              </a:ext>
            </a:extLst>
          </p:cNvPr>
          <p:cNvSpPr>
            <a:spLocks noGrp="1"/>
          </p:cNvSpPr>
          <p:nvPr>
            <p:ph type="title"/>
          </p:nvPr>
        </p:nvSpPr>
        <p:spPr>
          <a:xfrm>
            <a:off x="891830" y="952187"/>
            <a:ext cx="6238176" cy="443490"/>
          </a:xfrm>
          <a:prstGeom prst="rect">
            <a:avLst/>
          </a:prstGeom>
        </p:spPr>
        <p:txBody>
          <a:bodyPr vert="horz" lIns="0" tIns="0" rIns="0" bIns="0" rtlCol="0" anchor="t" anchorCtr="0">
            <a:noAutofit/>
          </a:bodyPr>
          <a:lstStyle/>
          <a:p>
            <a:r>
              <a:rPr lang="en-AU" dirty="0"/>
              <a:t>Click to edit Master title style</a:t>
            </a:r>
            <a:endParaRPr lang="en-US" dirty="0"/>
          </a:p>
        </p:txBody>
      </p:sp>
      <p:sp>
        <p:nvSpPr>
          <p:cNvPr id="8" name="Footer Placeholder 13">
            <a:extLst>
              <a:ext uri="{FF2B5EF4-FFF2-40B4-BE49-F238E27FC236}">
                <a16:creationId xmlns:a16="http://schemas.microsoft.com/office/drawing/2014/main" id="{64AB941A-3315-6C44-97FF-808280F8F2FE}"/>
              </a:ext>
            </a:extLst>
          </p:cNvPr>
          <p:cNvSpPr>
            <a:spLocks noGrp="1"/>
          </p:cNvSpPr>
          <p:nvPr>
            <p:ph type="ftr" sz="quarter" idx="3"/>
          </p:nvPr>
        </p:nvSpPr>
        <p:spPr>
          <a:xfrm>
            <a:off x="942317" y="6240881"/>
            <a:ext cx="5615200" cy="324000"/>
          </a:xfrm>
          <a:prstGeom prst="rect">
            <a:avLst/>
          </a:prstGeom>
        </p:spPr>
        <p:txBody>
          <a:bodyPr vert="horz" lIns="0" tIns="0" rIns="0" bIns="0" rtlCol="0" anchor="t" anchorCtr="0"/>
          <a:lstStyle>
            <a:lvl1pPr algn="l">
              <a:defRPr sz="1100">
                <a:solidFill>
                  <a:srgbClr val="AB1E4B"/>
                </a:solidFill>
                <a:latin typeface="Century Gothic" panose="020B0502020202020204" pitchFamily="34" charset="0"/>
              </a:defRPr>
            </a:lvl1pPr>
          </a:lstStyle>
          <a:p>
            <a:r>
              <a:rPr lang="en-AU" dirty="0"/>
              <a:t>Racial Policing Issues: Civil Law Remedies &amp; Referrals </a:t>
            </a:r>
            <a:endParaRPr lang="en-US" dirty="0"/>
          </a:p>
        </p:txBody>
      </p:sp>
    </p:spTree>
    <p:extLst>
      <p:ext uri="{BB962C8B-B14F-4D97-AF65-F5344CB8AC3E}">
        <p14:creationId xmlns:p14="http://schemas.microsoft.com/office/powerpoint/2010/main" val="1789145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919345" y="3878825"/>
            <a:ext cx="3139475" cy="1701939"/>
          </a:xfrm>
        </p:spPr>
        <p:txBody>
          <a:bodyPr/>
          <a:lstStyle/>
          <a:p>
            <a:pPr lvl="0"/>
            <a:r>
              <a:rPr lang="en-AU" dirty="0"/>
              <a:t>Click to edit Master text styles</a:t>
            </a:r>
          </a:p>
          <a:p>
            <a:pPr lvl="1"/>
            <a:r>
              <a:rPr lang="en-AU" dirty="0"/>
              <a:t>Second level</a:t>
            </a:r>
          </a:p>
          <a:p>
            <a:pPr lvl="2"/>
            <a:r>
              <a:rPr lang="en-AU" dirty="0"/>
              <a:t>Third level</a:t>
            </a:r>
          </a:p>
        </p:txBody>
      </p:sp>
      <p:sp>
        <p:nvSpPr>
          <p:cNvPr id="12" name="Picture Placeholder 11"/>
          <p:cNvSpPr>
            <a:spLocks noGrp="1"/>
          </p:cNvSpPr>
          <p:nvPr>
            <p:ph type="pic" sz="quarter" idx="14"/>
          </p:nvPr>
        </p:nvSpPr>
        <p:spPr>
          <a:xfrm>
            <a:off x="919345" y="2075672"/>
            <a:ext cx="3139475" cy="1692000"/>
          </a:xfrm>
        </p:spPr>
        <p:txBody>
          <a:bodyPr/>
          <a:lstStyle>
            <a:lvl1pPr marL="0" indent="0">
              <a:buFont typeface="Arial"/>
              <a:buNone/>
              <a:defRPr/>
            </a:lvl1pPr>
          </a:lstStyle>
          <a:p>
            <a:endParaRPr lang="en-US" dirty="0"/>
          </a:p>
        </p:txBody>
      </p:sp>
      <p:sp>
        <p:nvSpPr>
          <p:cNvPr id="13" name="Text Placeholder 6"/>
          <p:cNvSpPr>
            <a:spLocks noGrp="1"/>
          </p:cNvSpPr>
          <p:nvPr>
            <p:ph type="body" sz="quarter" idx="15"/>
          </p:nvPr>
        </p:nvSpPr>
        <p:spPr>
          <a:xfrm>
            <a:off x="8077636" y="3878825"/>
            <a:ext cx="3139475" cy="1701939"/>
          </a:xfrm>
        </p:spPr>
        <p:txBody>
          <a:bodyPr/>
          <a:lstStyle/>
          <a:p>
            <a:pPr lvl="0"/>
            <a:r>
              <a:rPr lang="en-AU" dirty="0"/>
              <a:t>Click to edit Master text styles</a:t>
            </a:r>
          </a:p>
          <a:p>
            <a:pPr lvl="1"/>
            <a:r>
              <a:rPr lang="en-AU" dirty="0"/>
              <a:t>Second level</a:t>
            </a:r>
          </a:p>
          <a:p>
            <a:pPr lvl="2"/>
            <a:r>
              <a:rPr lang="en-AU" dirty="0"/>
              <a:t>Third level</a:t>
            </a:r>
          </a:p>
        </p:txBody>
      </p:sp>
      <p:sp>
        <p:nvSpPr>
          <p:cNvPr id="14" name="Picture Placeholder 11"/>
          <p:cNvSpPr>
            <a:spLocks noGrp="1"/>
          </p:cNvSpPr>
          <p:nvPr>
            <p:ph type="pic" sz="quarter" idx="16"/>
          </p:nvPr>
        </p:nvSpPr>
        <p:spPr>
          <a:xfrm>
            <a:off x="8077636" y="2075672"/>
            <a:ext cx="3139475" cy="1692000"/>
          </a:xfrm>
        </p:spPr>
        <p:txBody>
          <a:bodyPr/>
          <a:lstStyle>
            <a:lvl1pPr marL="0" indent="0">
              <a:buFont typeface="Arial"/>
              <a:buNone/>
              <a:defRPr/>
            </a:lvl1pPr>
          </a:lstStyle>
          <a:p>
            <a:endParaRPr lang="en-US" dirty="0"/>
          </a:p>
        </p:txBody>
      </p:sp>
      <p:sp>
        <p:nvSpPr>
          <p:cNvPr id="15" name="Text Placeholder 6"/>
          <p:cNvSpPr>
            <a:spLocks noGrp="1"/>
          </p:cNvSpPr>
          <p:nvPr>
            <p:ph type="body" sz="quarter" idx="17"/>
          </p:nvPr>
        </p:nvSpPr>
        <p:spPr>
          <a:xfrm>
            <a:off x="4526262" y="3878825"/>
            <a:ext cx="3139475" cy="1701939"/>
          </a:xfrm>
        </p:spPr>
        <p:txBody>
          <a:bodyPr/>
          <a:lstStyle/>
          <a:p>
            <a:pPr lvl="0"/>
            <a:r>
              <a:rPr lang="en-AU" dirty="0"/>
              <a:t>Click to edit Master text styles</a:t>
            </a:r>
          </a:p>
          <a:p>
            <a:pPr lvl="1"/>
            <a:r>
              <a:rPr lang="en-AU" dirty="0"/>
              <a:t>Second level</a:t>
            </a:r>
          </a:p>
          <a:p>
            <a:pPr lvl="2"/>
            <a:r>
              <a:rPr lang="en-AU" dirty="0"/>
              <a:t>Third level</a:t>
            </a:r>
          </a:p>
        </p:txBody>
      </p:sp>
      <p:sp>
        <p:nvSpPr>
          <p:cNvPr id="16" name="Picture Placeholder 11"/>
          <p:cNvSpPr>
            <a:spLocks noGrp="1"/>
          </p:cNvSpPr>
          <p:nvPr>
            <p:ph type="pic" sz="quarter" idx="18"/>
          </p:nvPr>
        </p:nvSpPr>
        <p:spPr>
          <a:xfrm>
            <a:off x="4526262" y="2075672"/>
            <a:ext cx="3139475" cy="1692000"/>
          </a:xfrm>
        </p:spPr>
        <p:txBody>
          <a:bodyPr/>
          <a:lstStyle>
            <a:lvl1pPr marL="0" indent="0">
              <a:buFont typeface="Arial"/>
              <a:buNone/>
              <a:defRPr/>
            </a:lvl1pPr>
          </a:lstStyle>
          <a:p>
            <a:endParaRPr lang="en-US" dirty="0"/>
          </a:p>
        </p:txBody>
      </p:sp>
      <p:sp>
        <p:nvSpPr>
          <p:cNvPr id="11" name="Subtitle 2">
            <a:extLst>
              <a:ext uri="{FF2B5EF4-FFF2-40B4-BE49-F238E27FC236}">
                <a16:creationId xmlns:a16="http://schemas.microsoft.com/office/drawing/2014/main" id="{6781C152-1F84-7547-AC9E-4B67B318F2E5}"/>
              </a:ext>
            </a:extLst>
          </p:cNvPr>
          <p:cNvSpPr>
            <a:spLocks noGrp="1"/>
          </p:cNvSpPr>
          <p:nvPr>
            <p:ph type="subTitle" idx="1"/>
          </p:nvPr>
        </p:nvSpPr>
        <p:spPr>
          <a:xfrm>
            <a:off x="921325" y="1634022"/>
            <a:ext cx="9938439" cy="431711"/>
          </a:xfrm>
          <a:prstGeom prst="rect">
            <a:avLst/>
          </a:prstGeom>
        </p:spPr>
        <p:txBody>
          <a:bodyPr lIns="0" tIns="0" rIns="0" bIns="0">
            <a:noAutofit/>
          </a:bodyPr>
          <a:lstStyle>
            <a:lvl1pPr marL="0" indent="0" algn="l">
              <a:buNone/>
              <a:defRPr sz="2000" b="0" i="0">
                <a:solidFill>
                  <a:srgbClr val="AB1E4B"/>
                </a:solidFill>
                <a:latin typeface="Century Gothic" panose="020B0502020202020204" pitchFamily="34" charset="0"/>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AU" dirty="0"/>
              <a:t>Click to edit Master subtitle style</a:t>
            </a:r>
            <a:endParaRPr lang="en-US" dirty="0"/>
          </a:p>
        </p:txBody>
      </p:sp>
      <p:sp>
        <p:nvSpPr>
          <p:cNvPr id="18" name="Title Placeholder 7">
            <a:extLst>
              <a:ext uri="{FF2B5EF4-FFF2-40B4-BE49-F238E27FC236}">
                <a16:creationId xmlns:a16="http://schemas.microsoft.com/office/drawing/2014/main" id="{22676C65-89E5-C54C-BE11-34C057E9E37A}"/>
              </a:ext>
            </a:extLst>
          </p:cNvPr>
          <p:cNvSpPr>
            <a:spLocks noGrp="1"/>
          </p:cNvSpPr>
          <p:nvPr>
            <p:ph type="title"/>
          </p:nvPr>
        </p:nvSpPr>
        <p:spPr>
          <a:xfrm>
            <a:off x="891830" y="952187"/>
            <a:ext cx="6238176" cy="443490"/>
          </a:xfrm>
          <a:prstGeom prst="rect">
            <a:avLst/>
          </a:prstGeom>
        </p:spPr>
        <p:txBody>
          <a:bodyPr vert="horz" lIns="0" tIns="0" rIns="0" bIns="0" rtlCol="0" anchor="t" anchorCtr="0">
            <a:noAutofit/>
          </a:bodyPr>
          <a:lstStyle/>
          <a:p>
            <a:r>
              <a:rPr lang="en-AU" dirty="0"/>
              <a:t>Click to edit Master title style</a:t>
            </a:r>
            <a:endParaRPr lang="en-US" dirty="0"/>
          </a:p>
        </p:txBody>
      </p:sp>
      <p:sp>
        <p:nvSpPr>
          <p:cNvPr id="17" name="Footer Placeholder 13">
            <a:extLst>
              <a:ext uri="{FF2B5EF4-FFF2-40B4-BE49-F238E27FC236}">
                <a16:creationId xmlns:a16="http://schemas.microsoft.com/office/drawing/2014/main" id="{A8BA85BD-00C2-D746-9A96-79C089E413C5}"/>
              </a:ext>
            </a:extLst>
          </p:cNvPr>
          <p:cNvSpPr>
            <a:spLocks noGrp="1"/>
          </p:cNvSpPr>
          <p:nvPr>
            <p:ph type="ftr" sz="quarter" idx="3"/>
          </p:nvPr>
        </p:nvSpPr>
        <p:spPr>
          <a:xfrm>
            <a:off x="942317" y="6240881"/>
            <a:ext cx="5615200" cy="324000"/>
          </a:xfrm>
          <a:prstGeom prst="rect">
            <a:avLst/>
          </a:prstGeom>
        </p:spPr>
        <p:txBody>
          <a:bodyPr vert="horz" lIns="0" tIns="0" rIns="0" bIns="0" rtlCol="0" anchor="t" anchorCtr="0"/>
          <a:lstStyle>
            <a:lvl1pPr algn="l">
              <a:defRPr sz="1100">
                <a:solidFill>
                  <a:srgbClr val="AB1E4B"/>
                </a:solidFill>
                <a:latin typeface="Century Gothic" panose="020B0502020202020204" pitchFamily="34" charset="0"/>
              </a:defRPr>
            </a:lvl1pPr>
          </a:lstStyle>
          <a:p>
            <a:r>
              <a:rPr lang="en-AU" dirty="0"/>
              <a:t>Racial Policing Issues: Civil Law Remedies &amp; Referrals </a:t>
            </a:r>
            <a:endParaRPr lang="en-US" dirty="0"/>
          </a:p>
        </p:txBody>
      </p:sp>
    </p:spTree>
    <p:extLst>
      <p:ext uri="{BB962C8B-B14F-4D97-AF65-F5344CB8AC3E}">
        <p14:creationId xmlns:p14="http://schemas.microsoft.com/office/powerpoint/2010/main" val="3400633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 no ima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D5A4AE3-CE4B-ED40-B375-8C8A605D306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75" t="5524" r="6580" b="5905"/>
          <a:stretch/>
        </p:blipFill>
        <p:spPr>
          <a:xfrm>
            <a:off x="5320937" y="0"/>
            <a:ext cx="6871063" cy="6858000"/>
          </a:xfrm>
          <a:prstGeom prst="rect">
            <a:avLst/>
          </a:prstGeom>
        </p:spPr>
      </p:pic>
      <p:sp>
        <p:nvSpPr>
          <p:cNvPr id="16" name="Rectangle 1">
            <a:extLst>
              <a:ext uri="{FF2B5EF4-FFF2-40B4-BE49-F238E27FC236}">
                <a16:creationId xmlns:a16="http://schemas.microsoft.com/office/drawing/2014/main" id="{81180331-FC81-1C4B-A9CE-F60A614BF650}"/>
              </a:ext>
            </a:extLst>
          </p:cNvPr>
          <p:cNvSpPr/>
          <p:nvPr userDrawn="1"/>
        </p:nvSpPr>
        <p:spPr>
          <a:xfrm>
            <a:off x="344078" y="0"/>
            <a:ext cx="8507002" cy="6878548"/>
          </a:xfrm>
          <a:custGeom>
            <a:avLst/>
            <a:gdLst>
              <a:gd name="connsiteX0" fmla="*/ 0 w 8507002"/>
              <a:gd name="connsiteY0" fmla="*/ 0 h 6858000"/>
              <a:gd name="connsiteX1" fmla="*/ 8507002 w 8507002"/>
              <a:gd name="connsiteY1" fmla="*/ 0 h 6858000"/>
              <a:gd name="connsiteX2" fmla="*/ 8507002 w 8507002"/>
              <a:gd name="connsiteY2" fmla="*/ 6858000 h 6858000"/>
              <a:gd name="connsiteX3" fmla="*/ 0 w 8507002"/>
              <a:gd name="connsiteY3" fmla="*/ 6858000 h 6858000"/>
              <a:gd name="connsiteX4" fmla="*/ 0 w 8507002"/>
              <a:gd name="connsiteY4" fmla="*/ 0 h 6858000"/>
              <a:gd name="connsiteX0" fmla="*/ 0 w 8507002"/>
              <a:gd name="connsiteY0" fmla="*/ 0 h 6868274"/>
              <a:gd name="connsiteX1" fmla="*/ 8507002 w 8507002"/>
              <a:gd name="connsiteY1" fmla="*/ 0 h 6868274"/>
              <a:gd name="connsiteX2" fmla="*/ 6010382 w 8507002"/>
              <a:gd name="connsiteY2" fmla="*/ 6868274 h 6868274"/>
              <a:gd name="connsiteX3" fmla="*/ 0 w 8507002"/>
              <a:gd name="connsiteY3" fmla="*/ 6858000 h 6868274"/>
              <a:gd name="connsiteX4" fmla="*/ 0 w 8507002"/>
              <a:gd name="connsiteY4" fmla="*/ 0 h 6868274"/>
              <a:gd name="connsiteX0" fmla="*/ 0 w 8507002"/>
              <a:gd name="connsiteY0" fmla="*/ 0 h 6878548"/>
              <a:gd name="connsiteX1" fmla="*/ 8507002 w 8507002"/>
              <a:gd name="connsiteY1" fmla="*/ 0 h 6878548"/>
              <a:gd name="connsiteX2" fmla="*/ 6092575 w 8507002"/>
              <a:gd name="connsiteY2" fmla="*/ 6878548 h 6878548"/>
              <a:gd name="connsiteX3" fmla="*/ 0 w 8507002"/>
              <a:gd name="connsiteY3" fmla="*/ 6858000 h 6878548"/>
              <a:gd name="connsiteX4" fmla="*/ 0 w 8507002"/>
              <a:gd name="connsiteY4" fmla="*/ 0 h 6878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7002" h="6878548">
                <a:moveTo>
                  <a:pt x="0" y="0"/>
                </a:moveTo>
                <a:lnTo>
                  <a:pt x="8507002" y="0"/>
                </a:lnTo>
                <a:lnTo>
                  <a:pt x="6092575" y="6878548"/>
                </a:lnTo>
                <a:lnTo>
                  <a:pt x="0" y="6858000"/>
                </a:lnTo>
                <a:lnTo>
                  <a:pt x="0" y="0"/>
                </a:lnTo>
                <a:close/>
              </a:path>
            </a:pathLst>
          </a:custGeom>
          <a:solidFill>
            <a:srgbClr val="8F143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
            <a:extLst>
              <a:ext uri="{FF2B5EF4-FFF2-40B4-BE49-F238E27FC236}">
                <a16:creationId xmlns:a16="http://schemas.microsoft.com/office/drawing/2014/main" id="{70C17280-586A-6147-843A-F83BDBD077CC}"/>
              </a:ext>
            </a:extLst>
          </p:cNvPr>
          <p:cNvSpPr/>
          <p:nvPr userDrawn="1"/>
        </p:nvSpPr>
        <p:spPr>
          <a:xfrm>
            <a:off x="0" y="0"/>
            <a:ext cx="8507002" cy="6878548"/>
          </a:xfrm>
          <a:custGeom>
            <a:avLst/>
            <a:gdLst>
              <a:gd name="connsiteX0" fmla="*/ 0 w 8507002"/>
              <a:gd name="connsiteY0" fmla="*/ 0 h 6858000"/>
              <a:gd name="connsiteX1" fmla="*/ 8507002 w 8507002"/>
              <a:gd name="connsiteY1" fmla="*/ 0 h 6858000"/>
              <a:gd name="connsiteX2" fmla="*/ 8507002 w 8507002"/>
              <a:gd name="connsiteY2" fmla="*/ 6858000 h 6858000"/>
              <a:gd name="connsiteX3" fmla="*/ 0 w 8507002"/>
              <a:gd name="connsiteY3" fmla="*/ 6858000 h 6858000"/>
              <a:gd name="connsiteX4" fmla="*/ 0 w 8507002"/>
              <a:gd name="connsiteY4" fmla="*/ 0 h 6858000"/>
              <a:gd name="connsiteX0" fmla="*/ 0 w 8507002"/>
              <a:gd name="connsiteY0" fmla="*/ 0 h 6868274"/>
              <a:gd name="connsiteX1" fmla="*/ 8507002 w 8507002"/>
              <a:gd name="connsiteY1" fmla="*/ 0 h 6868274"/>
              <a:gd name="connsiteX2" fmla="*/ 6010382 w 8507002"/>
              <a:gd name="connsiteY2" fmla="*/ 6868274 h 6868274"/>
              <a:gd name="connsiteX3" fmla="*/ 0 w 8507002"/>
              <a:gd name="connsiteY3" fmla="*/ 6858000 h 6868274"/>
              <a:gd name="connsiteX4" fmla="*/ 0 w 8507002"/>
              <a:gd name="connsiteY4" fmla="*/ 0 h 6868274"/>
              <a:gd name="connsiteX0" fmla="*/ 0 w 8507002"/>
              <a:gd name="connsiteY0" fmla="*/ 0 h 6878548"/>
              <a:gd name="connsiteX1" fmla="*/ 8507002 w 8507002"/>
              <a:gd name="connsiteY1" fmla="*/ 0 h 6878548"/>
              <a:gd name="connsiteX2" fmla="*/ 6092575 w 8507002"/>
              <a:gd name="connsiteY2" fmla="*/ 6878548 h 6878548"/>
              <a:gd name="connsiteX3" fmla="*/ 0 w 8507002"/>
              <a:gd name="connsiteY3" fmla="*/ 6858000 h 6878548"/>
              <a:gd name="connsiteX4" fmla="*/ 0 w 8507002"/>
              <a:gd name="connsiteY4" fmla="*/ 0 h 6878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7002" h="6878548">
                <a:moveTo>
                  <a:pt x="0" y="0"/>
                </a:moveTo>
                <a:lnTo>
                  <a:pt x="8507002" y="0"/>
                </a:lnTo>
                <a:lnTo>
                  <a:pt x="6092575" y="6878548"/>
                </a:lnTo>
                <a:lnTo>
                  <a:pt x="0" y="6858000"/>
                </a:lnTo>
                <a:lnTo>
                  <a:pt x="0" y="0"/>
                </a:lnTo>
                <a:close/>
              </a:path>
            </a:pathLst>
          </a:custGeom>
          <a:solidFill>
            <a:srgbClr val="AB1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3753B582-DCD8-4747-9312-DF60F641218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38831" y="5605163"/>
            <a:ext cx="1982169" cy="404692"/>
          </a:xfrm>
          <a:prstGeom prst="rect">
            <a:avLst/>
          </a:prstGeom>
        </p:spPr>
      </p:pic>
      <p:sp>
        <p:nvSpPr>
          <p:cNvPr id="11" name="Title 1">
            <a:extLst>
              <a:ext uri="{FF2B5EF4-FFF2-40B4-BE49-F238E27FC236}">
                <a16:creationId xmlns:a16="http://schemas.microsoft.com/office/drawing/2014/main" id="{D85C54B7-1F61-E14B-A9DC-81FE7D836CB3}"/>
              </a:ext>
            </a:extLst>
          </p:cNvPr>
          <p:cNvSpPr>
            <a:spLocks noGrp="1"/>
          </p:cNvSpPr>
          <p:nvPr>
            <p:ph type="ctrTitle"/>
          </p:nvPr>
        </p:nvSpPr>
        <p:spPr>
          <a:xfrm>
            <a:off x="833291" y="1267031"/>
            <a:ext cx="5577448" cy="2387600"/>
          </a:xfrm>
          <a:prstGeom prst="rect">
            <a:avLst/>
          </a:prstGeom>
        </p:spPr>
        <p:txBody>
          <a:bodyPr anchor="t">
            <a:noAutofit/>
          </a:bodyPr>
          <a:lstStyle>
            <a:lvl1pPr algn="l">
              <a:defRPr sz="5400" b="1">
                <a:solidFill>
                  <a:schemeClr val="bg1"/>
                </a:solidFill>
                <a:latin typeface="Century Gothic" panose="020B0502020202020204" pitchFamily="34" charset="0"/>
              </a:defRPr>
            </a:lvl1pPr>
          </a:lstStyle>
          <a:p>
            <a:r>
              <a:rPr lang="en-US" dirty="0"/>
              <a:t>Click to edit Master title style</a:t>
            </a:r>
          </a:p>
        </p:txBody>
      </p:sp>
      <p:sp>
        <p:nvSpPr>
          <p:cNvPr id="12" name="Subtitle 2">
            <a:extLst>
              <a:ext uri="{FF2B5EF4-FFF2-40B4-BE49-F238E27FC236}">
                <a16:creationId xmlns:a16="http://schemas.microsoft.com/office/drawing/2014/main" id="{9C0D77FC-1B35-8547-BBE0-38530BB6E313}"/>
              </a:ext>
            </a:extLst>
          </p:cNvPr>
          <p:cNvSpPr>
            <a:spLocks noGrp="1"/>
          </p:cNvSpPr>
          <p:nvPr>
            <p:ph type="subTitle" idx="1"/>
          </p:nvPr>
        </p:nvSpPr>
        <p:spPr>
          <a:xfrm>
            <a:off x="833291" y="3746705"/>
            <a:ext cx="5577448" cy="1063833"/>
          </a:xfrm>
          <a:prstGeom prst="rect">
            <a:avLst/>
          </a:prstGeom>
        </p:spPr>
        <p:txBody>
          <a:bodyPr>
            <a:noAutofit/>
          </a:bodyPr>
          <a:lstStyle>
            <a:lvl1pPr marL="0" indent="0" algn="l">
              <a:buNone/>
              <a:defRPr sz="2800" b="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Slide Number Placeholder 14">
            <a:extLst>
              <a:ext uri="{FF2B5EF4-FFF2-40B4-BE49-F238E27FC236}">
                <a16:creationId xmlns:a16="http://schemas.microsoft.com/office/drawing/2014/main" id="{02FE88E9-0541-E442-9725-07571E47DFB0}"/>
              </a:ext>
            </a:extLst>
          </p:cNvPr>
          <p:cNvSpPr txBox="1">
            <a:spLocks/>
          </p:cNvSpPr>
          <p:nvPr userDrawn="1"/>
        </p:nvSpPr>
        <p:spPr>
          <a:xfrm>
            <a:off x="930655" y="6282201"/>
            <a:ext cx="2734104" cy="324000"/>
          </a:xfrm>
          <a:prstGeom prst="rect">
            <a:avLst/>
          </a:prstGeom>
        </p:spPr>
        <p:txBody>
          <a:bodyPr vert="horz" lIns="0" tIns="0" rIns="0" bIns="0" rtlCol="0" anchor="t" anchorCtr="0"/>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900" dirty="0">
                <a:solidFill>
                  <a:schemeClr val="bg1"/>
                </a:solidFill>
                <a:latin typeface="Century Gothic" panose="020B0502020202020204" pitchFamily="34" charset="0"/>
              </a:rPr>
              <a:t>Artwork: © Luke Penrith</a:t>
            </a:r>
          </a:p>
        </p:txBody>
      </p:sp>
    </p:spTree>
    <p:extLst>
      <p:ext uri="{BB962C8B-B14F-4D97-AF65-F5344CB8AC3E}">
        <p14:creationId xmlns:p14="http://schemas.microsoft.com/office/powerpoint/2010/main" val="3736824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Start">
    <p:spTree>
      <p:nvGrpSpPr>
        <p:cNvPr id="1" name=""/>
        <p:cNvGrpSpPr/>
        <p:nvPr/>
      </p:nvGrpSpPr>
      <p:grpSpPr>
        <a:xfrm>
          <a:off x="0" y="0"/>
          <a:ext cx="0" cy="0"/>
          <a:chOff x="0" y="0"/>
          <a:chExt cx="0" cy="0"/>
        </a:xfrm>
      </p:grpSpPr>
      <p:sp>
        <p:nvSpPr>
          <p:cNvPr id="2" name="Title 1"/>
          <p:cNvSpPr>
            <a:spLocks noGrp="1"/>
          </p:cNvSpPr>
          <p:nvPr>
            <p:ph type="title"/>
          </p:nvPr>
        </p:nvSpPr>
        <p:spPr>
          <a:xfrm>
            <a:off x="863416" y="1227686"/>
            <a:ext cx="10656000" cy="576000"/>
          </a:xfrm>
          <a:prstGeom prst="rect">
            <a:avLst/>
          </a:prstGeom>
        </p:spPr>
        <p:txBody>
          <a:bodyPr/>
          <a:lstStyle>
            <a:lvl1pPr>
              <a:defRPr sz="4600">
                <a:solidFill>
                  <a:srgbClr val="FFFFFF"/>
                </a:solidFill>
              </a:defRPr>
            </a:lvl1pPr>
          </a:lstStyle>
          <a:p>
            <a:r>
              <a:rPr lang="en-AU" dirty="0"/>
              <a:t>Click to edit Master title style</a:t>
            </a:r>
            <a:endParaRPr lang="en-US" dirty="0"/>
          </a:p>
        </p:txBody>
      </p:sp>
      <p:sp>
        <p:nvSpPr>
          <p:cNvPr id="5" name="Subtitle 2"/>
          <p:cNvSpPr>
            <a:spLocks noGrp="1"/>
          </p:cNvSpPr>
          <p:nvPr>
            <p:ph type="subTitle" idx="1"/>
          </p:nvPr>
        </p:nvSpPr>
        <p:spPr>
          <a:xfrm>
            <a:off x="863416" y="1924708"/>
            <a:ext cx="10656000" cy="676628"/>
          </a:xfrm>
          <a:prstGeom prst="rect">
            <a:avLst/>
          </a:prstGeom>
        </p:spPr>
        <p:txBody>
          <a:bodyPr lIns="0" tIns="0" rIns="0" bIns="0">
            <a:noAutofit/>
          </a:bodyPr>
          <a:lstStyle>
            <a:lvl1pPr marL="0" indent="0" algn="l">
              <a:buNone/>
              <a:defRPr sz="2400" b="0" i="0">
                <a:solidFill>
                  <a:srgbClr val="FFFFFF"/>
                </a:solidFill>
                <a:latin typeface="Century Gothic" panose="020B0502020202020204" pitchFamily="34" charset="0"/>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AU" dirty="0"/>
              <a:t>Click to edit Master subtitle style</a:t>
            </a:r>
            <a:endParaRPr lang="en-US" dirty="0"/>
          </a:p>
        </p:txBody>
      </p:sp>
      <p:sp>
        <p:nvSpPr>
          <p:cNvPr id="6" name="Footer Placeholder 5">
            <a:extLst>
              <a:ext uri="{FF2B5EF4-FFF2-40B4-BE49-F238E27FC236}">
                <a16:creationId xmlns:a16="http://schemas.microsoft.com/office/drawing/2014/main" id="{C5098DA6-9C39-0440-9A9D-8233DD433292}"/>
              </a:ext>
            </a:extLst>
          </p:cNvPr>
          <p:cNvSpPr>
            <a:spLocks noGrp="1"/>
          </p:cNvSpPr>
          <p:nvPr>
            <p:ph type="ftr" sz="quarter" idx="10"/>
          </p:nvPr>
        </p:nvSpPr>
        <p:spPr/>
        <p:txBody>
          <a:bodyPr/>
          <a:lstStyle/>
          <a:p>
            <a:r>
              <a:rPr lang="en-AU" dirty="0"/>
              <a:t>Racial Policing Issues: Civil Law Remedies &amp; Referrals </a:t>
            </a:r>
            <a:endParaRPr lang="en-US" dirty="0"/>
          </a:p>
        </p:txBody>
      </p:sp>
    </p:spTree>
    <p:extLst>
      <p:ext uri="{BB962C8B-B14F-4D97-AF65-F5344CB8AC3E}">
        <p14:creationId xmlns:p14="http://schemas.microsoft.com/office/powerpoint/2010/main" val="128548642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631624"/>
      </p:ext>
    </p:extLst>
  </p:cSld>
  <p:clrMap bg1="lt1" tx1="dk1" bg2="lt2" tx2="dk2" accent1="accent1" accent2="accent2" accent3="accent3" accent4="accent4" accent5="accent5" accent6="accent6" hlink="hlink" folHlink="folHlink"/>
  <p:sldLayoutIdLst>
    <p:sldLayoutId id="2147483650" r:id="rId1"/>
  </p:sldLayoutIdLst>
  <p:hf hd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4E514BE-1271-884C-8C47-86F38BFC2CF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675" t="5524" r="6580" b="5905"/>
          <a:stretch/>
        </p:blipFill>
        <p:spPr>
          <a:xfrm>
            <a:off x="5320937" y="0"/>
            <a:ext cx="6871063" cy="6858000"/>
          </a:xfrm>
          <a:prstGeom prst="rect">
            <a:avLst/>
          </a:prstGeom>
        </p:spPr>
      </p:pic>
      <p:sp>
        <p:nvSpPr>
          <p:cNvPr id="12" name="Rectangle 1">
            <a:extLst>
              <a:ext uri="{FF2B5EF4-FFF2-40B4-BE49-F238E27FC236}">
                <a16:creationId xmlns:a16="http://schemas.microsoft.com/office/drawing/2014/main" id="{B68846DE-2265-6C48-8D24-395E9B622F02}"/>
              </a:ext>
            </a:extLst>
          </p:cNvPr>
          <p:cNvSpPr/>
          <p:nvPr userDrawn="1"/>
        </p:nvSpPr>
        <p:spPr>
          <a:xfrm>
            <a:off x="333502" y="0"/>
            <a:ext cx="10058401" cy="6894405"/>
          </a:xfrm>
          <a:custGeom>
            <a:avLst/>
            <a:gdLst>
              <a:gd name="connsiteX0" fmla="*/ 0 w 8507002"/>
              <a:gd name="connsiteY0" fmla="*/ 0 h 6858000"/>
              <a:gd name="connsiteX1" fmla="*/ 8507002 w 8507002"/>
              <a:gd name="connsiteY1" fmla="*/ 0 h 6858000"/>
              <a:gd name="connsiteX2" fmla="*/ 8507002 w 8507002"/>
              <a:gd name="connsiteY2" fmla="*/ 6858000 h 6858000"/>
              <a:gd name="connsiteX3" fmla="*/ 0 w 8507002"/>
              <a:gd name="connsiteY3" fmla="*/ 6858000 h 6858000"/>
              <a:gd name="connsiteX4" fmla="*/ 0 w 8507002"/>
              <a:gd name="connsiteY4" fmla="*/ 0 h 6858000"/>
              <a:gd name="connsiteX0" fmla="*/ 0 w 8507002"/>
              <a:gd name="connsiteY0" fmla="*/ 0 h 6868274"/>
              <a:gd name="connsiteX1" fmla="*/ 8507002 w 8507002"/>
              <a:gd name="connsiteY1" fmla="*/ 0 h 6868274"/>
              <a:gd name="connsiteX2" fmla="*/ 6010382 w 8507002"/>
              <a:gd name="connsiteY2" fmla="*/ 6868274 h 6868274"/>
              <a:gd name="connsiteX3" fmla="*/ 0 w 8507002"/>
              <a:gd name="connsiteY3" fmla="*/ 6858000 h 6868274"/>
              <a:gd name="connsiteX4" fmla="*/ 0 w 8507002"/>
              <a:gd name="connsiteY4" fmla="*/ 0 h 6868274"/>
              <a:gd name="connsiteX0" fmla="*/ 0 w 8507002"/>
              <a:gd name="connsiteY0" fmla="*/ 0 h 6878548"/>
              <a:gd name="connsiteX1" fmla="*/ 8507002 w 8507002"/>
              <a:gd name="connsiteY1" fmla="*/ 0 h 6878548"/>
              <a:gd name="connsiteX2" fmla="*/ 6092575 w 8507002"/>
              <a:gd name="connsiteY2" fmla="*/ 6878548 h 6878548"/>
              <a:gd name="connsiteX3" fmla="*/ 0 w 8507002"/>
              <a:gd name="connsiteY3" fmla="*/ 6858000 h 6878548"/>
              <a:gd name="connsiteX4" fmla="*/ 0 w 8507002"/>
              <a:gd name="connsiteY4" fmla="*/ 0 h 6878548"/>
              <a:gd name="connsiteX0" fmla="*/ 0 w 8507002"/>
              <a:gd name="connsiteY0" fmla="*/ 0 h 6858000"/>
              <a:gd name="connsiteX1" fmla="*/ 8507002 w 8507002"/>
              <a:gd name="connsiteY1" fmla="*/ 0 h 6858000"/>
              <a:gd name="connsiteX2" fmla="*/ 6591148 w 8507002"/>
              <a:gd name="connsiteY2" fmla="*/ 6855398 h 6858000"/>
              <a:gd name="connsiteX3" fmla="*/ 0 w 8507002"/>
              <a:gd name="connsiteY3" fmla="*/ 6858000 h 6858000"/>
              <a:gd name="connsiteX4" fmla="*/ 0 w 8507002"/>
              <a:gd name="connsiteY4" fmla="*/ 0 h 6858000"/>
              <a:gd name="connsiteX0" fmla="*/ 0 w 8507002"/>
              <a:gd name="connsiteY0" fmla="*/ 0 h 6866973"/>
              <a:gd name="connsiteX1" fmla="*/ 8507002 w 8507002"/>
              <a:gd name="connsiteY1" fmla="*/ 0 h 6866973"/>
              <a:gd name="connsiteX2" fmla="*/ 6591148 w 8507002"/>
              <a:gd name="connsiteY2" fmla="*/ 6866973 h 6866973"/>
              <a:gd name="connsiteX3" fmla="*/ 0 w 8507002"/>
              <a:gd name="connsiteY3" fmla="*/ 6858000 h 6866973"/>
              <a:gd name="connsiteX4" fmla="*/ 0 w 8507002"/>
              <a:gd name="connsiteY4" fmla="*/ 0 h 6866973"/>
              <a:gd name="connsiteX0" fmla="*/ 0 w 8507002"/>
              <a:gd name="connsiteY0" fmla="*/ 0 h 6890122"/>
              <a:gd name="connsiteX1" fmla="*/ 8507002 w 8507002"/>
              <a:gd name="connsiteY1" fmla="*/ 0 h 6890122"/>
              <a:gd name="connsiteX2" fmla="*/ 6591148 w 8507002"/>
              <a:gd name="connsiteY2" fmla="*/ 6890122 h 6890122"/>
              <a:gd name="connsiteX3" fmla="*/ 0 w 8507002"/>
              <a:gd name="connsiteY3" fmla="*/ 6858000 h 6890122"/>
              <a:gd name="connsiteX4" fmla="*/ 0 w 8507002"/>
              <a:gd name="connsiteY4" fmla="*/ 0 h 6890122"/>
              <a:gd name="connsiteX0" fmla="*/ 0 w 8507002"/>
              <a:gd name="connsiteY0" fmla="*/ 0 h 6936421"/>
              <a:gd name="connsiteX1" fmla="*/ 8507002 w 8507002"/>
              <a:gd name="connsiteY1" fmla="*/ 0 h 6936421"/>
              <a:gd name="connsiteX2" fmla="*/ 6591149 w 8507002"/>
              <a:gd name="connsiteY2" fmla="*/ 6936421 h 6936421"/>
              <a:gd name="connsiteX3" fmla="*/ 0 w 8507002"/>
              <a:gd name="connsiteY3" fmla="*/ 6858000 h 6936421"/>
              <a:gd name="connsiteX4" fmla="*/ 0 w 8507002"/>
              <a:gd name="connsiteY4" fmla="*/ 0 h 6936421"/>
              <a:gd name="connsiteX0" fmla="*/ 0 w 8507002"/>
              <a:gd name="connsiteY0" fmla="*/ 0 h 6890123"/>
              <a:gd name="connsiteX1" fmla="*/ 8507002 w 8507002"/>
              <a:gd name="connsiteY1" fmla="*/ 0 h 6890123"/>
              <a:gd name="connsiteX2" fmla="*/ 6591149 w 8507002"/>
              <a:gd name="connsiteY2" fmla="*/ 6890123 h 6890123"/>
              <a:gd name="connsiteX3" fmla="*/ 0 w 8507002"/>
              <a:gd name="connsiteY3" fmla="*/ 6858000 h 6890123"/>
              <a:gd name="connsiteX4" fmla="*/ 0 w 8507002"/>
              <a:gd name="connsiteY4" fmla="*/ 0 h 6890123"/>
              <a:gd name="connsiteX0" fmla="*/ 0 w 8507002"/>
              <a:gd name="connsiteY0" fmla="*/ 0 h 6866974"/>
              <a:gd name="connsiteX1" fmla="*/ 8507002 w 8507002"/>
              <a:gd name="connsiteY1" fmla="*/ 0 h 6866974"/>
              <a:gd name="connsiteX2" fmla="*/ 6577181 w 8507002"/>
              <a:gd name="connsiteY2" fmla="*/ 6866974 h 6866974"/>
              <a:gd name="connsiteX3" fmla="*/ 0 w 8507002"/>
              <a:gd name="connsiteY3" fmla="*/ 6858000 h 6866974"/>
              <a:gd name="connsiteX4" fmla="*/ 0 w 8507002"/>
              <a:gd name="connsiteY4" fmla="*/ 0 h 6866974"/>
              <a:gd name="connsiteX0" fmla="*/ 0 w 8507002"/>
              <a:gd name="connsiteY0" fmla="*/ 0 h 6883395"/>
              <a:gd name="connsiteX1" fmla="*/ 8507002 w 8507002"/>
              <a:gd name="connsiteY1" fmla="*/ 0 h 6883395"/>
              <a:gd name="connsiteX2" fmla="*/ 6577181 w 8507002"/>
              <a:gd name="connsiteY2" fmla="*/ 6883395 h 6883395"/>
              <a:gd name="connsiteX3" fmla="*/ 0 w 8507002"/>
              <a:gd name="connsiteY3" fmla="*/ 6858000 h 6883395"/>
              <a:gd name="connsiteX4" fmla="*/ 0 w 8507002"/>
              <a:gd name="connsiteY4" fmla="*/ 0 h 6883395"/>
              <a:gd name="connsiteX0" fmla="*/ 0 w 8507002"/>
              <a:gd name="connsiteY0" fmla="*/ 0 h 6871244"/>
              <a:gd name="connsiteX1" fmla="*/ 8507002 w 8507002"/>
              <a:gd name="connsiteY1" fmla="*/ 0 h 6871244"/>
              <a:gd name="connsiteX2" fmla="*/ 7787668 w 8507002"/>
              <a:gd name="connsiteY2" fmla="*/ 6871244 h 6871244"/>
              <a:gd name="connsiteX3" fmla="*/ 0 w 8507002"/>
              <a:gd name="connsiteY3" fmla="*/ 6858000 h 6871244"/>
              <a:gd name="connsiteX4" fmla="*/ 0 w 8507002"/>
              <a:gd name="connsiteY4" fmla="*/ 0 h 687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7002" h="6871244">
                <a:moveTo>
                  <a:pt x="0" y="0"/>
                </a:moveTo>
                <a:lnTo>
                  <a:pt x="8507002" y="0"/>
                </a:lnTo>
                <a:lnTo>
                  <a:pt x="7787668" y="6871244"/>
                </a:lnTo>
                <a:lnTo>
                  <a:pt x="0" y="6858000"/>
                </a:lnTo>
                <a:lnTo>
                  <a:pt x="0"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
            <a:extLst>
              <a:ext uri="{FF2B5EF4-FFF2-40B4-BE49-F238E27FC236}">
                <a16:creationId xmlns:a16="http://schemas.microsoft.com/office/drawing/2014/main" id="{BCDEC610-4BF2-084C-95DD-76DD8C5ADB3E}"/>
              </a:ext>
            </a:extLst>
          </p:cNvPr>
          <p:cNvSpPr/>
          <p:nvPr userDrawn="1"/>
        </p:nvSpPr>
        <p:spPr>
          <a:xfrm>
            <a:off x="0" y="0"/>
            <a:ext cx="10058401" cy="6894405"/>
          </a:xfrm>
          <a:custGeom>
            <a:avLst/>
            <a:gdLst>
              <a:gd name="connsiteX0" fmla="*/ 0 w 8507002"/>
              <a:gd name="connsiteY0" fmla="*/ 0 h 6858000"/>
              <a:gd name="connsiteX1" fmla="*/ 8507002 w 8507002"/>
              <a:gd name="connsiteY1" fmla="*/ 0 h 6858000"/>
              <a:gd name="connsiteX2" fmla="*/ 8507002 w 8507002"/>
              <a:gd name="connsiteY2" fmla="*/ 6858000 h 6858000"/>
              <a:gd name="connsiteX3" fmla="*/ 0 w 8507002"/>
              <a:gd name="connsiteY3" fmla="*/ 6858000 h 6858000"/>
              <a:gd name="connsiteX4" fmla="*/ 0 w 8507002"/>
              <a:gd name="connsiteY4" fmla="*/ 0 h 6858000"/>
              <a:gd name="connsiteX0" fmla="*/ 0 w 8507002"/>
              <a:gd name="connsiteY0" fmla="*/ 0 h 6868274"/>
              <a:gd name="connsiteX1" fmla="*/ 8507002 w 8507002"/>
              <a:gd name="connsiteY1" fmla="*/ 0 h 6868274"/>
              <a:gd name="connsiteX2" fmla="*/ 6010382 w 8507002"/>
              <a:gd name="connsiteY2" fmla="*/ 6868274 h 6868274"/>
              <a:gd name="connsiteX3" fmla="*/ 0 w 8507002"/>
              <a:gd name="connsiteY3" fmla="*/ 6858000 h 6868274"/>
              <a:gd name="connsiteX4" fmla="*/ 0 w 8507002"/>
              <a:gd name="connsiteY4" fmla="*/ 0 h 6868274"/>
              <a:gd name="connsiteX0" fmla="*/ 0 w 8507002"/>
              <a:gd name="connsiteY0" fmla="*/ 0 h 6878548"/>
              <a:gd name="connsiteX1" fmla="*/ 8507002 w 8507002"/>
              <a:gd name="connsiteY1" fmla="*/ 0 h 6878548"/>
              <a:gd name="connsiteX2" fmla="*/ 6092575 w 8507002"/>
              <a:gd name="connsiteY2" fmla="*/ 6878548 h 6878548"/>
              <a:gd name="connsiteX3" fmla="*/ 0 w 8507002"/>
              <a:gd name="connsiteY3" fmla="*/ 6858000 h 6878548"/>
              <a:gd name="connsiteX4" fmla="*/ 0 w 8507002"/>
              <a:gd name="connsiteY4" fmla="*/ 0 h 6878548"/>
              <a:gd name="connsiteX0" fmla="*/ 0 w 8507002"/>
              <a:gd name="connsiteY0" fmla="*/ 0 h 6858000"/>
              <a:gd name="connsiteX1" fmla="*/ 8507002 w 8507002"/>
              <a:gd name="connsiteY1" fmla="*/ 0 h 6858000"/>
              <a:gd name="connsiteX2" fmla="*/ 6591148 w 8507002"/>
              <a:gd name="connsiteY2" fmla="*/ 6855398 h 6858000"/>
              <a:gd name="connsiteX3" fmla="*/ 0 w 8507002"/>
              <a:gd name="connsiteY3" fmla="*/ 6858000 h 6858000"/>
              <a:gd name="connsiteX4" fmla="*/ 0 w 8507002"/>
              <a:gd name="connsiteY4" fmla="*/ 0 h 6858000"/>
              <a:gd name="connsiteX0" fmla="*/ 0 w 8507002"/>
              <a:gd name="connsiteY0" fmla="*/ 0 h 6866973"/>
              <a:gd name="connsiteX1" fmla="*/ 8507002 w 8507002"/>
              <a:gd name="connsiteY1" fmla="*/ 0 h 6866973"/>
              <a:gd name="connsiteX2" fmla="*/ 6591148 w 8507002"/>
              <a:gd name="connsiteY2" fmla="*/ 6866973 h 6866973"/>
              <a:gd name="connsiteX3" fmla="*/ 0 w 8507002"/>
              <a:gd name="connsiteY3" fmla="*/ 6858000 h 6866973"/>
              <a:gd name="connsiteX4" fmla="*/ 0 w 8507002"/>
              <a:gd name="connsiteY4" fmla="*/ 0 h 6866973"/>
              <a:gd name="connsiteX0" fmla="*/ 0 w 8507002"/>
              <a:gd name="connsiteY0" fmla="*/ 0 h 6890122"/>
              <a:gd name="connsiteX1" fmla="*/ 8507002 w 8507002"/>
              <a:gd name="connsiteY1" fmla="*/ 0 h 6890122"/>
              <a:gd name="connsiteX2" fmla="*/ 6591148 w 8507002"/>
              <a:gd name="connsiteY2" fmla="*/ 6890122 h 6890122"/>
              <a:gd name="connsiteX3" fmla="*/ 0 w 8507002"/>
              <a:gd name="connsiteY3" fmla="*/ 6858000 h 6890122"/>
              <a:gd name="connsiteX4" fmla="*/ 0 w 8507002"/>
              <a:gd name="connsiteY4" fmla="*/ 0 h 6890122"/>
              <a:gd name="connsiteX0" fmla="*/ 0 w 8507002"/>
              <a:gd name="connsiteY0" fmla="*/ 0 h 6936421"/>
              <a:gd name="connsiteX1" fmla="*/ 8507002 w 8507002"/>
              <a:gd name="connsiteY1" fmla="*/ 0 h 6936421"/>
              <a:gd name="connsiteX2" fmla="*/ 6591149 w 8507002"/>
              <a:gd name="connsiteY2" fmla="*/ 6936421 h 6936421"/>
              <a:gd name="connsiteX3" fmla="*/ 0 w 8507002"/>
              <a:gd name="connsiteY3" fmla="*/ 6858000 h 6936421"/>
              <a:gd name="connsiteX4" fmla="*/ 0 w 8507002"/>
              <a:gd name="connsiteY4" fmla="*/ 0 h 6936421"/>
              <a:gd name="connsiteX0" fmla="*/ 0 w 8507002"/>
              <a:gd name="connsiteY0" fmla="*/ 0 h 6890123"/>
              <a:gd name="connsiteX1" fmla="*/ 8507002 w 8507002"/>
              <a:gd name="connsiteY1" fmla="*/ 0 h 6890123"/>
              <a:gd name="connsiteX2" fmla="*/ 6591149 w 8507002"/>
              <a:gd name="connsiteY2" fmla="*/ 6890123 h 6890123"/>
              <a:gd name="connsiteX3" fmla="*/ 0 w 8507002"/>
              <a:gd name="connsiteY3" fmla="*/ 6858000 h 6890123"/>
              <a:gd name="connsiteX4" fmla="*/ 0 w 8507002"/>
              <a:gd name="connsiteY4" fmla="*/ 0 h 6890123"/>
              <a:gd name="connsiteX0" fmla="*/ 0 w 8507002"/>
              <a:gd name="connsiteY0" fmla="*/ 0 h 6866974"/>
              <a:gd name="connsiteX1" fmla="*/ 8507002 w 8507002"/>
              <a:gd name="connsiteY1" fmla="*/ 0 h 6866974"/>
              <a:gd name="connsiteX2" fmla="*/ 6577181 w 8507002"/>
              <a:gd name="connsiteY2" fmla="*/ 6866974 h 6866974"/>
              <a:gd name="connsiteX3" fmla="*/ 0 w 8507002"/>
              <a:gd name="connsiteY3" fmla="*/ 6858000 h 6866974"/>
              <a:gd name="connsiteX4" fmla="*/ 0 w 8507002"/>
              <a:gd name="connsiteY4" fmla="*/ 0 h 6866974"/>
              <a:gd name="connsiteX0" fmla="*/ 0 w 8507002"/>
              <a:gd name="connsiteY0" fmla="*/ 0 h 6883395"/>
              <a:gd name="connsiteX1" fmla="*/ 8507002 w 8507002"/>
              <a:gd name="connsiteY1" fmla="*/ 0 h 6883395"/>
              <a:gd name="connsiteX2" fmla="*/ 6577181 w 8507002"/>
              <a:gd name="connsiteY2" fmla="*/ 6883395 h 6883395"/>
              <a:gd name="connsiteX3" fmla="*/ 0 w 8507002"/>
              <a:gd name="connsiteY3" fmla="*/ 6858000 h 6883395"/>
              <a:gd name="connsiteX4" fmla="*/ 0 w 8507002"/>
              <a:gd name="connsiteY4" fmla="*/ 0 h 6883395"/>
              <a:gd name="connsiteX0" fmla="*/ 0 w 8507002"/>
              <a:gd name="connsiteY0" fmla="*/ 0 h 6871244"/>
              <a:gd name="connsiteX1" fmla="*/ 8507002 w 8507002"/>
              <a:gd name="connsiteY1" fmla="*/ 0 h 6871244"/>
              <a:gd name="connsiteX2" fmla="*/ 7787668 w 8507002"/>
              <a:gd name="connsiteY2" fmla="*/ 6871244 h 6871244"/>
              <a:gd name="connsiteX3" fmla="*/ 0 w 8507002"/>
              <a:gd name="connsiteY3" fmla="*/ 6858000 h 6871244"/>
              <a:gd name="connsiteX4" fmla="*/ 0 w 8507002"/>
              <a:gd name="connsiteY4" fmla="*/ 0 h 687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7002" h="6871244">
                <a:moveTo>
                  <a:pt x="0" y="0"/>
                </a:moveTo>
                <a:lnTo>
                  <a:pt x="8507002" y="0"/>
                </a:lnTo>
                <a:lnTo>
                  <a:pt x="7787668" y="6871244"/>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3">
            <a:extLst>
              <a:ext uri="{FF2B5EF4-FFF2-40B4-BE49-F238E27FC236}">
                <a16:creationId xmlns:a16="http://schemas.microsoft.com/office/drawing/2014/main" id="{E5D9C397-C361-8D45-B6FE-E6855CF61E8A}"/>
              </a:ext>
            </a:extLst>
          </p:cNvPr>
          <p:cNvSpPr/>
          <p:nvPr userDrawn="1"/>
        </p:nvSpPr>
        <p:spPr>
          <a:xfrm>
            <a:off x="0" y="522847"/>
            <a:ext cx="6933537" cy="714096"/>
          </a:xfrm>
          <a:custGeom>
            <a:avLst/>
            <a:gdLst>
              <a:gd name="connsiteX0" fmla="*/ 0 w 7952198"/>
              <a:gd name="connsiteY0" fmla="*/ 0 h 703821"/>
              <a:gd name="connsiteX1" fmla="*/ 7952198 w 7952198"/>
              <a:gd name="connsiteY1" fmla="*/ 0 h 703821"/>
              <a:gd name="connsiteX2" fmla="*/ 7952198 w 7952198"/>
              <a:gd name="connsiteY2" fmla="*/ 703821 h 703821"/>
              <a:gd name="connsiteX3" fmla="*/ 0 w 7952198"/>
              <a:gd name="connsiteY3" fmla="*/ 703821 h 703821"/>
              <a:gd name="connsiteX4" fmla="*/ 0 w 7952198"/>
              <a:gd name="connsiteY4" fmla="*/ 0 h 703821"/>
              <a:gd name="connsiteX0" fmla="*/ 0 w 7952198"/>
              <a:gd name="connsiteY0" fmla="*/ 0 h 703821"/>
              <a:gd name="connsiteX1" fmla="*/ 7952198 w 7952198"/>
              <a:gd name="connsiteY1" fmla="*/ 0 h 703821"/>
              <a:gd name="connsiteX2" fmla="*/ 7633699 w 7952198"/>
              <a:gd name="connsiteY2" fmla="*/ 693547 h 703821"/>
              <a:gd name="connsiteX3" fmla="*/ 0 w 7952198"/>
              <a:gd name="connsiteY3" fmla="*/ 703821 h 703821"/>
              <a:gd name="connsiteX4" fmla="*/ 0 w 7952198"/>
              <a:gd name="connsiteY4" fmla="*/ 0 h 703821"/>
              <a:gd name="connsiteX0" fmla="*/ 0 w 7911101"/>
              <a:gd name="connsiteY0" fmla="*/ 0 h 703821"/>
              <a:gd name="connsiteX1" fmla="*/ 7911101 w 7911101"/>
              <a:gd name="connsiteY1" fmla="*/ 10275 h 703821"/>
              <a:gd name="connsiteX2" fmla="*/ 7633699 w 7911101"/>
              <a:gd name="connsiteY2" fmla="*/ 693547 h 703821"/>
              <a:gd name="connsiteX3" fmla="*/ 0 w 7911101"/>
              <a:gd name="connsiteY3" fmla="*/ 703821 h 703821"/>
              <a:gd name="connsiteX4" fmla="*/ 0 w 7911101"/>
              <a:gd name="connsiteY4" fmla="*/ 0 h 703821"/>
              <a:gd name="connsiteX0" fmla="*/ 0 w 7911101"/>
              <a:gd name="connsiteY0" fmla="*/ 0 h 714096"/>
              <a:gd name="connsiteX1" fmla="*/ 7911101 w 7911101"/>
              <a:gd name="connsiteY1" fmla="*/ 10275 h 714096"/>
              <a:gd name="connsiteX2" fmla="*/ 7664522 w 7911101"/>
              <a:gd name="connsiteY2" fmla="*/ 714096 h 714096"/>
              <a:gd name="connsiteX3" fmla="*/ 0 w 7911101"/>
              <a:gd name="connsiteY3" fmla="*/ 703821 h 714096"/>
              <a:gd name="connsiteX4" fmla="*/ 0 w 7911101"/>
              <a:gd name="connsiteY4" fmla="*/ 0 h 714096"/>
              <a:gd name="connsiteX0" fmla="*/ 0 w 7843362"/>
              <a:gd name="connsiteY0" fmla="*/ 0 h 714096"/>
              <a:gd name="connsiteX1" fmla="*/ 7843362 w 7843362"/>
              <a:gd name="connsiteY1" fmla="*/ 10275 h 714096"/>
              <a:gd name="connsiteX2" fmla="*/ 7664522 w 7843362"/>
              <a:gd name="connsiteY2" fmla="*/ 714096 h 714096"/>
              <a:gd name="connsiteX3" fmla="*/ 0 w 7843362"/>
              <a:gd name="connsiteY3" fmla="*/ 703821 h 714096"/>
              <a:gd name="connsiteX4" fmla="*/ 0 w 7843362"/>
              <a:gd name="connsiteY4" fmla="*/ 0 h 7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3362" h="714096">
                <a:moveTo>
                  <a:pt x="0" y="0"/>
                </a:moveTo>
                <a:lnTo>
                  <a:pt x="7843362" y="10275"/>
                </a:lnTo>
                <a:lnTo>
                  <a:pt x="7664522" y="714096"/>
                </a:lnTo>
                <a:lnTo>
                  <a:pt x="0" y="703821"/>
                </a:lnTo>
                <a:lnTo>
                  <a:pt x="0" y="0"/>
                </a:lnTo>
                <a:close/>
              </a:path>
            </a:pathLst>
          </a:custGeom>
          <a:solidFill>
            <a:srgbClr val="AB1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Placeholder 7"/>
          <p:cNvSpPr>
            <a:spLocks noGrp="1"/>
          </p:cNvSpPr>
          <p:nvPr>
            <p:ph type="title"/>
          </p:nvPr>
        </p:nvSpPr>
        <p:spPr>
          <a:xfrm>
            <a:off x="891830" y="648211"/>
            <a:ext cx="5752038" cy="443490"/>
          </a:xfrm>
          <a:prstGeom prst="rect">
            <a:avLst/>
          </a:prstGeom>
        </p:spPr>
        <p:txBody>
          <a:bodyPr vert="horz" lIns="0" tIns="0" rIns="0" bIns="0" rtlCol="0" anchor="t" anchorCtr="0">
            <a:noAutofit/>
          </a:bodyPr>
          <a:lstStyle/>
          <a:p>
            <a:r>
              <a:rPr lang="en-AU" dirty="0"/>
              <a:t>Click to edit Master title style</a:t>
            </a:r>
            <a:endParaRPr lang="en-US" dirty="0"/>
          </a:p>
        </p:txBody>
      </p:sp>
      <p:sp>
        <p:nvSpPr>
          <p:cNvPr id="10" name="Text Placeholder 9"/>
          <p:cNvSpPr>
            <a:spLocks noGrp="1"/>
          </p:cNvSpPr>
          <p:nvPr>
            <p:ph type="body" idx="1"/>
          </p:nvPr>
        </p:nvSpPr>
        <p:spPr>
          <a:xfrm>
            <a:off x="940376" y="1928007"/>
            <a:ext cx="7845815" cy="3848932"/>
          </a:xfrm>
          <a:prstGeom prst="rect">
            <a:avLst/>
          </a:prstGeom>
        </p:spPr>
        <p:txBody>
          <a:bodyPr vert="horz" lIns="0" tIns="0" rIns="0" bIns="0" rtlCol="0">
            <a:no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5" name="Footer Placeholder 13">
            <a:extLst>
              <a:ext uri="{FF2B5EF4-FFF2-40B4-BE49-F238E27FC236}">
                <a16:creationId xmlns:a16="http://schemas.microsoft.com/office/drawing/2014/main" id="{89BDEA43-0330-164E-9FEB-F2FFB8952FFF}"/>
              </a:ext>
            </a:extLst>
          </p:cNvPr>
          <p:cNvSpPr>
            <a:spLocks noGrp="1"/>
          </p:cNvSpPr>
          <p:nvPr>
            <p:ph type="ftr" sz="quarter" idx="3"/>
          </p:nvPr>
        </p:nvSpPr>
        <p:spPr>
          <a:xfrm>
            <a:off x="942317" y="6240881"/>
            <a:ext cx="5615200" cy="324000"/>
          </a:xfrm>
          <a:prstGeom prst="rect">
            <a:avLst/>
          </a:prstGeom>
        </p:spPr>
        <p:txBody>
          <a:bodyPr vert="horz" lIns="0" tIns="0" rIns="0" bIns="0" rtlCol="0" anchor="t" anchorCtr="0"/>
          <a:lstStyle>
            <a:lvl1pPr algn="l">
              <a:defRPr sz="1100">
                <a:solidFill>
                  <a:srgbClr val="AB1E4B"/>
                </a:solidFill>
                <a:latin typeface="Century Gothic" panose="020B0502020202020204" pitchFamily="34" charset="0"/>
              </a:defRPr>
            </a:lvl1pPr>
          </a:lstStyle>
          <a:p>
            <a:r>
              <a:rPr lang="en-AU" dirty="0"/>
              <a:t>Racial Policing Issues: Civil Law Remedies &amp; Referrals </a:t>
            </a:r>
            <a:endParaRPr lang="en-US" dirty="0"/>
          </a:p>
        </p:txBody>
      </p:sp>
      <p:sp>
        <p:nvSpPr>
          <p:cNvPr id="16" name="Slide Number Placeholder 14">
            <a:extLst>
              <a:ext uri="{FF2B5EF4-FFF2-40B4-BE49-F238E27FC236}">
                <a16:creationId xmlns:a16="http://schemas.microsoft.com/office/drawing/2014/main" id="{6384394C-D58F-244C-ADA6-672DFA966731}"/>
              </a:ext>
            </a:extLst>
          </p:cNvPr>
          <p:cNvSpPr txBox="1">
            <a:spLocks/>
          </p:cNvSpPr>
          <p:nvPr userDrawn="1"/>
        </p:nvSpPr>
        <p:spPr>
          <a:xfrm>
            <a:off x="598376" y="6240881"/>
            <a:ext cx="342000" cy="324000"/>
          </a:xfrm>
          <a:prstGeom prst="rect">
            <a:avLst/>
          </a:prstGeom>
        </p:spPr>
        <p:txBody>
          <a:bodyPr vert="horz" lIns="0" tIns="0" rIns="0" bIns="0" rtlCol="0" anchor="t" anchorCtr="0"/>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4F1DECDD-B673-9944-974B-FA841A362D0F}" type="slidenum">
              <a:rPr lang="en-US" smtClean="0">
                <a:solidFill>
                  <a:srgbClr val="AB1E4B"/>
                </a:solidFill>
                <a:latin typeface="Century Gothic" panose="020B0502020202020204" pitchFamily="34" charset="0"/>
              </a:rPr>
              <a:pPr algn="l"/>
              <a:t>‹#›</a:t>
            </a:fld>
            <a:endParaRPr lang="en-US" dirty="0">
              <a:solidFill>
                <a:srgbClr val="AB1E4B"/>
              </a:solidFill>
              <a:latin typeface="Century Gothic" panose="020B0502020202020204" pitchFamily="34" charset="0"/>
            </a:endParaRPr>
          </a:p>
        </p:txBody>
      </p:sp>
      <p:pic>
        <p:nvPicPr>
          <p:cNvPr id="19" name="Picture 18" descr="A picture containing text, sign, outdoor&#10;&#10;Description automatically generated">
            <a:extLst>
              <a:ext uri="{FF2B5EF4-FFF2-40B4-BE49-F238E27FC236}">
                <a16:creationId xmlns:a16="http://schemas.microsoft.com/office/drawing/2014/main" id="{E57F04E1-881A-BA40-B9FA-C5F8743FD6AB}"/>
              </a:ext>
            </a:extLst>
          </p:cNvPr>
          <p:cNvPicPr>
            <a:picLocks noChangeAspect="1"/>
          </p:cNvPicPr>
          <p:nvPr userDrawn="1"/>
        </p:nvPicPr>
        <p:blipFill>
          <a:blip r:embed="rId4"/>
          <a:stretch>
            <a:fillRect/>
          </a:stretch>
        </p:blipFill>
        <p:spPr>
          <a:xfrm>
            <a:off x="6957640" y="6191553"/>
            <a:ext cx="1828551" cy="373328"/>
          </a:xfrm>
          <a:prstGeom prst="rect">
            <a:avLst/>
          </a:prstGeom>
        </p:spPr>
      </p:pic>
    </p:spTree>
    <p:extLst>
      <p:ext uri="{BB962C8B-B14F-4D97-AF65-F5344CB8AC3E}">
        <p14:creationId xmlns:p14="http://schemas.microsoft.com/office/powerpoint/2010/main" val="189282861"/>
      </p:ext>
    </p:extLst>
  </p:cSld>
  <p:clrMap bg1="lt1" tx1="dk1" bg2="lt2" tx2="dk2" accent1="accent1" accent2="accent2" accent3="accent3" accent4="accent4" accent5="accent5" accent6="accent6" hlink="hlink" folHlink="folHlink"/>
  <p:sldLayoutIdLst>
    <p:sldLayoutId id="2147483703" r:id="rId1"/>
  </p:sldLayoutIdLst>
  <p:hf hdr="0" dt="0"/>
  <p:txStyles>
    <p:titleStyle>
      <a:lvl1pPr algn="l" defTabSz="457189" rtl="0" eaLnBrk="1" latinLnBrk="0" hangingPunct="1">
        <a:spcBef>
          <a:spcPct val="0"/>
        </a:spcBef>
        <a:buNone/>
        <a:defRPr sz="3000" b="1" kern="1200">
          <a:solidFill>
            <a:schemeClr val="bg1"/>
          </a:solidFill>
          <a:latin typeface="Century Gothic" panose="020B0502020202020204" pitchFamily="34" charset="0"/>
          <a:ea typeface="+mj-ea"/>
          <a:cs typeface="+mj-cs"/>
        </a:defRPr>
      </a:lvl1pPr>
    </p:titleStyle>
    <p:bodyStyle>
      <a:lvl1pPr marL="342891" indent="-342891" algn="l" defTabSz="457189" rtl="0" eaLnBrk="1" latinLnBrk="0" hangingPunct="1">
        <a:lnSpc>
          <a:spcPct val="120000"/>
        </a:lnSpc>
        <a:spcBef>
          <a:spcPct val="20000"/>
        </a:spcBef>
        <a:spcAft>
          <a:spcPts val="200"/>
        </a:spcAft>
        <a:buClr>
          <a:srgbClr val="AB1E4B"/>
        </a:buClr>
        <a:buSzPct val="12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742932" indent="-285744" algn="l" defTabSz="457189" rtl="0" eaLnBrk="1" latinLnBrk="0" hangingPunct="1">
        <a:lnSpc>
          <a:spcPct val="120000"/>
        </a:lnSpc>
        <a:spcBef>
          <a:spcPct val="20000"/>
        </a:spcBef>
        <a:spcAft>
          <a:spcPts val="200"/>
        </a:spcAft>
        <a:buClr>
          <a:srgbClr val="AB1E4B"/>
        </a:buClr>
        <a:buFont typeface="Arial"/>
        <a:buChar char="•"/>
        <a:defRPr sz="1600" kern="1200">
          <a:solidFill>
            <a:schemeClr val="tx1"/>
          </a:solidFill>
          <a:latin typeface="Century Gothic" panose="020B0502020202020204" pitchFamily="34" charset="0"/>
          <a:ea typeface="+mn-ea"/>
          <a:cs typeface="+mn-cs"/>
        </a:defRPr>
      </a:lvl2pPr>
      <a:lvl3pPr marL="1142971" indent="-228594" algn="l" defTabSz="457189" rtl="0" eaLnBrk="1" latinLnBrk="0" hangingPunct="1">
        <a:lnSpc>
          <a:spcPct val="120000"/>
        </a:lnSpc>
        <a:spcBef>
          <a:spcPct val="20000"/>
        </a:spcBef>
        <a:spcAft>
          <a:spcPts val="200"/>
        </a:spcAft>
        <a:buClr>
          <a:srgbClr val="AB1E4B"/>
        </a:buClr>
        <a:buFont typeface="Lucida Grande"/>
        <a:buChar char="–"/>
        <a:defRPr sz="1400" kern="1200">
          <a:solidFill>
            <a:schemeClr val="tx1"/>
          </a:solidFill>
          <a:latin typeface="Century Gothic" panose="020B0502020202020204" pitchFamily="34" charset="0"/>
          <a:ea typeface="+mn-ea"/>
          <a:cs typeface="+mn-cs"/>
        </a:defRPr>
      </a:lvl3pPr>
      <a:lvl4pPr marL="1600160" indent="-228594" algn="l" defTabSz="457189" rtl="0" eaLnBrk="1" latinLnBrk="0" hangingPunct="1">
        <a:lnSpc>
          <a:spcPct val="120000"/>
        </a:lnSpc>
        <a:spcBef>
          <a:spcPct val="20000"/>
        </a:spcBef>
        <a:spcAft>
          <a:spcPts val="200"/>
        </a:spcAft>
        <a:buClr>
          <a:srgbClr val="AB1E4B"/>
        </a:buClr>
        <a:buFont typeface="Arial"/>
        <a:buChar char="•"/>
        <a:defRPr sz="1200" kern="1200">
          <a:solidFill>
            <a:schemeClr val="tx1"/>
          </a:solidFill>
          <a:latin typeface="Century Gothic" panose="020B0502020202020204" pitchFamily="34" charset="0"/>
          <a:ea typeface="+mn-ea"/>
          <a:cs typeface="+mn-cs"/>
        </a:defRPr>
      </a:lvl4pPr>
      <a:lvl5pPr marL="2057349" indent="-228594" algn="l" defTabSz="457189" rtl="0" eaLnBrk="1" latinLnBrk="0" hangingPunct="1">
        <a:lnSpc>
          <a:spcPct val="120000"/>
        </a:lnSpc>
        <a:spcBef>
          <a:spcPct val="20000"/>
        </a:spcBef>
        <a:spcAft>
          <a:spcPts val="200"/>
        </a:spcAft>
        <a:buClr>
          <a:srgbClr val="AB1E4B"/>
        </a:buClr>
        <a:buFont typeface="Arial"/>
        <a:buChar char="–"/>
        <a:defRPr sz="1100" kern="1200">
          <a:solidFill>
            <a:schemeClr val="tx1"/>
          </a:solidFill>
          <a:latin typeface="Century Gothic" panose="020B0502020202020204" pitchFamily="34"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28535D4-4939-514A-B01E-39C52C8F592E}"/>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7028" t="45019" r="6293" b="37673"/>
          <a:stretch/>
        </p:blipFill>
        <p:spPr>
          <a:xfrm>
            <a:off x="6044056" y="-1"/>
            <a:ext cx="6147944" cy="1200150"/>
          </a:xfrm>
          <a:prstGeom prst="rect">
            <a:avLst/>
          </a:prstGeom>
        </p:spPr>
      </p:pic>
      <p:pic>
        <p:nvPicPr>
          <p:cNvPr id="16" name="Picture 15">
            <a:extLst>
              <a:ext uri="{FF2B5EF4-FFF2-40B4-BE49-F238E27FC236}">
                <a16:creationId xmlns:a16="http://schemas.microsoft.com/office/drawing/2014/main" id="{8401425F-2EFD-5C46-84ED-553E6CEE1BEE}"/>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7028" t="5837" r="7026" b="76855"/>
          <a:stretch/>
        </p:blipFill>
        <p:spPr>
          <a:xfrm>
            <a:off x="0" y="0"/>
            <a:ext cx="6096000" cy="1200150"/>
          </a:xfrm>
          <a:prstGeom prst="rect">
            <a:avLst/>
          </a:prstGeom>
        </p:spPr>
      </p:pic>
      <p:sp>
        <p:nvSpPr>
          <p:cNvPr id="17" name="Rectangle 13">
            <a:extLst>
              <a:ext uri="{FF2B5EF4-FFF2-40B4-BE49-F238E27FC236}">
                <a16:creationId xmlns:a16="http://schemas.microsoft.com/office/drawing/2014/main" id="{5E964496-2FD0-BF47-988F-EAEB2B32BB46}"/>
              </a:ext>
            </a:extLst>
          </p:cNvPr>
          <p:cNvSpPr/>
          <p:nvPr userDrawn="1"/>
        </p:nvSpPr>
        <p:spPr>
          <a:xfrm>
            <a:off x="-1" y="826823"/>
            <a:ext cx="7407798" cy="714096"/>
          </a:xfrm>
          <a:custGeom>
            <a:avLst/>
            <a:gdLst>
              <a:gd name="connsiteX0" fmla="*/ 0 w 7952198"/>
              <a:gd name="connsiteY0" fmla="*/ 0 h 703821"/>
              <a:gd name="connsiteX1" fmla="*/ 7952198 w 7952198"/>
              <a:gd name="connsiteY1" fmla="*/ 0 h 703821"/>
              <a:gd name="connsiteX2" fmla="*/ 7952198 w 7952198"/>
              <a:gd name="connsiteY2" fmla="*/ 703821 h 703821"/>
              <a:gd name="connsiteX3" fmla="*/ 0 w 7952198"/>
              <a:gd name="connsiteY3" fmla="*/ 703821 h 703821"/>
              <a:gd name="connsiteX4" fmla="*/ 0 w 7952198"/>
              <a:gd name="connsiteY4" fmla="*/ 0 h 703821"/>
              <a:gd name="connsiteX0" fmla="*/ 0 w 7952198"/>
              <a:gd name="connsiteY0" fmla="*/ 0 h 703821"/>
              <a:gd name="connsiteX1" fmla="*/ 7952198 w 7952198"/>
              <a:gd name="connsiteY1" fmla="*/ 0 h 703821"/>
              <a:gd name="connsiteX2" fmla="*/ 7633699 w 7952198"/>
              <a:gd name="connsiteY2" fmla="*/ 693547 h 703821"/>
              <a:gd name="connsiteX3" fmla="*/ 0 w 7952198"/>
              <a:gd name="connsiteY3" fmla="*/ 703821 h 703821"/>
              <a:gd name="connsiteX4" fmla="*/ 0 w 7952198"/>
              <a:gd name="connsiteY4" fmla="*/ 0 h 703821"/>
              <a:gd name="connsiteX0" fmla="*/ 0 w 7911101"/>
              <a:gd name="connsiteY0" fmla="*/ 0 h 703821"/>
              <a:gd name="connsiteX1" fmla="*/ 7911101 w 7911101"/>
              <a:gd name="connsiteY1" fmla="*/ 10275 h 703821"/>
              <a:gd name="connsiteX2" fmla="*/ 7633699 w 7911101"/>
              <a:gd name="connsiteY2" fmla="*/ 693547 h 703821"/>
              <a:gd name="connsiteX3" fmla="*/ 0 w 7911101"/>
              <a:gd name="connsiteY3" fmla="*/ 703821 h 703821"/>
              <a:gd name="connsiteX4" fmla="*/ 0 w 7911101"/>
              <a:gd name="connsiteY4" fmla="*/ 0 h 703821"/>
              <a:gd name="connsiteX0" fmla="*/ 0 w 7911101"/>
              <a:gd name="connsiteY0" fmla="*/ 0 h 714096"/>
              <a:gd name="connsiteX1" fmla="*/ 7911101 w 7911101"/>
              <a:gd name="connsiteY1" fmla="*/ 10275 h 714096"/>
              <a:gd name="connsiteX2" fmla="*/ 7664522 w 7911101"/>
              <a:gd name="connsiteY2" fmla="*/ 714096 h 714096"/>
              <a:gd name="connsiteX3" fmla="*/ 0 w 7911101"/>
              <a:gd name="connsiteY3" fmla="*/ 703821 h 714096"/>
              <a:gd name="connsiteX4" fmla="*/ 0 w 7911101"/>
              <a:gd name="connsiteY4" fmla="*/ 0 h 7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1101" h="714096">
                <a:moveTo>
                  <a:pt x="0" y="0"/>
                </a:moveTo>
                <a:lnTo>
                  <a:pt x="7911101" y="10275"/>
                </a:lnTo>
                <a:lnTo>
                  <a:pt x="7664522" y="714096"/>
                </a:lnTo>
                <a:lnTo>
                  <a:pt x="0" y="703821"/>
                </a:lnTo>
                <a:lnTo>
                  <a:pt x="0" y="0"/>
                </a:lnTo>
                <a:close/>
              </a:path>
            </a:pathLst>
          </a:custGeom>
          <a:solidFill>
            <a:srgbClr val="AB1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Placeholder 7"/>
          <p:cNvSpPr>
            <a:spLocks noGrp="1"/>
          </p:cNvSpPr>
          <p:nvPr>
            <p:ph type="title"/>
          </p:nvPr>
        </p:nvSpPr>
        <p:spPr>
          <a:xfrm>
            <a:off x="891830" y="952187"/>
            <a:ext cx="6238176" cy="443490"/>
          </a:xfrm>
          <a:prstGeom prst="rect">
            <a:avLst/>
          </a:prstGeom>
        </p:spPr>
        <p:txBody>
          <a:bodyPr vert="horz" lIns="0" tIns="0" rIns="0" bIns="0" rtlCol="0" anchor="t" anchorCtr="0">
            <a:noAutofit/>
          </a:bodyPr>
          <a:lstStyle/>
          <a:p>
            <a:r>
              <a:rPr lang="en-AU" dirty="0"/>
              <a:t>Click to edit Master title style</a:t>
            </a:r>
            <a:endParaRPr lang="en-US" dirty="0"/>
          </a:p>
        </p:txBody>
      </p:sp>
      <p:sp>
        <p:nvSpPr>
          <p:cNvPr id="10" name="Text Placeholder 9"/>
          <p:cNvSpPr>
            <a:spLocks noGrp="1"/>
          </p:cNvSpPr>
          <p:nvPr>
            <p:ph type="body" idx="1"/>
          </p:nvPr>
        </p:nvSpPr>
        <p:spPr>
          <a:xfrm>
            <a:off x="940376" y="1928007"/>
            <a:ext cx="10422168" cy="3848932"/>
          </a:xfrm>
          <a:prstGeom prst="rect">
            <a:avLst/>
          </a:prstGeom>
        </p:spPr>
        <p:txBody>
          <a:bodyPr vert="horz" lIns="0" tIns="0" rIns="0" bIns="0" rtlCol="0">
            <a:no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2" name="Footer Placeholder 13">
            <a:extLst>
              <a:ext uri="{FF2B5EF4-FFF2-40B4-BE49-F238E27FC236}">
                <a16:creationId xmlns:a16="http://schemas.microsoft.com/office/drawing/2014/main" id="{B1C1EE3D-4871-4148-8461-ABC16C95C079}"/>
              </a:ext>
            </a:extLst>
          </p:cNvPr>
          <p:cNvSpPr>
            <a:spLocks noGrp="1"/>
          </p:cNvSpPr>
          <p:nvPr>
            <p:ph type="ftr" sz="quarter" idx="3"/>
          </p:nvPr>
        </p:nvSpPr>
        <p:spPr>
          <a:xfrm>
            <a:off x="942317" y="6240881"/>
            <a:ext cx="5615200" cy="324000"/>
          </a:xfrm>
          <a:prstGeom prst="rect">
            <a:avLst/>
          </a:prstGeom>
        </p:spPr>
        <p:txBody>
          <a:bodyPr vert="horz" lIns="0" tIns="0" rIns="0" bIns="0" rtlCol="0" anchor="t" anchorCtr="0"/>
          <a:lstStyle>
            <a:lvl1pPr algn="l">
              <a:defRPr sz="1100">
                <a:solidFill>
                  <a:srgbClr val="AB1E4B"/>
                </a:solidFill>
                <a:latin typeface="Century Gothic" panose="020B0502020202020204" pitchFamily="34" charset="0"/>
              </a:defRPr>
            </a:lvl1pPr>
          </a:lstStyle>
          <a:p>
            <a:r>
              <a:rPr lang="en-AU" dirty="0"/>
              <a:t>Racial Policing Issues: Civil Law Remedies &amp; Referrals </a:t>
            </a:r>
            <a:endParaRPr lang="en-US" dirty="0"/>
          </a:p>
        </p:txBody>
      </p:sp>
      <p:sp>
        <p:nvSpPr>
          <p:cNvPr id="13" name="Slide Number Placeholder 14">
            <a:extLst>
              <a:ext uri="{FF2B5EF4-FFF2-40B4-BE49-F238E27FC236}">
                <a16:creationId xmlns:a16="http://schemas.microsoft.com/office/drawing/2014/main" id="{B7994977-ABE4-5142-97E9-EA7E5C347368}"/>
              </a:ext>
            </a:extLst>
          </p:cNvPr>
          <p:cNvSpPr txBox="1">
            <a:spLocks/>
          </p:cNvSpPr>
          <p:nvPr userDrawn="1"/>
        </p:nvSpPr>
        <p:spPr>
          <a:xfrm>
            <a:off x="598376" y="6240881"/>
            <a:ext cx="342000" cy="324000"/>
          </a:xfrm>
          <a:prstGeom prst="rect">
            <a:avLst/>
          </a:prstGeom>
        </p:spPr>
        <p:txBody>
          <a:bodyPr vert="horz" lIns="0" tIns="0" rIns="0" bIns="0" rtlCol="0" anchor="t" anchorCtr="0"/>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4F1DECDD-B673-9944-974B-FA841A362D0F}" type="slidenum">
              <a:rPr lang="en-US" smtClean="0">
                <a:solidFill>
                  <a:srgbClr val="AB1E4B"/>
                </a:solidFill>
                <a:latin typeface="Century Gothic" panose="020B0502020202020204" pitchFamily="34" charset="0"/>
              </a:rPr>
              <a:pPr algn="l"/>
              <a:t>‹#›</a:t>
            </a:fld>
            <a:endParaRPr lang="en-US" dirty="0">
              <a:solidFill>
                <a:srgbClr val="AB1E4B"/>
              </a:solidFill>
              <a:latin typeface="Century Gothic" panose="020B0502020202020204" pitchFamily="34" charset="0"/>
            </a:endParaRPr>
          </a:p>
        </p:txBody>
      </p:sp>
      <p:pic>
        <p:nvPicPr>
          <p:cNvPr id="18" name="Picture 17" descr="A picture containing text, sign, outdoor&#10;&#10;Description automatically generated">
            <a:extLst>
              <a:ext uri="{FF2B5EF4-FFF2-40B4-BE49-F238E27FC236}">
                <a16:creationId xmlns:a16="http://schemas.microsoft.com/office/drawing/2014/main" id="{E189C201-30FB-8643-BF2D-82B743EBDA92}"/>
              </a:ext>
            </a:extLst>
          </p:cNvPr>
          <p:cNvPicPr>
            <a:picLocks noChangeAspect="1"/>
          </p:cNvPicPr>
          <p:nvPr userDrawn="1"/>
        </p:nvPicPr>
        <p:blipFill>
          <a:blip r:embed="rId9"/>
          <a:stretch>
            <a:fillRect/>
          </a:stretch>
        </p:blipFill>
        <p:spPr>
          <a:xfrm>
            <a:off x="9814809" y="6191553"/>
            <a:ext cx="1828551" cy="373328"/>
          </a:xfrm>
          <a:prstGeom prst="rect">
            <a:avLst/>
          </a:prstGeom>
        </p:spPr>
      </p:pic>
    </p:spTree>
    <p:extLst>
      <p:ext uri="{BB962C8B-B14F-4D97-AF65-F5344CB8AC3E}">
        <p14:creationId xmlns:p14="http://schemas.microsoft.com/office/powerpoint/2010/main" val="4284204594"/>
      </p:ext>
    </p:extLst>
  </p:cSld>
  <p:clrMap bg1="lt1" tx1="dk1" bg2="lt2" tx2="dk2" accent1="accent1" accent2="accent2" accent3="accent3" accent4="accent4" accent5="accent5" accent6="accent6" hlink="hlink" folHlink="folHlink"/>
  <p:sldLayoutIdLst>
    <p:sldLayoutId id="2147483689" r:id="rId1"/>
    <p:sldLayoutId id="2147483688" r:id="rId2"/>
    <p:sldLayoutId id="2147483685" r:id="rId3"/>
    <p:sldLayoutId id="2147483684" r:id="rId4"/>
    <p:sldLayoutId id="2147483686" r:id="rId5"/>
    <p:sldLayoutId id="2147483704" r:id="rId6"/>
  </p:sldLayoutIdLst>
  <p:hf hdr="0" dt="0"/>
  <p:txStyles>
    <p:titleStyle>
      <a:lvl1pPr algn="l" defTabSz="457189" rtl="0" eaLnBrk="1" latinLnBrk="0" hangingPunct="1">
        <a:spcBef>
          <a:spcPct val="0"/>
        </a:spcBef>
        <a:buNone/>
        <a:defRPr sz="3000" b="1" kern="1200">
          <a:solidFill>
            <a:schemeClr val="bg1"/>
          </a:solidFill>
          <a:latin typeface="Century Gothic" panose="020B0502020202020204" pitchFamily="34" charset="0"/>
          <a:ea typeface="+mj-ea"/>
          <a:cs typeface="+mj-cs"/>
        </a:defRPr>
      </a:lvl1pPr>
    </p:titleStyle>
    <p:bodyStyle>
      <a:lvl1pPr marL="342891" indent="-342891" algn="l" defTabSz="457189" rtl="0" eaLnBrk="1" latinLnBrk="0" hangingPunct="1">
        <a:lnSpc>
          <a:spcPct val="120000"/>
        </a:lnSpc>
        <a:spcBef>
          <a:spcPct val="20000"/>
        </a:spcBef>
        <a:spcAft>
          <a:spcPts val="200"/>
        </a:spcAft>
        <a:buClr>
          <a:srgbClr val="AB1E4B"/>
        </a:buClr>
        <a:buSzPct val="12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742932" indent="-285744" algn="l" defTabSz="457189" rtl="0" eaLnBrk="1" latinLnBrk="0" hangingPunct="1">
        <a:lnSpc>
          <a:spcPct val="120000"/>
        </a:lnSpc>
        <a:spcBef>
          <a:spcPct val="20000"/>
        </a:spcBef>
        <a:spcAft>
          <a:spcPts val="200"/>
        </a:spcAft>
        <a:buClr>
          <a:srgbClr val="AB1E4B"/>
        </a:buClr>
        <a:buFont typeface="Arial"/>
        <a:buChar char="•"/>
        <a:defRPr sz="1600" kern="1200">
          <a:solidFill>
            <a:schemeClr val="tx1"/>
          </a:solidFill>
          <a:latin typeface="Century Gothic" panose="020B0502020202020204" pitchFamily="34" charset="0"/>
          <a:ea typeface="+mn-ea"/>
          <a:cs typeface="+mn-cs"/>
        </a:defRPr>
      </a:lvl2pPr>
      <a:lvl3pPr marL="1142971" indent="-228594" algn="l" defTabSz="457189" rtl="0" eaLnBrk="1" latinLnBrk="0" hangingPunct="1">
        <a:lnSpc>
          <a:spcPct val="120000"/>
        </a:lnSpc>
        <a:spcBef>
          <a:spcPct val="20000"/>
        </a:spcBef>
        <a:spcAft>
          <a:spcPts val="200"/>
        </a:spcAft>
        <a:buClr>
          <a:srgbClr val="AB1E4B"/>
        </a:buClr>
        <a:buFont typeface="Lucida Grande"/>
        <a:buChar char="–"/>
        <a:defRPr sz="1400" kern="1200">
          <a:solidFill>
            <a:schemeClr val="tx1"/>
          </a:solidFill>
          <a:latin typeface="Century Gothic" panose="020B0502020202020204" pitchFamily="34" charset="0"/>
          <a:ea typeface="+mn-ea"/>
          <a:cs typeface="+mn-cs"/>
        </a:defRPr>
      </a:lvl3pPr>
      <a:lvl4pPr marL="1600160" indent="-228594" algn="l" defTabSz="457189" rtl="0" eaLnBrk="1" latinLnBrk="0" hangingPunct="1">
        <a:lnSpc>
          <a:spcPct val="120000"/>
        </a:lnSpc>
        <a:spcBef>
          <a:spcPct val="20000"/>
        </a:spcBef>
        <a:spcAft>
          <a:spcPts val="200"/>
        </a:spcAft>
        <a:buClr>
          <a:srgbClr val="AB1E4B"/>
        </a:buClr>
        <a:buFont typeface="Arial"/>
        <a:buChar char="•"/>
        <a:defRPr sz="1200" kern="1200">
          <a:solidFill>
            <a:schemeClr val="tx1"/>
          </a:solidFill>
          <a:latin typeface="Century Gothic" panose="020B0502020202020204" pitchFamily="34" charset="0"/>
          <a:ea typeface="+mn-ea"/>
          <a:cs typeface="+mn-cs"/>
        </a:defRPr>
      </a:lvl4pPr>
      <a:lvl5pPr marL="2057349" indent="-228594" algn="l" defTabSz="457189" rtl="0" eaLnBrk="1" latinLnBrk="0" hangingPunct="1">
        <a:lnSpc>
          <a:spcPct val="120000"/>
        </a:lnSpc>
        <a:spcBef>
          <a:spcPct val="20000"/>
        </a:spcBef>
        <a:spcAft>
          <a:spcPts val="200"/>
        </a:spcAft>
        <a:buClr>
          <a:srgbClr val="AB1E4B"/>
        </a:buClr>
        <a:buFont typeface="Arial"/>
        <a:buChar char="–"/>
        <a:defRPr sz="1100" kern="1200">
          <a:solidFill>
            <a:schemeClr val="tx1"/>
          </a:solidFill>
          <a:latin typeface="Century Gothic" panose="020B0502020202020204" pitchFamily="34"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AB1E4B"/>
        </a:solidFill>
        <a:effectLst/>
      </p:bgPr>
    </p:bg>
    <p:spTree>
      <p:nvGrpSpPr>
        <p:cNvPr id="1" name=""/>
        <p:cNvGrpSpPr/>
        <p:nvPr/>
      </p:nvGrpSpPr>
      <p:grpSpPr>
        <a:xfrm>
          <a:off x="0" y="0"/>
          <a:ext cx="0" cy="0"/>
          <a:chOff x="0" y="0"/>
          <a:chExt cx="0" cy="0"/>
        </a:xfrm>
      </p:grpSpPr>
      <p:sp>
        <p:nvSpPr>
          <p:cNvPr id="23" name="Rectangle">
            <a:extLst>
              <a:ext uri="{FF2B5EF4-FFF2-40B4-BE49-F238E27FC236}">
                <a16:creationId xmlns:a16="http://schemas.microsoft.com/office/drawing/2014/main" id="{BD1B1A61-4FC2-4445-A045-420803273C5F}"/>
              </a:ext>
            </a:extLst>
          </p:cNvPr>
          <p:cNvSpPr/>
          <p:nvPr userDrawn="1"/>
        </p:nvSpPr>
        <p:spPr>
          <a:xfrm>
            <a:off x="0" y="5943601"/>
            <a:ext cx="12211664" cy="928582"/>
          </a:xfrm>
          <a:prstGeom prst="rect">
            <a:avLst/>
          </a:prstGeom>
          <a:solidFill>
            <a:schemeClr val="bg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dirty="0"/>
          </a:p>
        </p:txBody>
      </p:sp>
      <p:sp>
        <p:nvSpPr>
          <p:cNvPr id="9" name="Title Placeholder 7">
            <a:extLst>
              <a:ext uri="{FF2B5EF4-FFF2-40B4-BE49-F238E27FC236}">
                <a16:creationId xmlns:a16="http://schemas.microsoft.com/office/drawing/2014/main" id="{D596B3B3-83C9-374A-8205-ED3FA20B7967}"/>
              </a:ext>
            </a:extLst>
          </p:cNvPr>
          <p:cNvSpPr>
            <a:spLocks noGrp="1"/>
          </p:cNvSpPr>
          <p:nvPr>
            <p:ph type="title"/>
          </p:nvPr>
        </p:nvSpPr>
        <p:spPr>
          <a:xfrm>
            <a:off x="891829" y="575083"/>
            <a:ext cx="10470715" cy="576000"/>
          </a:xfrm>
          <a:prstGeom prst="rect">
            <a:avLst/>
          </a:prstGeom>
        </p:spPr>
        <p:txBody>
          <a:bodyPr vert="horz" lIns="0" tIns="0" rIns="0" bIns="0" rtlCol="0" anchor="t" anchorCtr="0">
            <a:noAutofit/>
          </a:bodyPr>
          <a:lstStyle/>
          <a:p>
            <a:r>
              <a:rPr lang="en-AU" dirty="0"/>
              <a:t>Click to edit Master title style</a:t>
            </a:r>
            <a:endParaRPr lang="en-US" dirty="0"/>
          </a:p>
        </p:txBody>
      </p:sp>
      <p:sp>
        <p:nvSpPr>
          <p:cNvPr id="11" name="Text Placeholder 9">
            <a:extLst>
              <a:ext uri="{FF2B5EF4-FFF2-40B4-BE49-F238E27FC236}">
                <a16:creationId xmlns:a16="http://schemas.microsoft.com/office/drawing/2014/main" id="{02DE5BF1-B9F1-E240-978D-095FD5D062EB}"/>
              </a:ext>
            </a:extLst>
          </p:cNvPr>
          <p:cNvSpPr>
            <a:spLocks noGrp="1"/>
          </p:cNvSpPr>
          <p:nvPr>
            <p:ph type="body" idx="1"/>
          </p:nvPr>
        </p:nvSpPr>
        <p:spPr>
          <a:xfrm>
            <a:off x="940376" y="1928007"/>
            <a:ext cx="10422168" cy="3848932"/>
          </a:xfrm>
          <a:prstGeom prst="rect">
            <a:avLst/>
          </a:prstGeom>
        </p:spPr>
        <p:txBody>
          <a:bodyPr vert="horz" lIns="0" tIns="0" rIns="0" bIns="0" rtlCol="0">
            <a:no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2" name="Footer Placeholder 13">
            <a:extLst>
              <a:ext uri="{FF2B5EF4-FFF2-40B4-BE49-F238E27FC236}">
                <a16:creationId xmlns:a16="http://schemas.microsoft.com/office/drawing/2014/main" id="{A54075A1-9710-C849-BED1-D41F0F716755}"/>
              </a:ext>
            </a:extLst>
          </p:cNvPr>
          <p:cNvSpPr>
            <a:spLocks noGrp="1"/>
          </p:cNvSpPr>
          <p:nvPr>
            <p:ph type="ftr" sz="quarter" idx="3"/>
          </p:nvPr>
        </p:nvSpPr>
        <p:spPr>
          <a:xfrm>
            <a:off x="942317" y="6240881"/>
            <a:ext cx="5615200" cy="324000"/>
          </a:xfrm>
          <a:prstGeom prst="rect">
            <a:avLst/>
          </a:prstGeom>
        </p:spPr>
        <p:txBody>
          <a:bodyPr vert="horz" lIns="0" tIns="0" rIns="0" bIns="0" rtlCol="0" anchor="t" anchorCtr="0"/>
          <a:lstStyle>
            <a:lvl1pPr algn="l">
              <a:defRPr sz="1100">
                <a:solidFill>
                  <a:srgbClr val="AB1E4B"/>
                </a:solidFill>
                <a:latin typeface="Century Gothic" panose="020B0502020202020204" pitchFamily="34" charset="0"/>
              </a:defRPr>
            </a:lvl1pPr>
          </a:lstStyle>
          <a:p>
            <a:r>
              <a:rPr lang="en-AU" dirty="0"/>
              <a:t>Racial Policing Issues: Civil Law Remedies &amp; Referrals </a:t>
            </a:r>
            <a:endParaRPr lang="en-US" dirty="0"/>
          </a:p>
        </p:txBody>
      </p:sp>
      <p:sp>
        <p:nvSpPr>
          <p:cNvPr id="13" name="Slide Number Placeholder 14">
            <a:extLst>
              <a:ext uri="{FF2B5EF4-FFF2-40B4-BE49-F238E27FC236}">
                <a16:creationId xmlns:a16="http://schemas.microsoft.com/office/drawing/2014/main" id="{25B36C18-BCBA-AC4E-B064-1F84B02BA51D}"/>
              </a:ext>
            </a:extLst>
          </p:cNvPr>
          <p:cNvSpPr txBox="1">
            <a:spLocks/>
          </p:cNvSpPr>
          <p:nvPr userDrawn="1"/>
        </p:nvSpPr>
        <p:spPr>
          <a:xfrm>
            <a:off x="598376" y="6240881"/>
            <a:ext cx="342000" cy="324000"/>
          </a:xfrm>
          <a:prstGeom prst="rect">
            <a:avLst/>
          </a:prstGeom>
        </p:spPr>
        <p:txBody>
          <a:bodyPr vert="horz" lIns="0" tIns="0" rIns="0" bIns="0" rtlCol="0" anchor="t" anchorCtr="0"/>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4F1DECDD-B673-9944-974B-FA841A362D0F}" type="slidenum">
              <a:rPr lang="en-US" smtClean="0">
                <a:solidFill>
                  <a:srgbClr val="AB1E4B"/>
                </a:solidFill>
                <a:latin typeface="Century Gothic" panose="020B0502020202020204" pitchFamily="34" charset="0"/>
              </a:rPr>
              <a:pPr algn="l"/>
              <a:t>‹#›</a:t>
            </a:fld>
            <a:endParaRPr lang="en-US" dirty="0">
              <a:solidFill>
                <a:srgbClr val="AB1E4B"/>
              </a:solidFill>
              <a:latin typeface="Century Gothic" panose="020B0502020202020204" pitchFamily="34" charset="0"/>
            </a:endParaRPr>
          </a:p>
        </p:txBody>
      </p:sp>
      <p:pic>
        <p:nvPicPr>
          <p:cNvPr id="10" name="Picture 9" descr="A picture containing text, sign, outdoor&#10;&#10;Description automatically generated">
            <a:extLst>
              <a:ext uri="{FF2B5EF4-FFF2-40B4-BE49-F238E27FC236}">
                <a16:creationId xmlns:a16="http://schemas.microsoft.com/office/drawing/2014/main" id="{EC1B722E-A73E-504D-966A-80C298B567ED}"/>
              </a:ext>
            </a:extLst>
          </p:cNvPr>
          <p:cNvPicPr>
            <a:picLocks noChangeAspect="1"/>
          </p:cNvPicPr>
          <p:nvPr userDrawn="1"/>
        </p:nvPicPr>
        <p:blipFill>
          <a:blip r:embed="rId3"/>
          <a:stretch>
            <a:fillRect/>
          </a:stretch>
        </p:blipFill>
        <p:spPr>
          <a:xfrm>
            <a:off x="9814809" y="6138212"/>
            <a:ext cx="1828551" cy="373328"/>
          </a:xfrm>
          <a:prstGeom prst="rect">
            <a:avLst/>
          </a:prstGeom>
        </p:spPr>
      </p:pic>
    </p:spTree>
    <p:extLst>
      <p:ext uri="{BB962C8B-B14F-4D97-AF65-F5344CB8AC3E}">
        <p14:creationId xmlns:p14="http://schemas.microsoft.com/office/powerpoint/2010/main" val="474164256"/>
      </p:ext>
    </p:extLst>
  </p:cSld>
  <p:clrMap bg1="lt1" tx1="dk1" bg2="lt2" tx2="dk2" accent1="accent1" accent2="accent2" accent3="accent3" accent4="accent4" accent5="accent5" accent6="accent6" hlink="hlink" folHlink="folHlink"/>
  <p:sldLayoutIdLst>
    <p:sldLayoutId id="2147483697" r:id="rId1"/>
  </p:sldLayoutIdLst>
  <p:hf hdr="0" dt="0"/>
  <p:txStyles>
    <p:titleStyle>
      <a:lvl1pPr algn="l" defTabSz="457189" rtl="0" eaLnBrk="1" latinLnBrk="0" hangingPunct="1">
        <a:spcBef>
          <a:spcPct val="0"/>
        </a:spcBef>
        <a:buNone/>
        <a:defRPr sz="4400" b="1" kern="1200">
          <a:solidFill>
            <a:schemeClr val="bg1"/>
          </a:solidFill>
          <a:latin typeface="Century Gothic" panose="020B0502020202020204" pitchFamily="34" charset="0"/>
          <a:ea typeface="+mj-ea"/>
          <a:cs typeface="+mj-cs"/>
        </a:defRPr>
      </a:lvl1pPr>
    </p:titleStyle>
    <p:bodyStyle>
      <a:lvl1pPr marL="342891" indent="-342891" algn="l" defTabSz="457189" rtl="0" eaLnBrk="1" latinLnBrk="0" hangingPunct="1">
        <a:lnSpc>
          <a:spcPct val="120000"/>
        </a:lnSpc>
        <a:spcBef>
          <a:spcPct val="20000"/>
        </a:spcBef>
        <a:spcAft>
          <a:spcPts val="200"/>
        </a:spcAft>
        <a:buSzPct val="120000"/>
        <a:buFont typeface="Arial" panose="020B0604020202020204" pitchFamily="34" charset="0"/>
        <a:buChar char="•"/>
        <a:defRPr sz="1800" kern="1200">
          <a:solidFill>
            <a:schemeClr val="bg1"/>
          </a:solidFill>
          <a:latin typeface="Century Gothic" panose="020B0502020202020204" pitchFamily="34" charset="0"/>
          <a:ea typeface="+mn-ea"/>
          <a:cs typeface="+mn-cs"/>
        </a:defRPr>
      </a:lvl1pPr>
      <a:lvl2pPr marL="742932" indent="-285744" algn="l" defTabSz="457189" rtl="0" eaLnBrk="1" latinLnBrk="0" hangingPunct="1">
        <a:lnSpc>
          <a:spcPct val="120000"/>
        </a:lnSpc>
        <a:spcBef>
          <a:spcPct val="20000"/>
        </a:spcBef>
        <a:spcAft>
          <a:spcPts val="200"/>
        </a:spcAft>
        <a:buFont typeface="Arial"/>
        <a:buChar char="•"/>
        <a:defRPr sz="1600" kern="1200">
          <a:solidFill>
            <a:schemeClr val="bg1"/>
          </a:solidFill>
          <a:latin typeface="Century Gothic" panose="020B0502020202020204" pitchFamily="34" charset="0"/>
          <a:ea typeface="+mn-ea"/>
          <a:cs typeface="+mn-cs"/>
        </a:defRPr>
      </a:lvl2pPr>
      <a:lvl3pPr marL="1142971" indent="-228594" algn="l" defTabSz="457189" rtl="0" eaLnBrk="1" latinLnBrk="0" hangingPunct="1">
        <a:lnSpc>
          <a:spcPct val="120000"/>
        </a:lnSpc>
        <a:spcBef>
          <a:spcPct val="20000"/>
        </a:spcBef>
        <a:spcAft>
          <a:spcPts val="200"/>
        </a:spcAft>
        <a:buFont typeface="Lucida Grande"/>
        <a:buChar char="–"/>
        <a:defRPr sz="1400" kern="1200">
          <a:solidFill>
            <a:schemeClr val="bg1"/>
          </a:solidFill>
          <a:latin typeface="Century Gothic" panose="020B0502020202020204" pitchFamily="34" charset="0"/>
          <a:ea typeface="+mn-ea"/>
          <a:cs typeface="+mn-cs"/>
        </a:defRPr>
      </a:lvl3pPr>
      <a:lvl4pPr marL="1600160" indent="-228594" algn="l" defTabSz="457189" rtl="0" eaLnBrk="1" latinLnBrk="0" hangingPunct="1">
        <a:lnSpc>
          <a:spcPct val="120000"/>
        </a:lnSpc>
        <a:spcBef>
          <a:spcPct val="20000"/>
        </a:spcBef>
        <a:spcAft>
          <a:spcPts val="200"/>
        </a:spcAft>
        <a:buFont typeface="Arial"/>
        <a:buChar char="•"/>
        <a:defRPr sz="1200" kern="1200">
          <a:solidFill>
            <a:schemeClr val="bg1"/>
          </a:solidFill>
          <a:latin typeface="Century Gothic" panose="020B0502020202020204" pitchFamily="34" charset="0"/>
          <a:ea typeface="+mn-ea"/>
          <a:cs typeface="+mn-cs"/>
        </a:defRPr>
      </a:lvl4pPr>
      <a:lvl5pPr marL="2057349" indent="-228594" algn="l" defTabSz="457189" rtl="0" eaLnBrk="1" latinLnBrk="0" hangingPunct="1">
        <a:lnSpc>
          <a:spcPct val="120000"/>
        </a:lnSpc>
        <a:spcBef>
          <a:spcPct val="20000"/>
        </a:spcBef>
        <a:spcAft>
          <a:spcPts val="200"/>
        </a:spcAft>
        <a:buFont typeface="Arial"/>
        <a:buChar char="–"/>
        <a:defRPr sz="1100" kern="1200">
          <a:solidFill>
            <a:schemeClr val="bg1"/>
          </a:solidFill>
          <a:latin typeface="Century Gothic" panose="020B0502020202020204" pitchFamily="34"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538569"/>
      </p:ext>
    </p:extLst>
  </p:cSld>
  <p:clrMap bg1="lt1" tx1="dk1" bg2="lt2" tx2="dk2" accent1="accent1" accent2="accent2" accent3="accent3" accent4="accent4" accent5="accent5" accent6="accent6" hlink="hlink" folHlink="folHlink"/>
  <p:sldLayoutIdLst>
    <p:sldLayoutId id="2147483699"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C73665-0891-6A44-8DAB-8030902E9C55}"/>
              </a:ext>
            </a:extLst>
          </p:cNvPr>
          <p:cNvSpPr>
            <a:spLocks noGrp="1"/>
          </p:cNvSpPr>
          <p:nvPr>
            <p:ph type="ctrTitle"/>
          </p:nvPr>
        </p:nvSpPr>
        <p:spPr>
          <a:xfrm>
            <a:off x="157430" y="1057963"/>
            <a:ext cx="6863572" cy="4468194"/>
          </a:xfrm>
        </p:spPr>
        <p:txBody>
          <a:bodyPr/>
          <a:lstStyle/>
          <a:p>
            <a:r>
              <a:rPr lang="en-US" dirty="0"/>
              <a:t>Police Torts: </a:t>
            </a:r>
            <a:br>
              <a:rPr lang="en-US" dirty="0"/>
            </a:br>
            <a:r>
              <a:rPr lang="en-US" dirty="0"/>
              <a:t>Civil Law Remedies</a:t>
            </a:r>
            <a:br>
              <a:rPr lang="en-US" dirty="0"/>
            </a:br>
            <a:br>
              <a:rPr lang="en-US" dirty="0"/>
            </a:br>
            <a:r>
              <a:rPr lang="en-US" sz="2200" dirty="0"/>
              <a:t>Criminal Law Conference, Day 2</a:t>
            </a:r>
            <a:br>
              <a:rPr lang="en-US" sz="2200" dirty="0"/>
            </a:br>
            <a:r>
              <a:rPr lang="en-US" sz="2200" dirty="0"/>
              <a:t>3 June 2021</a:t>
            </a:r>
            <a:br>
              <a:rPr lang="en-US" sz="2200" dirty="0"/>
            </a:br>
            <a:r>
              <a:rPr lang="en-US" sz="2200" dirty="0"/>
              <a:t>Anthony Levin</a:t>
            </a:r>
            <a:br>
              <a:rPr lang="en-US" dirty="0"/>
            </a:br>
            <a:endParaRPr lang="en-US" dirty="0"/>
          </a:p>
        </p:txBody>
      </p:sp>
    </p:spTree>
    <p:extLst>
      <p:ext uri="{BB962C8B-B14F-4D97-AF65-F5344CB8AC3E}">
        <p14:creationId xmlns:p14="http://schemas.microsoft.com/office/powerpoint/2010/main" val="3792061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DA96B2-E47C-4DD4-8290-D0222DC8B56A}"/>
              </a:ext>
            </a:extLst>
          </p:cNvPr>
          <p:cNvSpPr>
            <a:spLocks noGrp="1"/>
          </p:cNvSpPr>
          <p:nvPr>
            <p:ph type="body" sz="quarter" idx="13"/>
          </p:nvPr>
        </p:nvSpPr>
        <p:spPr>
          <a:xfrm>
            <a:off x="942317" y="2059296"/>
            <a:ext cx="9938439" cy="3351537"/>
          </a:xfrm>
        </p:spPr>
        <p:txBody>
          <a:bodyPr/>
          <a:lstStyle/>
          <a:p>
            <a:endParaRPr lang="en-AU" b="1" dirty="0"/>
          </a:p>
          <a:p>
            <a:endParaRPr lang="en-AU" b="1" dirty="0"/>
          </a:p>
          <a:p>
            <a:pPr algn="ctr"/>
            <a:endParaRPr lang="en-AU" b="1" dirty="0"/>
          </a:p>
          <a:p>
            <a:endParaRPr lang="en-AU" b="1" dirty="0"/>
          </a:p>
          <a:p>
            <a:endParaRPr lang="en-AU" b="1" dirty="0"/>
          </a:p>
          <a:p>
            <a:endParaRPr lang="en-AU" b="1" dirty="0"/>
          </a:p>
        </p:txBody>
      </p:sp>
      <p:sp>
        <p:nvSpPr>
          <p:cNvPr id="3" name="Subtitle 2">
            <a:extLst>
              <a:ext uri="{FF2B5EF4-FFF2-40B4-BE49-F238E27FC236}">
                <a16:creationId xmlns:a16="http://schemas.microsoft.com/office/drawing/2014/main" id="{6D81F586-2506-4A94-B352-E4347F36592F}"/>
              </a:ext>
            </a:extLst>
          </p:cNvPr>
          <p:cNvSpPr>
            <a:spLocks noGrp="1"/>
          </p:cNvSpPr>
          <p:nvPr>
            <p:ph type="subTitle" idx="1"/>
          </p:nvPr>
        </p:nvSpPr>
        <p:spPr/>
        <p:txBody>
          <a:bodyPr/>
          <a:lstStyle/>
          <a:p>
            <a:r>
              <a:rPr lang="en-AU" dirty="0"/>
              <a:t>C. Battery</a:t>
            </a:r>
          </a:p>
        </p:txBody>
      </p:sp>
      <p:sp>
        <p:nvSpPr>
          <p:cNvPr id="4" name="Title 3">
            <a:extLst>
              <a:ext uri="{FF2B5EF4-FFF2-40B4-BE49-F238E27FC236}">
                <a16:creationId xmlns:a16="http://schemas.microsoft.com/office/drawing/2014/main" id="{BF294365-E51D-496D-94CB-E3A0DD7B8AD5}"/>
              </a:ext>
            </a:extLst>
          </p:cNvPr>
          <p:cNvSpPr>
            <a:spLocks noGrp="1"/>
          </p:cNvSpPr>
          <p:nvPr>
            <p:ph type="title"/>
          </p:nvPr>
        </p:nvSpPr>
        <p:spPr/>
        <p:txBody>
          <a:bodyPr/>
          <a:lstStyle/>
          <a:p>
            <a:r>
              <a:rPr lang="en-AU" dirty="0"/>
              <a:t>Police Torts</a:t>
            </a:r>
          </a:p>
        </p:txBody>
      </p:sp>
      <p:sp>
        <p:nvSpPr>
          <p:cNvPr id="5" name="Footer Placeholder 4">
            <a:extLst>
              <a:ext uri="{FF2B5EF4-FFF2-40B4-BE49-F238E27FC236}">
                <a16:creationId xmlns:a16="http://schemas.microsoft.com/office/drawing/2014/main" id="{50EB8100-CEAC-4F73-A0F6-E4859A4A0DA9}"/>
              </a:ext>
            </a:extLst>
          </p:cNvPr>
          <p:cNvSpPr>
            <a:spLocks noGrp="1"/>
          </p:cNvSpPr>
          <p:nvPr>
            <p:ph type="ftr" sz="quarter" idx="3"/>
          </p:nvPr>
        </p:nvSpPr>
        <p:spPr/>
        <p:txBody>
          <a:bodyPr/>
          <a:lstStyle/>
          <a:p>
            <a:r>
              <a:rPr lang="en-AU" dirty="0"/>
              <a:t>Police Torts: Civil Law Remedies</a:t>
            </a:r>
            <a:endParaRPr lang="en-US" dirty="0"/>
          </a:p>
        </p:txBody>
      </p:sp>
      <p:sp>
        <p:nvSpPr>
          <p:cNvPr id="8" name="TextBox 7">
            <a:extLst>
              <a:ext uri="{FF2B5EF4-FFF2-40B4-BE49-F238E27FC236}">
                <a16:creationId xmlns:a16="http://schemas.microsoft.com/office/drawing/2014/main" id="{AB07B409-ED22-41DA-BFF3-22AA9B514182}"/>
              </a:ext>
            </a:extLst>
          </p:cNvPr>
          <p:cNvSpPr txBox="1"/>
          <p:nvPr/>
        </p:nvSpPr>
        <p:spPr>
          <a:xfrm>
            <a:off x="942317" y="2382199"/>
            <a:ext cx="2561346" cy="1688201"/>
          </a:xfrm>
          <a:prstGeom prst="rect">
            <a:avLst/>
          </a:prstGeom>
          <a:solidFill>
            <a:srgbClr val="F8D1DA"/>
          </a:solidFill>
        </p:spPr>
        <p:txBody>
          <a:bodyPr wrap="square" rtlCol="0" anchor="ctr" anchorCtr="0">
            <a:noAutofit/>
          </a:bodyPr>
          <a:lstStyle/>
          <a:p>
            <a:pPr algn="ctr"/>
            <a:r>
              <a:rPr lang="en-US" b="1" dirty="0"/>
              <a:t>direct &amp; intentional</a:t>
            </a:r>
            <a:endParaRPr lang="en-US" b="1" dirty="0">
              <a:latin typeface="Century Gothic" panose="020B0502020202020204" pitchFamily="34" charset="0"/>
            </a:endParaRPr>
          </a:p>
        </p:txBody>
      </p:sp>
      <p:sp>
        <p:nvSpPr>
          <p:cNvPr id="9" name="TextBox 8">
            <a:extLst>
              <a:ext uri="{FF2B5EF4-FFF2-40B4-BE49-F238E27FC236}">
                <a16:creationId xmlns:a16="http://schemas.microsoft.com/office/drawing/2014/main" id="{2BAAC927-D7A8-4C82-A24B-9CC1707D702D}"/>
              </a:ext>
            </a:extLst>
          </p:cNvPr>
          <p:cNvSpPr txBox="1"/>
          <p:nvPr/>
        </p:nvSpPr>
        <p:spPr>
          <a:xfrm>
            <a:off x="7280031" y="2356338"/>
            <a:ext cx="2425035" cy="1751783"/>
          </a:xfrm>
          <a:prstGeom prst="rect">
            <a:avLst/>
          </a:prstGeom>
          <a:solidFill>
            <a:srgbClr val="BAEAEE"/>
          </a:solidFill>
        </p:spPr>
        <p:txBody>
          <a:bodyPr wrap="square" rtlCol="0" anchor="ctr" anchorCtr="0">
            <a:noAutofit/>
          </a:bodyPr>
          <a:lstStyle/>
          <a:p>
            <a:pPr algn="ctr"/>
            <a:r>
              <a:rPr lang="en-US" b="1" dirty="0">
                <a:latin typeface="Century Gothic" panose="020B0502020202020204" pitchFamily="34" charset="0"/>
              </a:rPr>
              <a:t>without consent</a:t>
            </a:r>
          </a:p>
        </p:txBody>
      </p:sp>
      <p:sp>
        <p:nvSpPr>
          <p:cNvPr id="10" name="TextBox 9">
            <a:extLst>
              <a:ext uri="{FF2B5EF4-FFF2-40B4-BE49-F238E27FC236}">
                <a16:creationId xmlns:a16="http://schemas.microsoft.com/office/drawing/2014/main" id="{8998DE5A-100D-4CA8-9015-C23AF955A4A5}"/>
              </a:ext>
            </a:extLst>
          </p:cNvPr>
          <p:cNvSpPr txBox="1"/>
          <p:nvPr/>
        </p:nvSpPr>
        <p:spPr>
          <a:xfrm>
            <a:off x="4010918" y="2382199"/>
            <a:ext cx="2623605" cy="1763645"/>
          </a:xfrm>
          <a:prstGeom prst="rect">
            <a:avLst/>
          </a:prstGeom>
          <a:solidFill>
            <a:srgbClr val="DEDEDE"/>
          </a:solidFill>
        </p:spPr>
        <p:txBody>
          <a:bodyPr wrap="square" rtlCol="0" anchor="ctr" anchorCtr="0">
            <a:noAutofit/>
          </a:bodyPr>
          <a:lstStyle/>
          <a:p>
            <a:pPr algn="ctr"/>
            <a:r>
              <a:rPr lang="en-US" b="1" dirty="0">
                <a:latin typeface="Century Gothic" panose="020B0502020202020204" pitchFamily="34" charset="0"/>
              </a:rPr>
              <a:t>causes physical contact</a:t>
            </a:r>
          </a:p>
        </p:txBody>
      </p:sp>
      <p:sp>
        <p:nvSpPr>
          <p:cNvPr id="6" name="Rectangle 5">
            <a:extLst>
              <a:ext uri="{FF2B5EF4-FFF2-40B4-BE49-F238E27FC236}">
                <a16:creationId xmlns:a16="http://schemas.microsoft.com/office/drawing/2014/main" id="{63DB7D96-9743-407A-83EC-5D011EAE459F}"/>
              </a:ext>
            </a:extLst>
          </p:cNvPr>
          <p:cNvSpPr/>
          <p:nvPr/>
        </p:nvSpPr>
        <p:spPr>
          <a:xfrm>
            <a:off x="891830" y="4452371"/>
            <a:ext cx="9052478" cy="369332"/>
          </a:xfrm>
          <a:prstGeom prst="rect">
            <a:avLst/>
          </a:prstGeom>
        </p:spPr>
        <p:txBody>
          <a:bodyPr wrap="none">
            <a:spAutoFit/>
          </a:bodyPr>
          <a:lstStyle/>
          <a:p>
            <a:pPr marL="285750" indent="-285750">
              <a:buFont typeface="Arial" panose="020B0604020202020204" pitchFamily="34" charset="0"/>
              <a:buChar char="•"/>
            </a:pPr>
            <a:r>
              <a:rPr lang="en-AU" i="1" dirty="0"/>
              <a:t>Police officer does not need to know contact is unlawful OR intend to cause harm</a:t>
            </a:r>
          </a:p>
        </p:txBody>
      </p:sp>
    </p:spTree>
    <p:extLst>
      <p:ext uri="{BB962C8B-B14F-4D97-AF65-F5344CB8AC3E}">
        <p14:creationId xmlns:p14="http://schemas.microsoft.com/office/powerpoint/2010/main" val="249980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DA96B2-E47C-4DD4-8290-D0222DC8B56A}"/>
              </a:ext>
            </a:extLst>
          </p:cNvPr>
          <p:cNvSpPr>
            <a:spLocks noGrp="1"/>
          </p:cNvSpPr>
          <p:nvPr>
            <p:ph type="body" sz="quarter" idx="13"/>
          </p:nvPr>
        </p:nvSpPr>
        <p:spPr>
          <a:xfrm>
            <a:off x="942317" y="2059296"/>
            <a:ext cx="9938439" cy="3351537"/>
          </a:xfrm>
        </p:spPr>
        <p:txBody>
          <a:bodyPr/>
          <a:lstStyle/>
          <a:p>
            <a:endParaRPr lang="en-AU" b="1" dirty="0"/>
          </a:p>
          <a:p>
            <a:endParaRPr lang="en-AU" b="1" dirty="0"/>
          </a:p>
          <a:p>
            <a:pPr algn="ctr"/>
            <a:endParaRPr lang="en-AU" b="1" dirty="0"/>
          </a:p>
          <a:p>
            <a:endParaRPr lang="en-AU" b="1" dirty="0"/>
          </a:p>
          <a:p>
            <a:endParaRPr lang="en-AU" b="1" dirty="0"/>
          </a:p>
          <a:p>
            <a:endParaRPr lang="en-AU" b="1" dirty="0"/>
          </a:p>
        </p:txBody>
      </p:sp>
      <p:sp>
        <p:nvSpPr>
          <p:cNvPr id="3" name="Subtitle 2">
            <a:extLst>
              <a:ext uri="{FF2B5EF4-FFF2-40B4-BE49-F238E27FC236}">
                <a16:creationId xmlns:a16="http://schemas.microsoft.com/office/drawing/2014/main" id="{6D81F586-2506-4A94-B352-E4347F36592F}"/>
              </a:ext>
            </a:extLst>
          </p:cNvPr>
          <p:cNvSpPr>
            <a:spLocks noGrp="1"/>
          </p:cNvSpPr>
          <p:nvPr>
            <p:ph type="subTitle" idx="1"/>
          </p:nvPr>
        </p:nvSpPr>
        <p:spPr/>
        <p:txBody>
          <a:bodyPr/>
          <a:lstStyle/>
          <a:p>
            <a:r>
              <a:rPr lang="en-AU" dirty="0"/>
              <a:t>C. Assault &amp; Battery – Questions to ask</a:t>
            </a:r>
          </a:p>
        </p:txBody>
      </p:sp>
      <p:sp>
        <p:nvSpPr>
          <p:cNvPr id="4" name="Title 3">
            <a:extLst>
              <a:ext uri="{FF2B5EF4-FFF2-40B4-BE49-F238E27FC236}">
                <a16:creationId xmlns:a16="http://schemas.microsoft.com/office/drawing/2014/main" id="{BF294365-E51D-496D-94CB-E3A0DD7B8AD5}"/>
              </a:ext>
            </a:extLst>
          </p:cNvPr>
          <p:cNvSpPr>
            <a:spLocks noGrp="1"/>
          </p:cNvSpPr>
          <p:nvPr>
            <p:ph type="title"/>
          </p:nvPr>
        </p:nvSpPr>
        <p:spPr/>
        <p:txBody>
          <a:bodyPr/>
          <a:lstStyle/>
          <a:p>
            <a:r>
              <a:rPr lang="en-AU" dirty="0"/>
              <a:t>Police Torts</a:t>
            </a:r>
          </a:p>
        </p:txBody>
      </p:sp>
      <p:sp>
        <p:nvSpPr>
          <p:cNvPr id="5" name="Footer Placeholder 4">
            <a:extLst>
              <a:ext uri="{FF2B5EF4-FFF2-40B4-BE49-F238E27FC236}">
                <a16:creationId xmlns:a16="http://schemas.microsoft.com/office/drawing/2014/main" id="{50EB8100-CEAC-4F73-A0F6-E4859A4A0DA9}"/>
              </a:ext>
            </a:extLst>
          </p:cNvPr>
          <p:cNvSpPr>
            <a:spLocks noGrp="1"/>
          </p:cNvSpPr>
          <p:nvPr>
            <p:ph type="ftr" sz="quarter" idx="3"/>
          </p:nvPr>
        </p:nvSpPr>
        <p:spPr/>
        <p:txBody>
          <a:bodyPr/>
          <a:lstStyle/>
          <a:p>
            <a:r>
              <a:rPr lang="en-AU" dirty="0"/>
              <a:t>Police Torts: Civil Law Remedies</a:t>
            </a:r>
            <a:endParaRPr lang="en-US" dirty="0"/>
          </a:p>
        </p:txBody>
      </p:sp>
      <p:sp>
        <p:nvSpPr>
          <p:cNvPr id="8" name="TextBox 7">
            <a:extLst>
              <a:ext uri="{FF2B5EF4-FFF2-40B4-BE49-F238E27FC236}">
                <a16:creationId xmlns:a16="http://schemas.microsoft.com/office/drawing/2014/main" id="{AB07B409-ED22-41DA-BFF3-22AA9B514182}"/>
              </a:ext>
            </a:extLst>
          </p:cNvPr>
          <p:cNvSpPr txBox="1"/>
          <p:nvPr/>
        </p:nvSpPr>
        <p:spPr>
          <a:xfrm>
            <a:off x="942317" y="2382199"/>
            <a:ext cx="2561346" cy="1688201"/>
          </a:xfrm>
          <a:prstGeom prst="rect">
            <a:avLst/>
          </a:prstGeom>
          <a:solidFill>
            <a:srgbClr val="F8D1DA"/>
          </a:solidFill>
        </p:spPr>
        <p:txBody>
          <a:bodyPr wrap="square" rtlCol="0" anchor="ctr" anchorCtr="0">
            <a:noAutofit/>
          </a:bodyPr>
          <a:lstStyle/>
          <a:p>
            <a:pPr algn="ctr"/>
            <a:r>
              <a:rPr lang="en-US" b="1" dirty="0">
                <a:latin typeface="Century Gothic" panose="020B0502020202020204" pitchFamily="34" charset="0"/>
              </a:rPr>
              <a:t>Was the client searched?</a:t>
            </a:r>
          </a:p>
        </p:txBody>
      </p:sp>
      <p:sp>
        <p:nvSpPr>
          <p:cNvPr id="9" name="TextBox 8">
            <a:extLst>
              <a:ext uri="{FF2B5EF4-FFF2-40B4-BE49-F238E27FC236}">
                <a16:creationId xmlns:a16="http://schemas.microsoft.com/office/drawing/2014/main" id="{2BAAC927-D7A8-4C82-A24B-9CC1707D702D}"/>
              </a:ext>
            </a:extLst>
          </p:cNvPr>
          <p:cNvSpPr txBox="1"/>
          <p:nvPr/>
        </p:nvSpPr>
        <p:spPr>
          <a:xfrm>
            <a:off x="7280031" y="2356338"/>
            <a:ext cx="2425035" cy="1751783"/>
          </a:xfrm>
          <a:prstGeom prst="rect">
            <a:avLst/>
          </a:prstGeom>
          <a:solidFill>
            <a:srgbClr val="BAEAEE"/>
          </a:solidFill>
        </p:spPr>
        <p:txBody>
          <a:bodyPr wrap="square" rtlCol="0" anchor="ctr" anchorCtr="0">
            <a:noAutofit/>
          </a:bodyPr>
          <a:lstStyle/>
          <a:p>
            <a:pPr algn="ctr"/>
            <a:r>
              <a:rPr lang="en-US" b="1" dirty="0">
                <a:latin typeface="Century Gothic" panose="020B0502020202020204" pitchFamily="34" charset="0"/>
              </a:rPr>
              <a:t>Level of criminal conduct?</a:t>
            </a:r>
          </a:p>
        </p:txBody>
      </p:sp>
      <p:sp>
        <p:nvSpPr>
          <p:cNvPr id="10" name="TextBox 9">
            <a:extLst>
              <a:ext uri="{FF2B5EF4-FFF2-40B4-BE49-F238E27FC236}">
                <a16:creationId xmlns:a16="http://schemas.microsoft.com/office/drawing/2014/main" id="{8998DE5A-100D-4CA8-9015-C23AF955A4A5}"/>
              </a:ext>
            </a:extLst>
          </p:cNvPr>
          <p:cNvSpPr txBox="1"/>
          <p:nvPr/>
        </p:nvSpPr>
        <p:spPr>
          <a:xfrm>
            <a:off x="3799902" y="2382199"/>
            <a:ext cx="3119088" cy="2439504"/>
          </a:xfrm>
          <a:prstGeom prst="rect">
            <a:avLst/>
          </a:prstGeom>
          <a:solidFill>
            <a:srgbClr val="DEDEDE"/>
          </a:solidFill>
        </p:spPr>
        <p:txBody>
          <a:bodyPr wrap="square" rtlCol="0" anchor="ctr" anchorCtr="0">
            <a:noAutofit/>
          </a:bodyPr>
          <a:lstStyle/>
          <a:p>
            <a:pPr algn="ctr"/>
            <a:r>
              <a:rPr lang="en-US" b="1" dirty="0">
                <a:latin typeface="Century Gothic" panose="020B0502020202020204" pitchFamily="34" charset="0"/>
              </a:rPr>
              <a:t>Was force excessive in circumstances?</a:t>
            </a:r>
          </a:p>
        </p:txBody>
      </p:sp>
      <p:sp>
        <p:nvSpPr>
          <p:cNvPr id="6" name="Rectangle 5">
            <a:extLst>
              <a:ext uri="{FF2B5EF4-FFF2-40B4-BE49-F238E27FC236}">
                <a16:creationId xmlns:a16="http://schemas.microsoft.com/office/drawing/2014/main" id="{63DB7D96-9743-407A-83EC-5D011EAE459F}"/>
              </a:ext>
            </a:extLst>
          </p:cNvPr>
          <p:cNvSpPr/>
          <p:nvPr/>
        </p:nvSpPr>
        <p:spPr>
          <a:xfrm>
            <a:off x="891830" y="4452371"/>
            <a:ext cx="184731" cy="369332"/>
          </a:xfrm>
          <a:prstGeom prst="rect">
            <a:avLst/>
          </a:prstGeom>
        </p:spPr>
        <p:txBody>
          <a:bodyPr wrap="none">
            <a:spAutoFit/>
          </a:bodyPr>
          <a:lstStyle/>
          <a:p>
            <a:endParaRPr lang="en-AU" i="1" dirty="0"/>
          </a:p>
        </p:txBody>
      </p:sp>
      <p:sp>
        <p:nvSpPr>
          <p:cNvPr id="11" name="TextBox 10">
            <a:extLst>
              <a:ext uri="{FF2B5EF4-FFF2-40B4-BE49-F238E27FC236}">
                <a16:creationId xmlns:a16="http://schemas.microsoft.com/office/drawing/2014/main" id="{B8D3330E-A493-4915-8324-A98A554B269E}"/>
              </a:ext>
            </a:extLst>
          </p:cNvPr>
          <p:cNvSpPr txBox="1"/>
          <p:nvPr/>
        </p:nvSpPr>
        <p:spPr>
          <a:xfrm>
            <a:off x="921326" y="4324103"/>
            <a:ext cx="2582338" cy="1688201"/>
          </a:xfrm>
          <a:prstGeom prst="rect">
            <a:avLst/>
          </a:prstGeom>
          <a:solidFill>
            <a:srgbClr val="BAEAEE"/>
          </a:solidFill>
        </p:spPr>
        <p:txBody>
          <a:bodyPr wrap="square" rtlCol="0" anchor="ctr" anchorCtr="0">
            <a:noAutofit/>
          </a:bodyPr>
          <a:lstStyle/>
          <a:p>
            <a:pPr algn="ctr"/>
            <a:r>
              <a:rPr lang="en-US" b="1" dirty="0">
                <a:latin typeface="Century Gothic" panose="020B0502020202020204" pitchFamily="34" charset="0"/>
              </a:rPr>
              <a:t>Was the client already under control when force used/threatened?</a:t>
            </a:r>
          </a:p>
        </p:txBody>
      </p:sp>
      <p:sp>
        <p:nvSpPr>
          <p:cNvPr id="12" name="TextBox 11">
            <a:extLst>
              <a:ext uri="{FF2B5EF4-FFF2-40B4-BE49-F238E27FC236}">
                <a16:creationId xmlns:a16="http://schemas.microsoft.com/office/drawing/2014/main" id="{8269D7F0-3BE4-4270-80AB-EE33BC97E6E9}"/>
              </a:ext>
            </a:extLst>
          </p:cNvPr>
          <p:cNvSpPr txBox="1"/>
          <p:nvPr/>
        </p:nvSpPr>
        <p:spPr>
          <a:xfrm>
            <a:off x="7280030" y="4348086"/>
            <a:ext cx="2425035" cy="1751783"/>
          </a:xfrm>
          <a:prstGeom prst="rect">
            <a:avLst/>
          </a:prstGeom>
          <a:solidFill>
            <a:srgbClr val="BAEAEE"/>
          </a:solidFill>
        </p:spPr>
        <p:txBody>
          <a:bodyPr wrap="square" rtlCol="0" anchor="ctr" anchorCtr="0">
            <a:noAutofit/>
          </a:bodyPr>
          <a:lstStyle/>
          <a:p>
            <a:pPr algn="ctr"/>
            <a:r>
              <a:rPr lang="en-US" b="1" dirty="0">
                <a:latin typeface="Century Gothic" panose="020B0502020202020204" pitchFamily="34" charset="0"/>
              </a:rPr>
              <a:t>How many officers present?</a:t>
            </a:r>
          </a:p>
        </p:txBody>
      </p:sp>
    </p:spTree>
    <p:extLst>
      <p:ext uri="{BB962C8B-B14F-4D97-AF65-F5344CB8AC3E}">
        <p14:creationId xmlns:p14="http://schemas.microsoft.com/office/powerpoint/2010/main" val="2353901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C73665-0891-6A44-8DAB-8030902E9C55}"/>
              </a:ext>
            </a:extLst>
          </p:cNvPr>
          <p:cNvSpPr>
            <a:spLocks noGrp="1"/>
          </p:cNvSpPr>
          <p:nvPr>
            <p:ph type="ctrTitle"/>
          </p:nvPr>
        </p:nvSpPr>
        <p:spPr>
          <a:xfrm>
            <a:off x="157430" y="1057963"/>
            <a:ext cx="6863572" cy="4468194"/>
          </a:xfrm>
        </p:spPr>
        <p:txBody>
          <a:bodyPr/>
          <a:lstStyle/>
          <a:p>
            <a:br>
              <a:rPr lang="en-US" dirty="0"/>
            </a:br>
            <a:br>
              <a:rPr lang="en-US" dirty="0"/>
            </a:br>
            <a:r>
              <a:rPr lang="en-US" dirty="0"/>
              <a:t>		Spot the trespass!</a:t>
            </a:r>
            <a:br>
              <a:rPr lang="en-US" dirty="0"/>
            </a:br>
            <a:br>
              <a:rPr lang="en-US" dirty="0"/>
            </a:br>
            <a:endParaRPr lang="en-US" dirty="0"/>
          </a:p>
        </p:txBody>
      </p:sp>
    </p:spTree>
    <p:extLst>
      <p:ext uri="{BB962C8B-B14F-4D97-AF65-F5344CB8AC3E}">
        <p14:creationId xmlns:p14="http://schemas.microsoft.com/office/powerpoint/2010/main" val="1081043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C73665-0891-6A44-8DAB-8030902E9C55}"/>
              </a:ext>
            </a:extLst>
          </p:cNvPr>
          <p:cNvSpPr>
            <a:spLocks noGrp="1"/>
          </p:cNvSpPr>
          <p:nvPr>
            <p:ph type="ctrTitle"/>
          </p:nvPr>
        </p:nvSpPr>
        <p:spPr>
          <a:xfrm>
            <a:off x="157430" y="143563"/>
            <a:ext cx="6863572" cy="4468194"/>
          </a:xfrm>
        </p:spPr>
        <p:txBody>
          <a:bodyPr/>
          <a:lstStyle/>
          <a:p>
            <a:r>
              <a:rPr lang="en-AU" sz="2600" dirty="0"/>
              <a:t>Case #1</a:t>
            </a:r>
            <a:br>
              <a:rPr lang="en-AU" sz="2000" dirty="0"/>
            </a:br>
            <a:br>
              <a:rPr lang="en-AU" sz="2000" dirty="0"/>
            </a:br>
            <a:r>
              <a:rPr lang="en-AU" sz="1900" dirty="0"/>
              <a:t>Two officers, male and female, see a group of kids outside the local Youth Centre. They approach and tell them to go back inside. The tallest girl says: “</a:t>
            </a:r>
            <a:r>
              <a:rPr lang="en-AU" sz="1900" i="1" dirty="0"/>
              <a:t>The Centre’s closed - we’re not doing nothing</a:t>
            </a:r>
            <a:r>
              <a:rPr lang="en-AU" sz="1900" dirty="0"/>
              <a:t>”. The female officer replies: “</a:t>
            </a:r>
            <a:r>
              <a:rPr lang="en-AU" sz="1900" i="1" dirty="0"/>
              <a:t>We don’t want any silly break-ins. If you don’t go home, we’ll throw you in the cage</a:t>
            </a:r>
            <a:r>
              <a:rPr lang="en-AU" sz="1900" dirty="0"/>
              <a:t>”. The kids dissipate, and one of them yells “</a:t>
            </a:r>
            <a:r>
              <a:rPr lang="en-AU" sz="1900" i="1" dirty="0"/>
              <a:t>F*</a:t>
            </a:r>
            <a:r>
              <a:rPr lang="en-AU" sz="1900" i="1" dirty="0" err="1"/>
              <a:t>cken</a:t>
            </a:r>
            <a:r>
              <a:rPr lang="en-AU" sz="1900" i="1" dirty="0"/>
              <a:t> pigs</a:t>
            </a:r>
            <a:r>
              <a:rPr lang="en-AU" sz="1900" dirty="0"/>
              <a:t>”. </a:t>
            </a:r>
            <a:br>
              <a:rPr lang="en-AU" sz="1900" dirty="0"/>
            </a:br>
            <a:br>
              <a:rPr lang="en-AU" sz="1900" dirty="0"/>
            </a:br>
            <a:r>
              <a:rPr lang="en-AU" sz="1900" dirty="0"/>
              <a:t>The male office walks towards the group, grabs the tallest girl and pushes her against a wall. He holds both her arms above her head for about a minute. After releasing her, he continues to stand close to her with his right hand on his gun. He makes her pull her bra away from her body and looks inside. After a few minutes he lets her go. She is not charged. </a:t>
            </a:r>
            <a:br>
              <a:rPr lang="en-AU" dirty="0"/>
            </a:br>
            <a:br>
              <a:rPr lang="en-AU" sz="2000" dirty="0"/>
            </a:br>
            <a:br>
              <a:rPr lang="en-AU" dirty="0"/>
            </a:br>
            <a:br>
              <a:rPr lang="en-US" dirty="0"/>
            </a:br>
            <a:br>
              <a:rPr lang="en-US" dirty="0"/>
            </a:br>
            <a:r>
              <a:rPr lang="en-US" dirty="0"/>
              <a:t>		</a:t>
            </a:r>
            <a:br>
              <a:rPr lang="en-US" dirty="0"/>
            </a:br>
            <a:br>
              <a:rPr lang="en-US" dirty="0"/>
            </a:br>
            <a:endParaRPr lang="en-US" dirty="0"/>
          </a:p>
        </p:txBody>
      </p:sp>
    </p:spTree>
    <p:extLst>
      <p:ext uri="{BB962C8B-B14F-4D97-AF65-F5344CB8AC3E}">
        <p14:creationId xmlns:p14="http://schemas.microsoft.com/office/powerpoint/2010/main" val="4203298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DA96B2-E47C-4DD4-8290-D0222DC8B56A}"/>
              </a:ext>
            </a:extLst>
          </p:cNvPr>
          <p:cNvSpPr>
            <a:spLocks noGrp="1"/>
          </p:cNvSpPr>
          <p:nvPr>
            <p:ph type="body" sz="quarter" idx="13"/>
          </p:nvPr>
        </p:nvSpPr>
        <p:spPr>
          <a:xfrm>
            <a:off x="942317" y="2059296"/>
            <a:ext cx="9938439" cy="3351537"/>
          </a:xfrm>
        </p:spPr>
        <p:txBody>
          <a:bodyPr/>
          <a:lstStyle/>
          <a:p>
            <a:endParaRPr lang="en-AU" b="1" dirty="0"/>
          </a:p>
          <a:p>
            <a:endParaRPr lang="en-AU" b="1" dirty="0"/>
          </a:p>
          <a:p>
            <a:pPr algn="ctr"/>
            <a:endParaRPr lang="en-AU" b="1" dirty="0"/>
          </a:p>
          <a:p>
            <a:endParaRPr lang="en-AU" b="1" dirty="0"/>
          </a:p>
          <a:p>
            <a:endParaRPr lang="en-AU" b="1" dirty="0"/>
          </a:p>
          <a:p>
            <a:endParaRPr lang="en-AU" b="1" dirty="0"/>
          </a:p>
        </p:txBody>
      </p:sp>
      <p:sp>
        <p:nvSpPr>
          <p:cNvPr id="3" name="Subtitle 2">
            <a:extLst>
              <a:ext uri="{FF2B5EF4-FFF2-40B4-BE49-F238E27FC236}">
                <a16:creationId xmlns:a16="http://schemas.microsoft.com/office/drawing/2014/main" id="{6D81F586-2506-4A94-B352-E4347F36592F}"/>
              </a:ext>
            </a:extLst>
          </p:cNvPr>
          <p:cNvSpPr>
            <a:spLocks noGrp="1"/>
          </p:cNvSpPr>
          <p:nvPr>
            <p:ph type="subTitle" idx="1"/>
          </p:nvPr>
        </p:nvSpPr>
        <p:spPr/>
        <p:txBody>
          <a:bodyPr/>
          <a:lstStyle/>
          <a:p>
            <a:r>
              <a:rPr lang="en-AU" dirty="0"/>
              <a:t>D. Trespass to land</a:t>
            </a:r>
          </a:p>
        </p:txBody>
      </p:sp>
      <p:sp>
        <p:nvSpPr>
          <p:cNvPr id="4" name="Title 3">
            <a:extLst>
              <a:ext uri="{FF2B5EF4-FFF2-40B4-BE49-F238E27FC236}">
                <a16:creationId xmlns:a16="http://schemas.microsoft.com/office/drawing/2014/main" id="{BF294365-E51D-496D-94CB-E3A0DD7B8AD5}"/>
              </a:ext>
            </a:extLst>
          </p:cNvPr>
          <p:cNvSpPr>
            <a:spLocks noGrp="1"/>
          </p:cNvSpPr>
          <p:nvPr>
            <p:ph type="title"/>
          </p:nvPr>
        </p:nvSpPr>
        <p:spPr/>
        <p:txBody>
          <a:bodyPr/>
          <a:lstStyle/>
          <a:p>
            <a:r>
              <a:rPr lang="en-AU" dirty="0"/>
              <a:t>Police Torts</a:t>
            </a:r>
          </a:p>
        </p:txBody>
      </p:sp>
      <p:sp>
        <p:nvSpPr>
          <p:cNvPr id="5" name="Footer Placeholder 4">
            <a:extLst>
              <a:ext uri="{FF2B5EF4-FFF2-40B4-BE49-F238E27FC236}">
                <a16:creationId xmlns:a16="http://schemas.microsoft.com/office/drawing/2014/main" id="{50EB8100-CEAC-4F73-A0F6-E4859A4A0DA9}"/>
              </a:ext>
            </a:extLst>
          </p:cNvPr>
          <p:cNvSpPr>
            <a:spLocks noGrp="1"/>
          </p:cNvSpPr>
          <p:nvPr>
            <p:ph type="ftr" sz="quarter" idx="3"/>
          </p:nvPr>
        </p:nvSpPr>
        <p:spPr/>
        <p:txBody>
          <a:bodyPr/>
          <a:lstStyle/>
          <a:p>
            <a:r>
              <a:rPr lang="en-AU" dirty="0"/>
              <a:t>Police Torts: Civil Law Remedies</a:t>
            </a:r>
            <a:endParaRPr lang="en-US" dirty="0"/>
          </a:p>
        </p:txBody>
      </p:sp>
      <p:sp>
        <p:nvSpPr>
          <p:cNvPr id="8" name="TextBox 7">
            <a:extLst>
              <a:ext uri="{FF2B5EF4-FFF2-40B4-BE49-F238E27FC236}">
                <a16:creationId xmlns:a16="http://schemas.microsoft.com/office/drawing/2014/main" id="{AB07B409-ED22-41DA-BFF3-22AA9B514182}"/>
              </a:ext>
            </a:extLst>
          </p:cNvPr>
          <p:cNvSpPr txBox="1"/>
          <p:nvPr/>
        </p:nvSpPr>
        <p:spPr>
          <a:xfrm>
            <a:off x="269155" y="2349146"/>
            <a:ext cx="2561346" cy="1688201"/>
          </a:xfrm>
          <a:prstGeom prst="rect">
            <a:avLst/>
          </a:prstGeom>
          <a:solidFill>
            <a:srgbClr val="F8D1DA"/>
          </a:solidFill>
        </p:spPr>
        <p:txBody>
          <a:bodyPr wrap="square" rtlCol="0" anchor="ctr" anchorCtr="0">
            <a:noAutofit/>
          </a:bodyPr>
          <a:lstStyle/>
          <a:p>
            <a:pPr algn="ctr"/>
            <a:r>
              <a:rPr lang="en-US" b="1" dirty="0">
                <a:latin typeface="Century Gothic" panose="020B0502020202020204" pitchFamily="34" charset="0"/>
              </a:rPr>
              <a:t>Occupier has exclusive possession</a:t>
            </a:r>
          </a:p>
        </p:txBody>
      </p:sp>
      <p:sp>
        <p:nvSpPr>
          <p:cNvPr id="9" name="TextBox 8">
            <a:extLst>
              <a:ext uri="{FF2B5EF4-FFF2-40B4-BE49-F238E27FC236}">
                <a16:creationId xmlns:a16="http://schemas.microsoft.com/office/drawing/2014/main" id="{2BAAC927-D7A8-4C82-A24B-9CC1707D702D}"/>
              </a:ext>
            </a:extLst>
          </p:cNvPr>
          <p:cNvSpPr txBox="1"/>
          <p:nvPr/>
        </p:nvSpPr>
        <p:spPr>
          <a:xfrm>
            <a:off x="5864940" y="2356338"/>
            <a:ext cx="2425035" cy="1681009"/>
          </a:xfrm>
          <a:prstGeom prst="rect">
            <a:avLst/>
          </a:prstGeom>
          <a:solidFill>
            <a:srgbClr val="BAEAEE"/>
          </a:solidFill>
        </p:spPr>
        <p:txBody>
          <a:bodyPr wrap="square" rtlCol="0" anchor="ctr" anchorCtr="0">
            <a:noAutofit/>
          </a:bodyPr>
          <a:lstStyle/>
          <a:p>
            <a:pPr algn="ctr"/>
            <a:r>
              <a:rPr lang="en-US" b="1" dirty="0">
                <a:latin typeface="Century Gothic" panose="020B0502020202020204" pitchFamily="34" charset="0"/>
              </a:rPr>
              <a:t>voluntary</a:t>
            </a:r>
          </a:p>
        </p:txBody>
      </p:sp>
      <p:sp>
        <p:nvSpPr>
          <p:cNvPr id="10" name="TextBox 9">
            <a:extLst>
              <a:ext uri="{FF2B5EF4-FFF2-40B4-BE49-F238E27FC236}">
                <a16:creationId xmlns:a16="http://schemas.microsoft.com/office/drawing/2014/main" id="{8998DE5A-100D-4CA8-9015-C23AF955A4A5}"/>
              </a:ext>
            </a:extLst>
          </p:cNvPr>
          <p:cNvSpPr txBox="1"/>
          <p:nvPr/>
        </p:nvSpPr>
        <p:spPr>
          <a:xfrm>
            <a:off x="3008043" y="2356338"/>
            <a:ext cx="2623605" cy="1681009"/>
          </a:xfrm>
          <a:prstGeom prst="rect">
            <a:avLst/>
          </a:prstGeom>
          <a:solidFill>
            <a:srgbClr val="DEDEDE"/>
          </a:solidFill>
        </p:spPr>
        <p:txBody>
          <a:bodyPr wrap="square" rtlCol="0" anchor="ctr" anchorCtr="0">
            <a:noAutofit/>
          </a:bodyPr>
          <a:lstStyle/>
          <a:p>
            <a:pPr algn="ctr"/>
            <a:endParaRPr lang="en-US" b="1" dirty="0">
              <a:latin typeface="Century Gothic" panose="020B0502020202020204" pitchFamily="34" charset="0"/>
            </a:endParaRPr>
          </a:p>
          <a:p>
            <a:pPr algn="ctr"/>
            <a:r>
              <a:rPr lang="en-US" b="1" dirty="0">
                <a:latin typeface="Century Gothic" panose="020B0502020202020204" pitchFamily="34" charset="0"/>
              </a:rPr>
              <a:t>intentional act</a:t>
            </a:r>
          </a:p>
          <a:p>
            <a:pPr algn="ctr"/>
            <a:endParaRPr lang="en-US" b="1" dirty="0">
              <a:latin typeface="Century Gothic" panose="020B0502020202020204" pitchFamily="34" charset="0"/>
            </a:endParaRPr>
          </a:p>
        </p:txBody>
      </p:sp>
      <p:sp>
        <p:nvSpPr>
          <p:cNvPr id="6" name="Rectangle 5">
            <a:extLst>
              <a:ext uri="{FF2B5EF4-FFF2-40B4-BE49-F238E27FC236}">
                <a16:creationId xmlns:a16="http://schemas.microsoft.com/office/drawing/2014/main" id="{63DB7D96-9743-407A-83EC-5D011EAE459F}"/>
              </a:ext>
            </a:extLst>
          </p:cNvPr>
          <p:cNvSpPr/>
          <p:nvPr/>
        </p:nvSpPr>
        <p:spPr>
          <a:xfrm>
            <a:off x="891830" y="4452371"/>
            <a:ext cx="7487947" cy="646331"/>
          </a:xfrm>
          <a:prstGeom prst="rect">
            <a:avLst/>
          </a:prstGeom>
        </p:spPr>
        <p:txBody>
          <a:bodyPr wrap="none">
            <a:spAutoFit/>
          </a:bodyPr>
          <a:lstStyle/>
          <a:p>
            <a:pPr marL="285750" indent="-285750">
              <a:buFont typeface="Arial" panose="020B0604020202020204" pitchFamily="34" charset="0"/>
              <a:buChar char="•"/>
            </a:pPr>
            <a:r>
              <a:rPr lang="en-AU" dirty="0"/>
              <a:t>No trespass if person has legal right, invitation or permission to enter</a:t>
            </a:r>
            <a:endParaRPr lang="en-AU" i="1" dirty="0"/>
          </a:p>
          <a:p>
            <a:pPr marL="285750" indent="-285750">
              <a:buFont typeface="Arial" panose="020B0604020202020204" pitchFamily="34" charset="0"/>
              <a:buChar char="•"/>
            </a:pPr>
            <a:r>
              <a:rPr lang="en-AU" dirty="0"/>
              <a:t>Implied licence to come to front door can be revoked!</a:t>
            </a:r>
          </a:p>
        </p:txBody>
      </p:sp>
      <p:sp>
        <p:nvSpPr>
          <p:cNvPr id="11" name="TextBox 10">
            <a:extLst>
              <a:ext uri="{FF2B5EF4-FFF2-40B4-BE49-F238E27FC236}">
                <a16:creationId xmlns:a16="http://schemas.microsoft.com/office/drawing/2014/main" id="{439594A2-2A06-4DBB-A0CE-FD830DC89912}"/>
              </a:ext>
            </a:extLst>
          </p:cNvPr>
          <p:cNvSpPr txBox="1"/>
          <p:nvPr/>
        </p:nvSpPr>
        <p:spPr>
          <a:xfrm>
            <a:off x="8523267" y="2356338"/>
            <a:ext cx="2561346" cy="1751783"/>
          </a:xfrm>
          <a:prstGeom prst="rect">
            <a:avLst/>
          </a:prstGeom>
          <a:solidFill>
            <a:srgbClr val="F8D1DA"/>
          </a:solidFill>
        </p:spPr>
        <p:txBody>
          <a:bodyPr wrap="square" rtlCol="0" anchor="ctr" anchorCtr="0">
            <a:noAutofit/>
          </a:bodyPr>
          <a:lstStyle/>
          <a:p>
            <a:pPr algn="ctr"/>
            <a:r>
              <a:rPr lang="en-US" b="1" dirty="0">
                <a:latin typeface="Century Gothic" panose="020B0502020202020204" pitchFamily="34" charset="0"/>
              </a:rPr>
              <a:t>direct interference</a:t>
            </a:r>
          </a:p>
        </p:txBody>
      </p:sp>
    </p:spTree>
    <p:extLst>
      <p:ext uri="{BB962C8B-B14F-4D97-AF65-F5344CB8AC3E}">
        <p14:creationId xmlns:p14="http://schemas.microsoft.com/office/powerpoint/2010/main" val="2103285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DA96B2-E47C-4DD4-8290-D0222DC8B56A}"/>
              </a:ext>
            </a:extLst>
          </p:cNvPr>
          <p:cNvSpPr>
            <a:spLocks noGrp="1"/>
          </p:cNvSpPr>
          <p:nvPr>
            <p:ph type="body" sz="quarter" idx="13"/>
          </p:nvPr>
        </p:nvSpPr>
        <p:spPr>
          <a:xfrm>
            <a:off x="942317" y="2059296"/>
            <a:ext cx="9938439" cy="3351537"/>
          </a:xfrm>
        </p:spPr>
        <p:txBody>
          <a:bodyPr/>
          <a:lstStyle/>
          <a:p>
            <a:endParaRPr lang="en-AU" b="1" dirty="0"/>
          </a:p>
          <a:p>
            <a:endParaRPr lang="en-AU" b="1" dirty="0"/>
          </a:p>
          <a:p>
            <a:pPr algn="ctr"/>
            <a:endParaRPr lang="en-AU" b="1" dirty="0"/>
          </a:p>
          <a:p>
            <a:endParaRPr lang="en-AU" b="1" dirty="0"/>
          </a:p>
          <a:p>
            <a:endParaRPr lang="en-AU" b="1" dirty="0"/>
          </a:p>
          <a:p>
            <a:endParaRPr lang="en-AU" b="1" dirty="0"/>
          </a:p>
        </p:txBody>
      </p:sp>
      <p:sp>
        <p:nvSpPr>
          <p:cNvPr id="3" name="Subtitle 2">
            <a:extLst>
              <a:ext uri="{FF2B5EF4-FFF2-40B4-BE49-F238E27FC236}">
                <a16:creationId xmlns:a16="http://schemas.microsoft.com/office/drawing/2014/main" id="{6D81F586-2506-4A94-B352-E4347F36592F}"/>
              </a:ext>
            </a:extLst>
          </p:cNvPr>
          <p:cNvSpPr>
            <a:spLocks noGrp="1"/>
          </p:cNvSpPr>
          <p:nvPr>
            <p:ph type="subTitle" idx="1"/>
          </p:nvPr>
        </p:nvSpPr>
        <p:spPr/>
        <p:txBody>
          <a:bodyPr/>
          <a:lstStyle/>
          <a:p>
            <a:r>
              <a:rPr lang="en-AU" dirty="0"/>
              <a:t>D. Trespass to land – Questions to ask</a:t>
            </a:r>
          </a:p>
        </p:txBody>
      </p:sp>
      <p:sp>
        <p:nvSpPr>
          <p:cNvPr id="4" name="Title 3">
            <a:extLst>
              <a:ext uri="{FF2B5EF4-FFF2-40B4-BE49-F238E27FC236}">
                <a16:creationId xmlns:a16="http://schemas.microsoft.com/office/drawing/2014/main" id="{BF294365-E51D-496D-94CB-E3A0DD7B8AD5}"/>
              </a:ext>
            </a:extLst>
          </p:cNvPr>
          <p:cNvSpPr>
            <a:spLocks noGrp="1"/>
          </p:cNvSpPr>
          <p:nvPr>
            <p:ph type="title"/>
          </p:nvPr>
        </p:nvSpPr>
        <p:spPr/>
        <p:txBody>
          <a:bodyPr/>
          <a:lstStyle/>
          <a:p>
            <a:r>
              <a:rPr lang="en-AU" dirty="0"/>
              <a:t>Police Torts</a:t>
            </a:r>
          </a:p>
        </p:txBody>
      </p:sp>
      <p:sp>
        <p:nvSpPr>
          <p:cNvPr id="5" name="Footer Placeholder 4">
            <a:extLst>
              <a:ext uri="{FF2B5EF4-FFF2-40B4-BE49-F238E27FC236}">
                <a16:creationId xmlns:a16="http://schemas.microsoft.com/office/drawing/2014/main" id="{50EB8100-CEAC-4F73-A0F6-E4859A4A0DA9}"/>
              </a:ext>
            </a:extLst>
          </p:cNvPr>
          <p:cNvSpPr>
            <a:spLocks noGrp="1"/>
          </p:cNvSpPr>
          <p:nvPr>
            <p:ph type="ftr" sz="quarter" idx="3"/>
          </p:nvPr>
        </p:nvSpPr>
        <p:spPr/>
        <p:txBody>
          <a:bodyPr/>
          <a:lstStyle/>
          <a:p>
            <a:r>
              <a:rPr lang="en-AU" dirty="0"/>
              <a:t>Police Torts: Civil Law Remedies</a:t>
            </a:r>
            <a:endParaRPr lang="en-US" dirty="0"/>
          </a:p>
        </p:txBody>
      </p:sp>
      <p:sp>
        <p:nvSpPr>
          <p:cNvPr id="12" name="TextBox 11">
            <a:extLst>
              <a:ext uri="{FF2B5EF4-FFF2-40B4-BE49-F238E27FC236}">
                <a16:creationId xmlns:a16="http://schemas.microsoft.com/office/drawing/2014/main" id="{63F660D7-F553-4FC0-87DB-C6BD83FB7C40}"/>
              </a:ext>
            </a:extLst>
          </p:cNvPr>
          <p:cNvSpPr txBox="1"/>
          <p:nvPr/>
        </p:nvSpPr>
        <p:spPr>
          <a:xfrm>
            <a:off x="6031777" y="3192793"/>
            <a:ext cx="2381234" cy="1454578"/>
          </a:xfrm>
          <a:prstGeom prst="rect">
            <a:avLst/>
          </a:prstGeom>
          <a:solidFill>
            <a:srgbClr val="F8D1DA"/>
          </a:solidFill>
        </p:spPr>
        <p:txBody>
          <a:bodyPr wrap="square" rtlCol="0" anchor="ctr" anchorCtr="0">
            <a:noAutofit/>
          </a:bodyPr>
          <a:lstStyle/>
          <a:p>
            <a:pPr algn="ctr"/>
            <a:r>
              <a:rPr lang="en-US" b="1" dirty="0">
                <a:latin typeface="Century Gothic" panose="020B0502020202020204" pitchFamily="34" charset="0"/>
              </a:rPr>
              <a:t>Was client shown Search Warrant?</a:t>
            </a:r>
          </a:p>
        </p:txBody>
      </p:sp>
      <p:sp>
        <p:nvSpPr>
          <p:cNvPr id="13" name="TextBox 12">
            <a:extLst>
              <a:ext uri="{FF2B5EF4-FFF2-40B4-BE49-F238E27FC236}">
                <a16:creationId xmlns:a16="http://schemas.microsoft.com/office/drawing/2014/main" id="{63D98624-8CC5-42B1-830F-61CEC19AA00A}"/>
              </a:ext>
            </a:extLst>
          </p:cNvPr>
          <p:cNvSpPr txBox="1"/>
          <p:nvPr/>
        </p:nvSpPr>
        <p:spPr>
          <a:xfrm>
            <a:off x="8612232" y="3735064"/>
            <a:ext cx="2215327" cy="1454578"/>
          </a:xfrm>
          <a:prstGeom prst="rect">
            <a:avLst/>
          </a:prstGeom>
          <a:solidFill>
            <a:srgbClr val="F8D1DA"/>
          </a:solidFill>
        </p:spPr>
        <p:txBody>
          <a:bodyPr wrap="square" rtlCol="0" anchor="ctr" anchorCtr="0">
            <a:noAutofit/>
          </a:bodyPr>
          <a:lstStyle/>
          <a:p>
            <a:pPr algn="ctr"/>
            <a:r>
              <a:rPr lang="en-US" b="1" dirty="0">
                <a:latin typeface="Century Gothic" panose="020B0502020202020204" pitchFamily="34" charset="0"/>
              </a:rPr>
              <a:t>Was client given copy of Occupier’s Notice?</a:t>
            </a:r>
          </a:p>
        </p:txBody>
      </p:sp>
      <p:sp>
        <p:nvSpPr>
          <p:cNvPr id="14" name="TextBox 13">
            <a:extLst>
              <a:ext uri="{FF2B5EF4-FFF2-40B4-BE49-F238E27FC236}">
                <a16:creationId xmlns:a16="http://schemas.microsoft.com/office/drawing/2014/main" id="{1C44D2F4-F604-472D-90BF-0EEBCD53914A}"/>
              </a:ext>
            </a:extLst>
          </p:cNvPr>
          <p:cNvSpPr txBox="1"/>
          <p:nvPr/>
        </p:nvSpPr>
        <p:spPr>
          <a:xfrm>
            <a:off x="3476551" y="2612375"/>
            <a:ext cx="2356005" cy="1446867"/>
          </a:xfrm>
          <a:prstGeom prst="rect">
            <a:avLst/>
          </a:prstGeom>
          <a:solidFill>
            <a:srgbClr val="F8D1DA"/>
          </a:solidFill>
        </p:spPr>
        <p:txBody>
          <a:bodyPr wrap="square" rtlCol="0" anchor="ctr" anchorCtr="0">
            <a:noAutofit/>
          </a:bodyPr>
          <a:lstStyle/>
          <a:p>
            <a:pPr algn="ctr"/>
            <a:r>
              <a:rPr lang="en-US" b="1" dirty="0">
                <a:latin typeface="Century Gothic" panose="020B0502020202020204" pitchFamily="34" charset="0"/>
              </a:rPr>
              <a:t>Did Police announce themselves prior to entry?</a:t>
            </a:r>
          </a:p>
        </p:txBody>
      </p:sp>
      <p:sp>
        <p:nvSpPr>
          <p:cNvPr id="15" name="TextBox 14">
            <a:extLst>
              <a:ext uri="{FF2B5EF4-FFF2-40B4-BE49-F238E27FC236}">
                <a16:creationId xmlns:a16="http://schemas.microsoft.com/office/drawing/2014/main" id="{85712C50-38C1-4CC2-9046-AD55F980716F}"/>
              </a:ext>
            </a:extLst>
          </p:cNvPr>
          <p:cNvSpPr txBox="1"/>
          <p:nvPr/>
        </p:nvSpPr>
        <p:spPr>
          <a:xfrm>
            <a:off x="921325" y="2168492"/>
            <a:ext cx="2356005" cy="1454578"/>
          </a:xfrm>
          <a:prstGeom prst="rect">
            <a:avLst/>
          </a:prstGeom>
          <a:solidFill>
            <a:srgbClr val="F8D1DA"/>
          </a:solidFill>
        </p:spPr>
        <p:txBody>
          <a:bodyPr wrap="square" rtlCol="0" anchor="ctr" anchorCtr="0">
            <a:noAutofit/>
          </a:bodyPr>
          <a:lstStyle/>
          <a:p>
            <a:pPr algn="ctr"/>
            <a:r>
              <a:rPr lang="en-US" b="1" dirty="0">
                <a:latin typeface="Century Gothic" panose="020B0502020202020204" pitchFamily="34" charset="0"/>
              </a:rPr>
              <a:t>Did client/tenant consent to entry?</a:t>
            </a:r>
          </a:p>
        </p:txBody>
      </p:sp>
    </p:spTree>
    <p:extLst>
      <p:ext uri="{BB962C8B-B14F-4D97-AF65-F5344CB8AC3E}">
        <p14:creationId xmlns:p14="http://schemas.microsoft.com/office/powerpoint/2010/main" val="478382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DA96B2-E47C-4DD4-8290-D0222DC8B56A}"/>
              </a:ext>
            </a:extLst>
          </p:cNvPr>
          <p:cNvSpPr>
            <a:spLocks noGrp="1"/>
          </p:cNvSpPr>
          <p:nvPr>
            <p:ph type="body" sz="quarter" idx="13"/>
          </p:nvPr>
        </p:nvSpPr>
        <p:spPr>
          <a:xfrm>
            <a:off x="942317" y="2059296"/>
            <a:ext cx="9938439" cy="3351537"/>
          </a:xfrm>
        </p:spPr>
        <p:txBody>
          <a:bodyPr/>
          <a:lstStyle/>
          <a:p>
            <a:endParaRPr lang="en-AU" b="1" dirty="0"/>
          </a:p>
          <a:p>
            <a:endParaRPr lang="en-AU" b="1" dirty="0"/>
          </a:p>
          <a:p>
            <a:pPr algn="ctr"/>
            <a:endParaRPr lang="en-AU" b="1" dirty="0"/>
          </a:p>
          <a:p>
            <a:endParaRPr lang="en-AU" b="1" dirty="0"/>
          </a:p>
          <a:p>
            <a:endParaRPr lang="en-AU" b="1" dirty="0"/>
          </a:p>
          <a:p>
            <a:endParaRPr lang="en-AU" b="1" dirty="0"/>
          </a:p>
        </p:txBody>
      </p:sp>
      <p:sp>
        <p:nvSpPr>
          <p:cNvPr id="3" name="Subtitle 2">
            <a:extLst>
              <a:ext uri="{FF2B5EF4-FFF2-40B4-BE49-F238E27FC236}">
                <a16:creationId xmlns:a16="http://schemas.microsoft.com/office/drawing/2014/main" id="{6D81F586-2506-4A94-B352-E4347F36592F}"/>
              </a:ext>
            </a:extLst>
          </p:cNvPr>
          <p:cNvSpPr>
            <a:spLocks noGrp="1"/>
          </p:cNvSpPr>
          <p:nvPr>
            <p:ph type="subTitle" idx="1"/>
          </p:nvPr>
        </p:nvSpPr>
        <p:spPr/>
        <p:txBody>
          <a:bodyPr/>
          <a:lstStyle/>
          <a:p>
            <a:r>
              <a:rPr lang="en-AU" dirty="0"/>
              <a:t>E. Malicious Prosecution</a:t>
            </a:r>
          </a:p>
        </p:txBody>
      </p:sp>
      <p:sp>
        <p:nvSpPr>
          <p:cNvPr id="4" name="Title 3">
            <a:extLst>
              <a:ext uri="{FF2B5EF4-FFF2-40B4-BE49-F238E27FC236}">
                <a16:creationId xmlns:a16="http://schemas.microsoft.com/office/drawing/2014/main" id="{BF294365-E51D-496D-94CB-E3A0DD7B8AD5}"/>
              </a:ext>
            </a:extLst>
          </p:cNvPr>
          <p:cNvSpPr>
            <a:spLocks noGrp="1"/>
          </p:cNvSpPr>
          <p:nvPr>
            <p:ph type="title"/>
          </p:nvPr>
        </p:nvSpPr>
        <p:spPr/>
        <p:txBody>
          <a:bodyPr/>
          <a:lstStyle/>
          <a:p>
            <a:r>
              <a:rPr lang="en-AU" dirty="0"/>
              <a:t>Police Torts</a:t>
            </a:r>
          </a:p>
        </p:txBody>
      </p:sp>
      <p:sp>
        <p:nvSpPr>
          <p:cNvPr id="5" name="Footer Placeholder 4">
            <a:extLst>
              <a:ext uri="{FF2B5EF4-FFF2-40B4-BE49-F238E27FC236}">
                <a16:creationId xmlns:a16="http://schemas.microsoft.com/office/drawing/2014/main" id="{50EB8100-CEAC-4F73-A0F6-E4859A4A0DA9}"/>
              </a:ext>
            </a:extLst>
          </p:cNvPr>
          <p:cNvSpPr>
            <a:spLocks noGrp="1"/>
          </p:cNvSpPr>
          <p:nvPr>
            <p:ph type="ftr" sz="quarter" idx="3"/>
          </p:nvPr>
        </p:nvSpPr>
        <p:spPr/>
        <p:txBody>
          <a:bodyPr/>
          <a:lstStyle/>
          <a:p>
            <a:r>
              <a:rPr lang="en-AU" dirty="0"/>
              <a:t>Police Torts: Civil Law Remedies</a:t>
            </a:r>
            <a:endParaRPr lang="en-US" dirty="0"/>
          </a:p>
        </p:txBody>
      </p:sp>
      <p:sp>
        <p:nvSpPr>
          <p:cNvPr id="8" name="TextBox 7">
            <a:extLst>
              <a:ext uri="{FF2B5EF4-FFF2-40B4-BE49-F238E27FC236}">
                <a16:creationId xmlns:a16="http://schemas.microsoft.com/office/drawing/2014/main" id="{AB07B409-ED22-41DA-BFF3-22AA9B514182}"/>
              </a:ext>
            </a:extLst>
          </p:cNvPr>
          <p:cNvSpPr txBox="1"/>
          <p:nvPr/>
        </p:nvSpPr>
        <p:spPr>
          <a:xfrm>
            <a:off x="269155" y="2349146"/>
            <a:ext cx="2561346" cy="1688201"/>
          </a:xfrm>
          <a:prstGeom prst="rect">
            <a:avLst/>
          </a:prstGeom>
          <a:solidFill>
            <a:srgbClr val="F8D1DA"/>
          </a:solidFill>
        </p:spPr>
        <p:txBody>
          <a:bodyPr wrap="square" rtlCol="0" anchor="ctr" anchorCtr="0">
            <a:noAutofit/>
          </a:bodyPr>
          <a:lstStyle/>
          <a:p>
            <a:pPr algn="ctr"/>
            <a:r>
              <a:rPr lang="en-US" b="1" dirty="0">
                <a:latin typeface="Century Gothic" panose="020B0502020202020204" pitchFamily="34" charset="0"/>
              </a:rPr>
              <a:t>Prosecution initiated by officer</a:t>
            </a:r>
          </a:p>
        </p:txBody>
      </p:sp>
      <p:sp>
        <p:nvSpPr>
          <p:cNvPr id="9" name="TextBox 8">
            <a:extLst>
              <a:ext uri="{FF2B5EF4-FFF2-40B4-BE49-F238E27FC236}">
                <a16:creationId xmlns:a16="http://schemas.microsoft.com/office/drawing/2014/main" id="{2BAAC927-D7A8-4C82-A24B-9CC1707D702D}"/>
              </a:ext>
            </a:extLst>
          </p:cNvPr>
          <p:cNvSpPr txBox="1"/>
          <p:nvPr/>
        </p:nvSpPr>
        <p:spPr>
          <a:xfrm>
            <a:off x="5864940" y="2356338"/>
            <a:ext cx="2425035" cy="1751783"/>
          </a:xfrm>
          <a:prstGeom prst="rect">
            <a:avLst/>
          </a:prstGeom>
          <a:solidFill>
            <a:srgbClr val="BAEAEE"/>
          </a:solidFill>
        </p:spPr>
        <p:txBody>
          <a:bodyPr wrap="square" rtlCol="0" anchor="ctr" anchorCtr="0">
            <a:noAutofit/>
          </a:bodyPr>
          <a:lstStyle/>
          <a:p>
            <a:pPr algn="ctr"/>
            <a:r>
              <a:rPr lang="en-US" b="1" dirty="0">
                <a:latin typeface="Century Gothic" panose="020B0502020202020204" pitchFamily="34" charset="0"/>
              </a:rPr>
              <a:t>improper purpose (malice)</a:t>
            </a:r>
          </a:p>
        </p:txBody>
      </p:sp>
      <p:sp>
        <p:nvSpPr>
          <p:cNvPr id="10" name="TextBox 9">
            <a:extLst>
              <a:ext uri="{FF2B5EF4-FFF2-40B4-BE49-F238E27FC236}">
                <a16:creationId xmlns:a16="http://schemas.microsoft.com/office/drawing/2014/main" id="{8998DE5A-100D-4CA8-9015-C23AF955A4A5}"/>
              </a:ext>
            </a:extLst>
          </p:cNvPr>
          <p:cNvSpPr txBox="1"/>
          <p:nvPr/>
        </p:nvSpPr>
        <p:spPr>
          <a:xfrm>
            <a:off x="3008043" y="2356338"/>
            <a:ext cx="2623605" cy="1763645"/>
          </a:xfrm>
          <a:prstGeom prst="rect">
            <a:avLst/>
          </a:prstGeom>
          <a:solidFill>
            <a:srgbClr val="DEDEDE"/>
          </a:solidFill>
        </p:spPr>
        <p:txBody>
          <a:bodyPr wrap="square" rtlCol="0" anchor="ctr" anchorCtr="0">
            <a:noAutofit/>
          </a:bodyPr>
          <a:lstStyle/>
          <a:p>
            <a:pPr algn="ctr"/>
            <a:r>
              <a:rPr lang="en-US" b="1" dirty="0">
                <a:latin typeface="Century Gothic" panose="020B0502020202020204" pitchFamily="34" charset="0"/>
              </a:rPr>
              <a:t>Prosecution terminated favourably</a:t>
            </a:r>
          </a:p>
        </p:txBody>
      </p:sp>
      <p:sp>
        <p:nvSpPr>
          <p:cNvPr id="11" name="TextBox 10">
            <a:extLst>
              <a:ext uri="{FF2B5EF4-FFF2-40B4-BE49-F238E27FC236}">
                <a16:creationId xmlns:a16="http://schemas.microsoft.com/office/drawing/2014/main" id="{439594A2-2A06-4DBB-A0CE-FD830DC89912}"/>
              </a:ext>
            </a:extLst>
          </p:cNvPr>
          <p:cNvSpPr txBox="1"/>
          <p:nvPr/>
        </p:nvSpPr>
        <p:spPr>
          <a:xfrm>
            <a:off x="8552702" y="2405629"/>
            <a:ext cx="2561346" cy="1688201"/>
          </a:xfrm>
          <a:prstGeom prst="rect">
            <a:avLst/>
          </a:prstGeom>
          <a:solidFill>
            <a:srgbClr val="F8D1DA"/>
          </a:solidFill>
        </p:spPr>
        <p:txBody>
          <a:bodyPr wrap="square" rtlCol="0" anchor="ctr" anchorCtr="0">
            <a:noAutofit/>
          </a:bodyPr>
          <a:lstStyle/>
          <a:p>
            <a:pPr algn="ctr"/>
            <a:r>
              <a:rPr lang="en-US" b="1" dirty="0">
                <a:latin typeface="Century Gothic" panose="020B0502020202020204" pitchFamily="34" charset="0"/>
              </a:rPr>
              <a:t>absence of reasonable &amp; probable cause</a:t>
            </a:r>
          </a:p>
        </p:txBody>
      </p:sp>
      <p:sp>
        <p:nvSpPr>
          <p:cNvPr id="12" name="TextBox 11">
            <a:extLst>
              <a:ext uri="{FF2B5EF4-FFF2-40B4-BE49-F238E27FC236}">
                <a16:creationId xmlns:a16="http://schemas.microsoft.com/office/drawing/2014/main" id="{CD60D814-B0E9-4A1F-8ED4-4911CD7D5D42}"/>
              </a:ext>
            </a:extLst>
          </p:cNvPr>
          <p:cNvSpPr txBox="1"/>
          <p:nvPr/>
        </p:nvSpPr>
        <p:spPr>
          <a:xfrm>
            <a:off x="4387907" y="4272383"/>
            <a:ext cx="2623605" cy="1763645"/>
          </a:xfrm>
          <a:prstGeom prst="rect">
            <a:avLst/>
          </a:prstGeom>
          <a:solidFill>
            <a:srgbClr val="DEDEDE"/>
          </a:solidFill>
        </p:spPr>
        <p:txBody>
          <a:bodyPr wrap="square" rtlCol="0" anchor="ctr" anchorCtr="0">
            <a:noAutofit/>
          </a:bodyPr>
          <a:lstStyle/>
          <a:p>
            <a:pPr algn="ctr"/>
            <a:r>
              <a:rPr lang="en-US" b="1" dirty="0">
                <a:latin typeface="Century Gothic" panose="020B0502020202020204" pitchFamily="34" charset="0"/>
              </a:rPr>
              <a:t>Proof of damage</a:t>
            </a:r>
          </a:p>
        </p:txBody>
      </p:sp>
    </p:spTree>
    <p:extLst>
      <p:ext uri="{BB962C8B-B14F-4D97-AF65-F5344CB8AC3E}">
        <p14:creationId xmlns:p14="http://schemas.microsoft.com/office/powerpoint/2010/main" val="1092509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DA96B2-E47C-4DD4-8290-D0222DC8B56A}"/>
              </a:ext>
            </a:extLst>
          </p:cNvPr>
          <p:cNvSpPr>
            <a:spLocks noGrp="1"/>
          </p:cNvSpPr>
          <p:nvPr>
            <p:ph type="body" sz="quarter" idx="13"/>
          </p:nvPr>
        </p:nvSpPr>
        <p:spPr>
          <a:xfrm>
            <a:off x="942317" y="2059296"/>
            <a:ext cx="9938439" cy="3351537"/>
          </a:xfrm>
        </p:spPr>
        <p:txBody>
          <a:bodyPr/>
          <a:lstStyle/>
          <a:p>
            <a:endParaRPr lang="en-AU" b="1" dirty="0"/>
          </a:p>
          <a:p>
            <a:endParaRPr lang="en-AU" b="1" dirty="0"/>
          </a:p>
          <a:p>
            <a:pPr algn="ctr"/>
            <a:endParaRPr lang="en-AU" b="1" dirty="0"/>
          </a:p>
          <a:p>
            <a:endParaRPr lang="en-AU" b="1" dirty="0"/>
          </a:p>
          <a:p>
            <a:endParaRPr lang="en-AU" b="1" dirty="0"/>
          </a:p>
          <a:p>
            <a:endParaRPr lang="en-AU" b="1" dirty="0"/>
          </a:p>
        </p:txBody>
      </p:sp>
      <p:sp>
        <p:nvSpPr>
          <p:cNvPr id="3" name="Subtitle 2">
            <a:extLst>
              <a:ext uri="{FF2B5EF4-FFF2-40B4-BE49-F238E27FC236}">
                <a16:creationId xmlns:a16="http://schemas.microsoft.com/office/drawing/2014/main" id="{6D81F586-2506-4A94-B352-E4347F36592F}"/>
              </a:ext>
            </a:extLst>
          </p:cNvPr>
          <p:cNvSpPr>
            <a:spLocks noGrp="1"/>
          </p:cNvSpPr>
          <p:nvPr>
            <p:ph type="subTitle" idx="1"/>
          </p:nvPr>
        </p:nvSpPr>
        <p:spPr/>
        <p:txBody>
          <a:bodyPr/>
          <a:lstStyle/>
          <a:p>
            <a:r>
              <a:rPr lang="en-AU" dirty="0"/>
              <a:t>E. Malicious Prosecution – Questions to ask</a:t>
            </a:r>
          </a:p>
        </p:txBody>
      </p:sp>
      <p:sp>
        <p:nvSpPr>
          <p:cNvPr id="4" name="Title 3">
            <a:extLst>
              <a:ext uri="{FF2B5EF4-FFF2-40B4-BE49-F238E27FC236}">
                <a16:creationId xmlns:a16="http://schemas.microsoft.com/office/drawing/2014/main" id="{BF294365-E51D-496D-94CB-E3A0DD7B8AD5}"/>
              </a:ext>
            </a:extLst>
          </p:cNvPr>
          <p:cNvSpPr>
            <a:spLocks noGrp="1"/>
          </p:cNvSpPr>
          <p:nvPr>
            <p:ph type="title"/>
          </p:nvPr>
        </p:nvSpPr>
        <p:spPr/>
        <p:txBody>
          <a:bodyPr/>
          <a:lstStyle/>
          <a:p>
            <a:r>
              <a:rPr lang="en-AU" dirty="0"/>
              <a:t>Police Torts</a:t>
            </a:r>
          </a:p>
        </p:txBody>
      </p:sp>
      <p:sp>
        <p:nvSpPr>
          <p:cNvPr id="5" name="Footer Placeholder 4">
            <a:extLst>
              <a:ext uri="{FF2B5EF4-FFF2-40B4-BE49-F238E27FC236}">
                <a16:creationId xmlns:a16="http://schemas.microsoft.com/office/drawing/2014/main" id="{50EB8100-CEAC-4F73-A0F6-E4859A4A0DA9}"/>
              </a:ext>
            </a:extLst>
          </p:cNvPr>
          <p:cNvSpPr>
            <a:spLocks noGrp="1"/>
          </p:cNvSpPr>
          <p:nvPr>
            <p:ph type="ftr" sz="quarter" idx="3"/>
          </p:nvPr>
        </p:nvSpPr>
        <p:spPr/>
        <p:txBody>
          <a:bodyPr/>
          <a:lstStyle/>
          <a:p>
            <a:r>
              <a:rPr lang="en-AU" dirty="0"/>
              <a:t>Police Torts: Civil Law Remedies</a:t>
            </a:r>
            <a:endParaRPr lang="en-US" dirty="0"/>
          </a:p>
        </p:txBody>
      </p:sp>
      <p:sp>
        <p:nvSpPr>
          <p:cNvPr id="8" name="TextBox 7">
            <a:extLst>
              <a:ext uri="{FF2B5EF4-FFF2-40B4-BE49-F238E27FC236}">
                <a16:creationId xmlns:a16="http://schemas.microsoft.com/office/drawing/2014/main" id="{AB07B409-ED22-41DA-BFF3-22AA9B514182}"/>
              </a:ext>
            </a:extLst>
          </p:cNvPr>
          <p:cNvSpPr txBox="1"/>
          <p:nvPr/>
        </p:nvSpPr>
        <p:spPr>
          <a:xfrm>
            <a:off x="916411" y="2870092"/>
            <a:ext cx="2561346" cy="1763644"/>
          </a:xfrm>
          <a:prstGeom prst="rect">
            <a:avLst/>
          </a:prstGeom>
          <a:solidFill>
            <a:srgbClr val="F8D1DA"/>
          </a:solidFill>
        </p:spPr>
        <p:txBody>
          <a:bodyPr wrap="square" rtlCol="0" anchor="ctr" anchorCtr="0">
            <a:noAutofit/>
          </a:bodyPr>
          <a:lstStyle/>
          <a:p>
            <a:pPr algn="ctr"/>
            <a:r>
              <a:rPr lang="en-US" b="1" dirty="0">
                <a:latin typeface="Century Gothic" panose="020B0502020202020204" pitchFamily="34" charset="0"/>
              </a:rPr>
              <a:t>Is client known to officer?</a:t>
            </a:r>
          </a:p>
        </p:txBody>
      </p:sp>
      <p:sp>
        <p:nvSpPr>
          <p:cNvPr id="9" name="TextBox 8">
            <a:extLst>
              <a:ext uri="{FF2B5EF4-FFF2-40B4-BE49-F238E27FC236}">
                <a16:creationId xmlns:a16="http://schemas.microsoft.com/office/drawing/2014/main" id="{2BAAC927-D7A8-4C82-A24B-9CC1707D702D}"/>
              </a:ext>
            </a:extLst>
          </p:cNvPr>
          <p:cNvSpPr txBox="1"/>
          <p:nvPr/>
        </p:nvSpPr>
        <p:spPr>
          <a:xfrm>
            <a:off x="7239430" y="2859172"/>
            <a:ext cx="2425035" cy="1751783"/>
          </a:xfrm>
          <a:prstGeom prst="rect">
            <a:avLst/>
          </a:prstGeom>
          <a:solidFill>
            <a:srgbClr val="BAEAEE"/>
          </a:solidFill>
        </p:spPr>
        <p:txBody>
          <a:bodyPr wrap="square" rtlCol="0" anchor="ctr" anchorCtr="0">
            <a:noAutofit/>
          </a:bodyPr>
          <a:lstStyle/>
          <a:p>
            <a:pPr algn="ctr"/>
            <a:r>
              <a:rPr lang="en-US" b="1" dirty="0">
                <a:solidFill>
                  <a:srgbClr val="FF0000"/>
                </a:solidFill>
                <a:latin typeface="Century Gothic" panose="020B0502020202020204" pitchFamily="34" charset="0"/>
              </a:rPr>
              <a:t>Lengthy remand &amp; acquittal?</a:t>
            </a:r>
          </a:p>
        </p:txBody>
      </p:sp>
      <p:sp>
        <p:nvSpPr>
          <p:cNvPr id="10" name="TextBox 9">
            <a:extLst>
              <a:ext uri="{FF2B5EF4-FFF2-40B4-BE49-F238E27FC236}">
                <a16:creationId xmlns:a16="http://schemas.microsoft.com/office/drawing/2014/main" id="{8998DE5A-100D-4CA8-9015-C23AF955A4A5}"/>
              </a:ext>
            </a:extLst>
          </p:cNvPr>
          <p:cNvSpPr txBox="1"/>
          <p:nvPr/>
        </p:nvSpPr>
        <p:spPr>
          <a:xfrm>
            <a:off x="4046791" y="2870091"/>
            <a:ext cx="2623605" cy="1763645"/>
          </a:xfrm>
          <a:prstGeom prst="rect">
            <a:avLst/>
          </a:prstGeom>
          <a:solidFill>
            <a:srgbClr val="DEDEDE"/>
          </a:solidFill>
        </p:spPr>
        <p:txBody>
          <a:bodyPr wrap="square" rtlCol="0" anchor="ctr" anchorCtr="0">
            <a:noAutofit/>
          </a:bodyPr>
          <a:lstStyle/>
          <a:p>
            <a:pPr algn="ctr"/>
            <a:r>
              <a:rPr lang="en-US" b="1" dirty="0">
                <a:latin typeface="Century Gothic" panose="020B0502020202020204" pitchFamily="34" charset="0"/>
              </a:rPr>
              <a:t>What material did officer rely on to charge?</a:t>
            </a:r>
          </a:p>
        </p:txBody>
      </p:sp>
    </p:spTree>
    <p:extLst>
      <p:ext uri="{BB962C8B-B14F-4D97-AF65-F5344CB8AC3E}">
        <p14:creationId xmlns:p14="http://schemas.microsoft.com/office/powerpoint/2010/main" val="127893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C73665-0891-6A44-8DAB-8030902E9C55}"/>
              </a:ext>
            </a:extLst>
          </p:cNvPr>
          <p:cNvSpPr>
            <a:spLocks noGrp="1"/>
          </p:cNvSpPr>
          <p:nvPr>
            <p:ph type="ctrTitle"/>
          </p:nvPr>
        </p:nvSpPr>
        <p:spPr>
          <a:xfrm>
            <a:off x="157430" y="1057963"/>
            <a:ext cx="6863572" cy="4468194"/>
          </a:xfrm>
        </p:spPr>
        <p:txBody>
          <a:bodyPr/>
          <a:lstStyle/>
          <a:p>
            <a:br>
              <a:rPr lang="en-US" dirty="0"/>
            </a:br>
            <a:br>
              <a:rPr lang="en-US" dirty="0"/>
            </a:br>
            <a:r>
              <a:rPr lang="en-US" dirty="0"/>
              <a:t>		Spot the trespass!</a:t>
            </a:r>
            <a:br>
              <a:rPr lang="en-US" dirty="0"/>
            </a:br>
            <a:br>
              <a:rPr lang="en-US" dirty="0"/>
            </a:br>
            <a:endParaRPr lang="en-US" dirty="0"/>
          </a:p>
        </p:txBody>
      </p:sp>
    </p:spTree>
    <p:extLst>
      <p:ext uri="{BB962C8B-B14F-4D97-AF65-F5344CB8AC3E}">
        <p14:creationId xmlns:p14="http://schemas.microsoft.com/office/powerpoint/2010/main" val="2065228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C73665-0891-6A44-8DAB-8030902E9C55}"/>
              </a:ext>
            </a:extLst>
          </p:cNvPr>
          <p:cNvSpPr>
            <a:spLocks noGrp="1"/>
          </p:cNvSpPr>
          <p:nvPr>
            <p:ph type="ctrTitle"/>
          </p:nvPr>
        </p:nvSpPr>
        <p:spPr>
          <a:xfrm>
            <a:off x="157430" y="143563"/>
            <a:ext cx="6863572" cy="4468194"/>
          </a:xfrm>
        </p:spPr>
        <p:txBody>
          <a:bodyPr/>
          <a:lstStyle/>
          <a:p>
            <a:r>
              <a:rPr lang="en-AU" sz="2600" dirty="0"/>
              <a:t>Case #2</a:t>
            </a:r>
            <a:br>
              <a:rPr lang="en-AU" sz="2000" dirty="0"/>
            </a:br>
            <a:br>
              <a:rPr lang="en-AU" sz="2000" dirty="0"/>
            </a:br>
            <a:r>
              <a:rPr lang="en-AU" sz="2000" dirty="0"/>
              <a:t>After being arrested, a YP is removed from his cell in police custody and taken to a biometric machine in another area to complete ID checks. After a few minutes, he gets fed up and asks to return to his cell. The supervising officer says ‘No’ and backs the YP against a wall. The officer then tackles the YP to the floor, elbows him in the back and handcuffs him. </a:t>
            </a:r>
            <a:br>
              <a:rPr lang="en-AU" sz="2000" dirty="0"/>
            </a:br>
            <a:br>
              <a:rPr lang="en-AU" sz="2000" dirty="0"/>
            </a:br>
            <a:r>
              <a:rPr lang="en-AU" sz="2000" dirty="0"/>
              <a:t>The YP is later charged with assault an officer in execution of duty but the charges are withdrawn before being called-up in court. The incident is captured on CCTV. </a:t>
            </a:r>
            <a:br>
              <a:rPr lang="en-AU" dirty="0"/>
            </a:br>
            <a:br>
              <a:rPr lang="en-AU" dirty="0"/>
            </a:br>
            <a:br>
              <a:rPr lang="en-AU" sz="2000" dirty="0"/>
            </a:br>
            <a:br>
              <a:rPr lang="en-AU" dirty="0"/>
            </a:br>
            <a:br>
              <a:rPr lang="en-US" dirty="0"/>
            </a:br>
            <a:br>
              <a:rPr lang="en-US" dirty="0"/>
            </a:br>
            <a:r>
              <a:rPr lang="en-US" dirty="0"/>
              <a:t>		</a:t>
            </a:r>
            <a:br>
              <a:rPr lang="en-US" dirty="0"/>
            </a:br>
            <a:br>
              <a:rPr lang="en-US" dirty="0"/>
            </a:br>
            <a:endParaRPr lang="en-US" dirty="0"/>
          </a:p>
        </p:txBody>
      </p:sp>
    </p:spTree>
    <p:extLst>
      <p:ext uri="{BB962C8B-B14F-4D97-AF65-F5344CB8AC3E}">
        <p14:creationId xmlns:p14="http://schemas.microsoft.com/office/powerpoint/2010/main" val="3731739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FD3533-1772-4542-B12B-5617A5F1B069}"/>
              </a:ext>
            </a:extLst>
          </p:cNvPr>
          <p:cNvSpPr>
            <a:spLocks noGrp="1"/>
          </p:cNvSpPr>
          <p:nvPr>
            <p:ph type="body" sz="quarter" idx="13"/>
          </p:nvPr>
        </p:nvSpPr>
        <p:spPr/>
        <p:txBody>
          <a:bodyPr/>
          <a:lstStyle/>
          <a:p>
            <a:pPr lvl="0"/>
            <a:endParaRPr lang="en-US" dirty="0"/>
          </a:p>
          <a:p>
            <a:pPr marL="342900" lvl="0" indent="-342900">
              <a:buAutoNum type="arabicPeriod"/>
            </a:pPr>
            <a:r>
              <a:rPr lang="en-US" b="1" dirty="0"/>
              <a:t>Learn</a:t>
            </a:r>
            <a:r>
              <a:rPr lang="en-US" dirty="0"/>
              <a:t> about intentional torts as a civil law remedy</a:t>
            </a:r>
          </a:p>
          <a:p>
            <a:pPr marL="342900" lvl="0" indent="-342900">
              <a:buAutoNum type="arabicPeriod"/>
            </a:pPr>
            <a:r>
              <a:rPr lang="en-US" b="1" dirty="0"/>
              <a:t>Understand</a:t>
            </a:r>
            <a:r>
              <a:rPr lang="en-US" dirty="0"/>
              <a:t> the benefits of clients pursuing them</a:t>
            </a:r>
          </a:p>
          <a:p>
            <a:pPr marL="342900" indent="-342900">
              <a:buFont typeface="Arial"/>
              <a:buAutoNum type="arabicPeriod"/>
            </a:pPr>
            <a:r>
              <a:rPr lang="en-US" b="1" dirty="0"/>
              <a:t>Identify</a:t>
            </a:r>
            <a:r>
              <a:rPr lang="en-US" dirty="0"/>
              <a:t> potential torts in police conduct</a:t>
            </a:r>
          </a:p>
          <a:p>
            <a:pPr marL="342900" indent="-342900">
              <a:buFont typeface="Arial"/>
              <a:buAutoNum type="arabicPeriod"/>
            </a:pPr>
            <a:r>
              <a:rPr lang="en-US" b="1" dirty="0"/>
              <a:t>Increase</a:t>
            </a:r>
            <a:r>
              <a:rPr lang="en-US" dirty="0"/>
              <a:t> </a:t>
            </a:r>
            <a:r>
              <a:rPr lang="en-US" b="1" dirty="0"/>
              <a:t>confidence</a:t>
            </a:r>
            <a:r>
              <a:rPr lang="en-US" dirty="0"/>
              <a:t> to make effective civil law referrals</a:t>
            </a:r>
            <a:endParaRPr lang="en-AU" dirty="0"/>
          </a:p>
          <a:p>
            <a:pPr marL="342900" lvl="0" indent="-342900">
              <a:buAutoNum type="arabicPeriod"/>
            </a:pPr>
            <a:endParaRPr lang="en-US" dirty="0"/>
          </a:p>
          <a:p>
            <a:pPr lvl="0"/>
            <a:endParaRPr lang="en-US" dirty="0"/>
          </a:p>
          <a:p>
            <a:pPr lvl="0"/>
            <a:endParaRPr lang="en-AU" dirty="0"/>
          </a:p>
        </p:txBody>
      </p:sp>
      <p:sp>
        <p:nvSpPr>
          <p:cNvPr id="4" name="Title 3">
            <a:extLst>
              <a:ext uri="{FF2B5EF4-FFF2-40B4-BE49-F238E27FC236}">
                <a16:creationId xmlns:a16="http://schemas.microsoft.com/office/drawing/2014/main" id="{F7323254-110E-4FC1-BC1A-3C6D3988DA45}"/>
              </a:ext>
            </a:extLst>
          </p:cNvPr>
          <p:cNvSpPr>
            <a:spLocks noGrp="1"/>
          </p:cNvSpPr>
          <p:nvPr>
            <p:ph type="title"/>
          </p:nvPr>
        </p:nvSpPr>
        <p:spPr/>
        <p:txBody>
          <a:bodyPr/>
          <a:lstStyle/>
          <a:p>
            <a:r>
              <a:rPr lang="en-AU" dirty="0"/>
              <a:t>Session Objectives</a:t>
            </a:r>
          </a:p>
        </p:txBody>
      </p:sp>
      <p:sp>
        <p:nvSpPr>
          <p:cNvPr id="5" name="Footer Placeholder 4">
            <a:extLst>
              <a:ext uri="{FF2B5EF4-FFF2-40B4-BE49-F238E27FC236}">
                <a16:creationId xmlns:a16="http://schemas.microsoft.com/office/drawing/2014/main" id="{8BE8907B-04ED-4E75-9BA6-6A6CA808258A}"/>
              </a:ext>
            </a:extLst>
          </p:cNvPr>
          <p:cNvSpPr>
            <a:spLocks noGrp="1"/>
          </p:cNvSpPr>
          <p:nvPr>
            <p:ph type="ftr" sz="quarter" idx="3"/>
          </p:nvPr>
        </p:nvSpPr>
        <p:spPr/>
        <p:txBody>
          <a:bodyPr/>
          <a:lstStyle/>
          <a:p>
            <a:r>
              <a:rPr lang="en-AU" dirty="0"/>
              <a:t>Police Torts: Civil Law Remedies</a:t>
            </a:r>
            <a:endParaRPr lang="en-US" dirty="0"/>
          </a:p>
        </p:txBody>
      </p:sp>
    </p:spTree>
    <p:extLst>
      <p:ext uri="{BB962C8B-B14F-4D97-AF65-F5344CB8AC3E}">
        <p14:creationId xmlns:p14="http://schemas.microsoft.com/office/powerpoint/2010/main" val="3599069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C73665-0891-6A44-8DAB-8030902E9C55}"/>
              </a:ext>
            </a:extLst>
          </p:cNvPr>
          <p:cNvSpPr>
            <a:spLocks noGrp="1"/>
          </p:cNvSpPr>
          <p:nvPr>
            <p:ph type="ctrTitle"/>
          </p:nvPr>
        </p:nvSpPr>
        <p:spPr>
          <a:xfrm>
            <a:off x="157430" y="143563"/>
            <a:ext cx="6863572" cy="4468194"/>
          </a:xfrm>
        </p:spPr>
        <p:txBody>
          <a:bodyPr/>
          <a:lstStyle/>
          <a:p>
            <a:r>
              <a:rPr lang="en-AU" sz="2600" dirty="0"/>
              <a:t>Case #2</a:t>
            </a:r>
            <a:br>
              <a:rPr lang="en-AU" sz="2000" dirty="0"/>
            </a:br>
            <a:br>
              <a:rPr lang="en-AU" sz="2000" dirty="0"/>
            </a:br>
            <a:r>
              <a:rPr lang="en-AU" sz="2000" dirty="0"/>
              <a:t>After being arrested, a YP is removed from his cell in police custody and taken to a biometric machine in another area to complete ID checks. After a few minutes, he gets fed up and asks to return to his cell. The supervising officer says ‘No’ and </a:t>
            </a:r>
            <a:r>
              <a:rPr lang="en-AU" sz="2000" u="sng" dirty="0">
                <a:solidFill>
                  <a:schemeClr val="tx1"/>
                </a:solidFill>
              </a:rPr>
              <a:t>backs the YP against a wall</a:t>
            </a:r>
            <a:r>
              <a:rPr lang="en-AU" sz="2000" dirty="0"/>
              <a:t>. The officer then </a:t>
            </a:r>
            <a:r>
              <a:rPr lang="en-AU" sz="2000" u="sng" dirty="0">
                <a:solidFill>
                  <a:schemeClr val="tx1"/>
                </a:solidFill>
              </a:rPr>
              <a:t>tackles</a:t>
            </a:r>
            <a:r>
              <a:rPr lang="en-AU" sz="2000" dirty="0"/>
              <a:t> the YP to the floor, </a:t>
            </a:r>
            <a:r>
              <a:rPr lang="en-AU" sz="2000" u="sng" dirty="0"/>
              <a:t>elbows</a:t>
            </a:r>
            <a:r>
              <a:rPr lang="en-AU" sz="2000" dirty="0"/>
              <a:t> him in the back and </a:t>
            </a:r>
            <a:r>
              <a:rPr lang="en-AU" sz="2000" u="sng" dirty="0">
                <a:solidFill>
                  <a:schemeClr val="tx1"/>
                </a:solidFill>
              </a:rPr>
              <a:t>handcuffs</a:t>
            </a:r>
            <a:r>
              <a:rPr lang="en-AU" sz="2000" dirty="0"/>
              <a:t> him. </a:t>
            </a:r>
            <a:br>
              <a:rPr lang="en-AU" sz="2000" dirty="0"/>
            </a:br>
            <a:br>
              <a:rPr lang="en-AU" sz="2000" dirty="0"/>
            </a:br>
            <a:r>
              <a:rPr lang="en-AU" sz="2000" dirty="0"/>
              <a:t>The YP is later charged with assault an officer in execution of duty but the </a:t>
            </a:r>
            <a:r>
              <a:rPr lang="en-AU" sz="2000" u="sng" dirty="0">
                <a:solidFill>
                  <a:schemeClr val="tx1"/>
                </a:solidFill>
              </a:rPr>
              <a:t>charges are withdrawn</a:t>
            </a:r>
            <a:r>
              <a:rPr lang="en-AU" sz="2000" dirty="0">
                <a:solidFill>
                  <a:schemeClr val="tx1"/>
                </a:solidFill>
              </a:rPr>
              <a:t> </a:t>
            </a:r>
            <a:r>
              <a:rPr lang="en-AU" sz="2000" dirty="0"/>
              <a:t>before being called-up in court. The incident is captured on CCTV. </a:t>
            </a:r>
            <a:br>
              <a:rPr lang="en-AU" dirty="0"/>
            </a:br>
            <a:br>
              <a:rPr lang="en-AU" dirty="0"/>
            </a:br>
            <a:br>
              <a:rPr lang="en-AU" sz="2000" dirty="0"/>
            </a:br>
            <a:br>
              <a:rPr lang="en-AU" dirty="0"/>
            </a:br>
            <a:br>
              <a:rPr lang="en-US" dirty="0"/>
            </a:br>
            <a:br>
              <a:rPr lang="en-US" dirty="0"/>
            </a:br>
            <a:r>
              <a:rPr lang="en-US" dirty="0"/>
              <a:t>		</a:t>
            </a:r>
            <a:br>
              <a:rPr lang="en-US" dirty="0"/>
            </a:br>
            <a:br>
              <a:rPr lang="en-US" dirty="0"/>
            </a:br>
            <a:endParaRPr lang="en-US" dirty="0"/>
          </a:p>
        </p:txBody>
      </p:sp>
    </p:spTree>
    <p:extLst>
      <p:ext uri="{BB962C8B-B14F-4D97-AF65-F5344CB8AC3E}">
        <p14:creationId xmlns:p14="http://schemas.microsoft.com/office/powerpoint/2010/main" val="3376885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DA96B2-E47C-4DD4-8290-D0222DC8B56A}"/>
              </a:ext>
            </a:extLst>
          </p:cNvPr>
          <p:cNvSpPr>
            <a:spLocks noGrp="1"/>
          </p:cNvSpPr>
          <p:nvPr>
            <p:ph type="body" sz="quarter" idx="13"/>
          </p:nvPr>
        </p:nvSpPr>
        <p:spPr>
          <a:xfrm>
            <a:off x="942317" y="2059296"/>
            <a:ext cx="9938439" cy="3351537"/>
          </a:xfrm>
        </p:spPr>
        <p:txBody>
          <a:bodyPr/>
          <a:lstStyle/>
          <a:p>
            <a:endParaRPr lang="en-AU" b="1" dirty="0"/>
          </a:p>
          <a:p>
            <a:endParaRPr lang="en-AU" b="1" dirty="0"/>
          </a:p>
          <a:p>
            <a:pPr algn="ctr"/>
            <a:endParaRPr lang="en-AU" b="1" dirty="0"/>
          </a:p>
          <a:p>
            <a:endParaRPr lang="en-AU" b="1" dirty="0"/>
          </a:p>
          <a:p>
            <a:endParaRPr lang="en-AU" b="1" dirty="0"/>
          </a:p>
          <a:p>
            <a:endParaRPr lang="en-AU" b="1" dirty="0"/>
          </a:p>
        </p:txBody>
      </p:sp>
      <p:sp>
        <p:nvSpPr>
          <p:cNvPr id="3" name="Subtitle 2">
            <a:extLst>
              <a:ext uri="{FF2B5EF4-FFF2-40B4-BE49-F238E27FC236}">
                <a16:creationId xmlns:a16="http://schemas.microsoft.com/office/drawing/2014/main" id="{6D81F586-2506-4A94-B352-E4347F36592F}"/>
              </a:ext>
            </a:extLst>
          </p:cNvPr>
          <p:cNvSpPr>
            <a:spLocks noGrp="1"/>
          </p:cNvSpPr>
          <p:nvPr>
            <p:ph type="subTitle" idx="1"/>
          </p:nvPr>
        </p:nvSpPr>
        <p:spPr/>
        <p:txBody>
          <a:bodyPr/>
          <a:lstStyle/>
          <a:p>
            <a:r>
              <a:rPr lang="en-AU" dirty="0"/>
              <a:t>Identifying claims with merit</a:t>
            </a:r>
          </a:p>
        </p:txBody>
      </p:sp>
      <p:sp>
        <p:nvSpPr>
          <p:cNvPr id="4" name="Title 3">
            <a:extLst>
              <a:ext uri="{FF2B5EF4-FFF2-40B4-BE49-F238E27FC236}">
                <a16:creationId xmlns:a16="http://schemas.microsoft.com/office/drawing/2014/main" id="{BF294365-E51D-496D-94CB-E3A0DD7B8AD5}"/>
              </a:ext>
            </a:extLst>
          </p:cNvPr>
          <p:cNvSpPr>
            <a:spLocks noGrp="1"/>
          </p:cNvSpPr>
          <p:nvPr>
            <p:ph type="title"/>
          </p:nvPr>
        </p:nvSpPr>
        <p:spPr/>
        <p:txBody>
          <a:bodyPr/>
          <a:lstStyle/>
          <a:p>
            <a:r>
              <a:rPr lang="en-AU" dirty="0"/>
              <a:t>Police Torts</a:t>
            </a:r>
          </a:p>
        </p:txBody>
      </p:sp>
      <p:sp>
        <p:nvSpPr>
          <p:cNvPr id="5" name="Footer Placeholder 4">
            <a:extLst>
              <a:ext uri="{FF2B5EF4-FFF2-40B4-BE49-F238E27FC236}">
                <a16:creationId xmlns:a16="http://schemas.microsoft.com/office/drawing/2014/main" id="{50EB8100-CEAC-4F73-A0F6-E4859A4A0DA9}"/>
              </a:ext>
            </a:extLst>
          </p:cNvPr>
          <p:cNvSpPr>
            <a:spLocks noGrp="1"/>
          </p:cNvSpPr>
          <p:nvPr>
            <p:ph type="ftr" sz="quarter" idx="3"/>
          </p:nvPr>
        </p:nvSpPr>
        <p:spPr/>
        <p:txBody>
          <a:bodyPr/>
          <a:lstStyle/>
          <a:p>
            <a:r>
              <a:rPr lang="en-AU" dirty="0"/>
              <a:t>Police Torts: Civil Law Remedies</a:t>
            </a:r>
            <a:endParaRPr lang="en-US" dirty="0"/>
          </a:p>
        </p:txBody>
      </p:sp>
      <p:sp>
        <p:nvSpPr>
          <p:cNvPr id="11" name="TextBox 10">
            <a:extLst>
              <a:ext uri="{FF2B5EF4-FFF2-40B4-BE49-F238E27FC236}">
                <a16:creationId xmlns:a16="http://schemas.microsoft.com/office/drawing/2014/main" id="{4B93BB75-2DF4-4FCB-AB66-EEC606BDF999}"/>
              </a:ext>
            </a:extLst>
          </p:cNvPr>
          <p:cNvSpPr txBox="1"/>
          <p:nvPr/>
        </p:nvSpPr>
        <p:spPr>
          <a:xfrm>
            <a:off x="258447" y="2259339"/>
            <a:ext cx="2561346" cy="1638211"/>
          </a:xfrm>
          <a:prstGeom prst="rect">
            <a:avLst/>
          </a:prstGeom>
          <a:solidFill>
            <a:srgbClr val="F8D1DA"/>
          </a:solidFill>
        </p:spPr>
        <p:txBody>
          <a:bodyPr wrap="square" rtlCol="0" anchor="ctr" anchorCtr="0">
            <a:noAutofit/>
          </a:bodyPr>
          <a:lstStyle/>
          <a:p>
            <a:pPr algn="ctr"/>
            <a:r>
              <a:rPr lang="en-US" b="1" dirty="0">
                <a:latin typeface="Century Gothic" panose="020B0502020202020204" pitchFamily="34" charset="0"/>
              </a:rPr>
              <a:t>Breaches of LEPRA</a:t>
            </a:r>
          </a:p>
        </p:txBody>
      </p:sp>
      <p:sp>
        <p:nvSpPr>
          <p:cNvPr id="12" name="TextBox 11">
            <a:extLst>
              <a:ext uri="{FF2B5EF4-FFF2-40B4-BE49-F238E27FC236}">
                <a16:creationId xmlns:a16="http://schemas.microsoft.com/office/drawing/2014/main" id="{E2A907B1-6D8F-4D9E-B7AA-400489352B50}"/>
              </a:ext>
            </a:extLst>
          </p:cNvPr>
          <p:cNvSpPr txBox="1"/>
          <p:nvPr/>
        </p:nvSpPr>
        <p:spPr>
          <a:xfrm>
            <a:off x="3094278" y="4267602"/>
            <a:ext cx="2358310" cy="1629783"/>
          </a:xfrm>
          <a:prstGeom prst="rect">
            <a:avLst/>
          </a:prstGeom>
          <a:solidFill>
            <a:srgbClr val="BAEAEE"/>
          </a:solidFill>
        </p:spPr>
        <p:txBody>
          <a:bodyPr wrap="square" rtlCol="0" anchor="ctr" anchorCtr="0">
            <a:noAutofit/>
          </a:bodyPr>
          <a:lstStyle/>
          <a:p>
            <a:pPr algn="ctr"/>
            <a:r>
              <a:rPr lang="en-US" b="1" dirty="0">
                <a:latin typeface="Century Gothic" panose="020B0502020202020204" pitchFamily="34" charset="0"/>
              </a:rPr>
              <a:t>Judicial comment</a:t>
            </a:r>
          </a:p>
        </p:txBody>
      </p:sp>
      <p:sp>
        <p:nvSpPr>
          <p:cNvPr id="13" name="TextBox 12">
            <a:extLst>
              <a:ext uri="{FF2B5EF4-FFF2-40B4-BE49-F238E27FC236}">
                <a16:creationId xmlns:a16="http://schemas.microsoft.com/office/drawing/2014/main" id="{E9B8EF45-243E-40B4-A8E6-DAA50225353F}"/>
              </a:ext>
            </a:extLst>
          </p:cNvPr>
          <p:cNvSpPr txBox="1"/>
          <p:nvPr/>
        </p:nvSpPr>
        <p:spPr>
          <a:xfrm>
            <a:off x="6017582" y="2264718"/>
            <a:ext cx="2358310" cy="1709405"/>
          </a:xfrm>
          <a:prstGeom prst="rect">
            <a:avLst/>
          </a:prstGeom>
          <a:solidFill>
            <a:srgbClr val="DEDEDE"/>
          </a:solidFill>
        </p:spPr>
        <p:txBody>
          <a:bodyPr wrap="square" rtlCol="0" anchor="ctr" anchorCtr="0">
            <a:noAutofit/>
          </a:bodyPr>
          <a:lstStyle/>
          <a:p>
            <a:pPr algn="ctr"/>
            <a:r>
              <a:rPr lang="en-US" b="1" dirty="0">
                <a:latin typeface="Century Gothic" panose="020B0502020202020204" pitchFamily="34" charset="0"/>
              </a:rPr>
              <a:t>Voir dire win</a:t>
            </a:r>
          </a:p>
        </p:txBody>
      </p:sp>
      <p:sp>
        <p:nvSpPr>
          <p:cNvPr id="14" name="TextBox 13">
            <a:extLst>
              <a:ext uri="{FF2B5EF4-FFF2-40B4-BE49-F238E27FC236}">
                <a16:creationId xmlns:a16="http://schemas.microsoft.com/office/drawing/2014/main" id="{7E1AC843-0F61-4E49-A941-3E75CDD2160A}"/>
              </a:ext>
            </a:extLst>
          </p:cNvPr>
          <p:cNvSpPr txBox="1"/>
          <p:nvPr/>
        </p:nvSpPr>
        <p:spPr>
          <a:xfrm>
            <a:off x="258447" y="4267602"/>
            <a:ext cx="2561346" cy="1638211"/>
          </a:xfrm>
          <a:prstGeom prst="rect">
            <a:avLst/>
          </a:prstGeom>
          <a:solidFill>
            <a:srgbClr val="F8D1DA"/>
          </a:solidFill>
        </p:spPr>
        <p:txBody>
          <a:bodyPr wrap="square" rtlCol="0" anchor="ctr" anchorCtr="0">
            <a:noAutofit/>
          </a:bodyPr>
          <a:lstStyle/>
          <a:p>
            <a:pPr algn="ctr"/>
            <a:r>
              <a:rPr lang="en-US" b="1" dirty="0">
                <a:latin typeface="Century Gothic" panose="020B0502020202020204" pitchFamily="34" charset="0"/>
              </a:rPr>
              <a:t>Footage </a:t>
            </a:r>
          </a:p>
        </p:txBody>
      </p:sp>
      <p:sp>
        <p:nvSpPr>
          <p:cNvPr id="15" name="TextBox 14">
            <a:extLst>
              <a:ext uri="{FF2B5EF4-FFF2-40B4-BE49-F238E27FC236}">
                <a16:creationId xmlns:a16="http://schemas.microsoft.com/office/drawing/2014/main" id="{07CB3D7B-1785-4F98-A2D3-3FEC45BA2B5C}"/>
              </a:ext>
            </a:extLst>
          </p:cNvPr>
          <p:cNvSpPr txBox="1"/>
          <p:nvPr/>
        </p:nvSpPr>
        <p:spPr>
          <a:xfrm>
            <a:off x="5727072" y="4267602"/>
            <a:ext cx="2540627" cy="1629783"/>
          </a:xfrm>
          <a:prstGeom prst="rect">
            <a:avLst/>
          </a:prstGeom>
          <a:solidFill>
            <a:srgbClr val="DEDEDE"/>
          </a:solidFill>
        </p:spPr>
        <p:txBody>
          <a:bodyPr wrap="square" rtlCol="0" anchor="ctr" anchorCtr="0">
            <a:noAutofit/>
          </a:bodyPr>
          <a:lstStyle/>
          <a:p>
            <a:pPr algn="ctr"/>
            <a:r>
              <a:rPr lang="en-US" b="1" dirty="0">
                <a:latin typeface="Century Gothic" panose="020B0502020202020204" pitchFamily="34" charset="0"/>
              </a:rPr>
              <a:t>Acquittal/withdrawal </a:t>
            </a:r>
          </a:p>
        </p:txBody>
      </p:sp>
      <p:sp>
        <p:nvSpPr>
          <p:cNvPr id="16" name="TextBox 15">
            <a:extLst>
              <a:ext uri="{FF2B5EF4-FFF2-40B4-BE49-F238E27FC236}">
                <a16:creationId xmlns:a16="http://schemas.microsoft.com/office/drawing/2014/main" id="{03CCD31B-325B-450C-9C3A-263DBE575E45}"/>
              </a:ext>
            </a:extLst>
          </p:cNvPr>
          <p:cNvSpPr txBox="1"/>
          <p:nvPr/>
        </p:nvSpPr>
        <p:spPr>
          <a:xfrm>
            <a:off x="8839369" y="2282722"/>
            <a:ext cx="2327611" cy="1723293"/>
          </a:xfrm>
          <a:prstGeom prst="rect">
            <a:avLst/>
          </a:prstGeom>
          <a:solidFill>
            <a:srgbClr val="ED8CA3"/>
          </a:solidFill>
        </p:spPr>
        <p:txBody>
          <a:bodyPr wrap="square" rtlCol="0" anchor="ctr" anchorCtr="0">
            <a:noAutofit/>
          </a:bodyPr>
          <a:lstStyle/>
          <a:p>
            <a:pPr algn="ctr"/>
            <a:r>
              <a:rPr lang="en-US" b="1" dirty="0">
                <a:latin typeface="Century Gothic" panose="020B0502020202020204" pitchFamily="34" charset="0"/>
              </a:rPr>
              <a:t>Independent witness</a:t>
            </a:r>
          </a:p>
        </p:txBody>
      </p:sp>
      <p:sp>
        <p:nvSpPr>
          <p:cNvPr id="17" name="TextBox 16">
            <a:extLst>
              <a:ext uri="{FF2B5EF4-FFF2-40B4-BE49-F238E27FC236}">
                <a16:creationId xmlns:a16="http://schemas.microsoft.com/office/drawing/2014/main" id="{6993379F-E82D-4DC2-9E8A-92A9421EC220}"/>
              </a:ext>
            </a:extLst>
          </p:cNvPr>
          <p:cNvSpPr txBox="1"/>
          <p:nvPr/>
        </p:nvSpPr>
        <p:spPr>
          <a:xfrm>
            <a:off x="2992760" y="2552285"/>
            <a:ext cx="2561346" cy="1020797"/>
          </a:xfrm>
          <a:prstGeom prst="rect">
            <a:avLst/>
          </a:prstGeom>
          <a:solidFill>
            <a:srgbClr val="DEDEDE"/>
          </a:solidFill>
        </p:spPr>
        <p:txBody>
          <a:bodyPr wrap="square" rtlCol="0" anchor="ctr" anchorCtr="0">
            <a:noAutofit/>
          </a:bodyPr>
          <a:lstStyle/>
          <a:p>
            <a:pPr algn="just"/>
            <a:r>
              <a:rPr lang="en-US" b="1" dirty="0">
                <a:latin typeface="Century Gothic" panose="020B0502020202020204" pitchFamily="34" charset="0"/>
              </a:rPr>
              <a:t>1. Excessive force</a:t>
            </a:r>
          </a:p>
          <a:p>
            <a:pPr algn="just"/>
            <a:r>
              <a:rPr lang="en-US" b="1" dirty="0">
                <a:latin typeface="Century Gothic" panose="020B0502020202020204" pitchFamily="34" charset="0"/>
              </a:rPr>
              <a:t>2. Arrest as last resort</a:t>
            </a:r>
          </a:p>
        </p:txBody>
      </p:sp>
      <p:sp>
        <p:nvSpPr>
          <p:cNvPr id="18" name="TextBox 17">
            <a:extLst>
              <a:ext uri="{FF2B5EF4-FFF2-40B4-BE49-F238E27FC236}">
                <a16:creationId xmlns:a16="http://schemas.microsoft.com/office/drawing/2014/main" id="{BC53520A-C3F5-41C0-89D6-9E9E8C819BE0}"/>
              </a:ext>
            </a:extLst>
          </p:cNvPr>
          <p:cNvSpPr txBox="1"/>
          <p:nvPr/>
        </p:nvSpPr>
        <p:spPr>
          <a:xfrm>
            <a:off x="8539393" y="4273063"/>
            <a:ext cx="2358310" cy="1664586"/>
          </a:xfrm>
          <a:prstGeom prst="rect">
            <a:avLst/>
          </a:prstGeom>
          <a:solidFill>
            <a:srgbClr val="BAEAEE"/>
          </a:solidFill>
        </p:spPr>
        <p:txBody>
          <a:bodyPr wrap="square" rtlCol="0" anchor="ctr" anchorCtr="0">
            <a:noAutofit/>
          </a:bodyPr>
          <a:lstStyle/>
          <a:p>
            <a:pPr algn="ctr"/>
            <a:r>
              <a:rPr lang="en-US" b="1" dirty="0">
                <a:solidFill>
                  <a:srgbClr val="FF0000"/>
                </a:solidFill>
                <a:latin typeface="Century Gothic" panose="020B0502020202020204" pitchFamily="34" charset="0"/>
              </a:rPr>
              <a:t>CONSIDER</a:t>
            </a:r>
            <a:r>
              <a:rPr lang="en-US" b="1" dirty="0">
                <a:latin typeface="Century Gothic" panose="020B0502020202020204" pitchFamily="34" charset="0"/>
              </a:rPr>
              <a:t>: </a:t>
            </a:r>
          </a:p>
          <a:p>
            <a:pPr algn="ctr"/>
            <a:r>
              <a:rPr lang="en-US" b="1" dirty="0">
                <a:latin typeface="Century Gothic" panose="020B0502020202020204" pitchFamily="34" charset="0"/>
              </a:rPr>
              <a:t>‘Agony of moment’</a:t>
            </a:r>
          </a:p>
        </p:txBody>
      </p:sp>
    </p:spTree>
    <p:extLst>
      <p:ext uri="{BB962C8B-B14F-4D97-AF65-F5344CB8AC3E}">
        <p14:creationId xmlns:p14="http://schemas.microsoft.com/office/powerpoint/2010/main" val="1168056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DA96B2-E47C-4DD4-8290-D0222DC8B56A}"/>
              </a:ext>
            </a:extLst>
          </p:cNvPr>
          <p:cNvSpPr>
            <a:spLocks noGrp="1"/>
          </p:cNvSpPr>
          <p:nvPr>
            <p:ph type="body" sz="quarter" idx="13"/>
          </p:nvPr>
        </p:nvSpPr>
        <p:spPr>
          <a:xfrm>
            <a:off x="942317" y="2059296"/>
            <a:ext cx="9938439" cy="3351537"/>
          </a:xfrm>
        </p:spPr>
        <p:txBody>
          <a:bodyPr/>
          <a:lstStyle/>
          <a:p>
            <a:endParaRPr lang="en-AU" b="1" dirty="0"/>
          </a:p>
          <a:p>
            <a:endParaRPr lang="en-AU" b="1" dirty="0"/>
          </a:p>
          <a:p>
            <a:pPr algn="ctr"/>
            <a:endParaRPr lang="en-AU" b="1" dirty="0"/>
          </a:p>
          <a:p>
            <a:endParaRPr lang="en-AU" b="1" dirty="0"/>
          </a:p>
          <a:p>
            <a:endParaRPr lang="en-AU" b="1" dirty="0"/>
          </a:p>
          <a:p>
            <a:endParaRPr lang="en-AU" b="1" dirty="0"/>
          </a:p>
        </p:txBody>
      </p:sp>
      <p:sp>
        <p:nvSpPr>
          <p:cNvPr id="3" name="Subtitle 2">
            <a:extLst>
              <a:ext uri="{FF2B5EF4-FFF2-40B4-BE49-F238E27FC236}">
                <a16:creationId xmlns:a16="http://schemas.microsoft.com/office/drawing/2014/main" id="{6D81F586-2506-4A94-B352-E4347F36592F}"/>
              </a:ext>
            </a:extLst>
          </p:cNvPr>
          <p:cNvSpPr>
            <a:spLocks noGrp="1"/>
          </p:cNvSpPr>
          <p:nvPr>
            <p:ph type="subTitle" idx="1"/>
          </p:nvPr>
        </p:nvSpPr>
        <p:spPr/>
        <p:txBody>
          <a:bodyPr/>
          <a:lstStyle/>
          <a:p>
            <a:r>
              <a:rPr lang="en-AU" dirty="0"/>
              <a:t>Investigating Claims - Process</a:t>
            </a:r>
          </a:p>
        </p:txBody>
      </p:sp>
      <p:sp>
        <p:nvSpPr>
          <p:cNvPr id="4" name="Title 3">
            <a:extLst>
              <a:ext uri="{FF2B5EF4-FFF2-40B4-BE49-F238E27FC236}">
                <a16:creationId xmlns:a16="http://schemas.microsoft.com/office/drawing/2014/main" id="{BF294365-E51D-496D-94CB-E3A0DD7B8AD5}"/>
              </a:ext>
            </a:extLst>
          </p:cNvPr>
          <p:cNvSpPr>
            <a:spLocks noGrp="1"/>
          </p:cNvSpPr>
          <p:nvPr>
            <p:ph type="title"/>
          </p:nvPr>
        </p:nvSpPr>
        <p:spPr/>
        <p:txBody>
          <a:bodyPr/>
          <a:lstStyle/>
          <a:p>
            <a:r>
              <a:rPr lang="en-AU" dirty="0"/>
              <a:t>Police Torts</a:t>
            </a:r>
          </a:p>
        </p:txBody>
      </p:sp>
      <p:sp>
        <p:nvSpPr>
          <p:cNvPr id="5" name="Footer Placeholder 4">
            <a:extLst>
              <a:ext uri="{FF2B5EF4-FFF2-40B4-BE49-F238E27FC236}">
                <a16:creationId xmlns:a16="http://schemas.microsoft.com/office/drawing/2014/main" id="{50EB8100-CEAC-4F73-A0F6-E4859A4A0DA9}"/>
              </a:ext>
            </a:extLst>
          </p:cNvPr>
          <p:cNvSpPr>
            <a:spLocks noGrp="1"/>
          </p:cNvSpPr>
          <p:nvPr>
            <p:ph type="ftr" sz="quarter" idx="3"/>
          </p:nvPr>
        </p:nvSpPr>
        <p:spPr/>
        <p:txBody>
          <a:bodyPr/>
          <a:lstStyle/>
          <a:p>
            <a:r>
              <a:rPr lang="en-AU" dirty="0"/>
              <a:t>Police Torts: Civil Law Remedies</a:t>
            </a:r>
            <a:endParaRPr lang="en-US" dirty="0"/>
          </a:p>
        </p:txBody>
      </p:sp>
      <p:sp>
        <p:nvSpPr>
          <p:cNvPr id="11" name="TextBox 10">
            <a:extLst>
              <a:ext uri="{FF2B5EF4-FFF2-40B4-BE49-F238E27FC236}">
                <a16:creationId xmlns:a16="http://schemas.microsoft.com/office/drawing/2014/main" id="{4B93BB75-2DF4-4FCB-AB66-EEC606BDF999}"/>
              </a:ext>
            </a:extLst>
          </p:cNvPr>
          <p:cNvSpPr txBox="1"/>
          <p:nvPr/>
        </p:nvSpPr>
        <p:spPr>
          <a:xfrm>
            <a:off x="258447" y="2259339"/>
            <a:ext cx="2561346" cy="1638211"/>
          </a:xfrm>
          <a:prstGeom prst="rect">
            <a:avLst/>
          </a:prstGeom>
          <a:solidFill>
            <a:srgbClr val="F8D1DA"/>
          </a:solidFill>
        </p:spPr>
        <p:txBody>
          <a:bodyPr wrap="square" rtlCol="0" anchor="ctr" anchorCtr="0">
            <a:noAutofit/>
          </a:bodyPr>
          <a:lstStyle/>
          <a:p>
            <a:pPr algn="ctr"/>
            <a:r>
              <a:rPr lang="en-US" b="1" dirty="0">
                <a:latin typeface="Century Gothic" panose="020B0502020202020204" pitchFamily="34" charset="0"/>
              </a:rPr>
              <a:t>Legal Aid Grant to investigate merit</a:t>
            </a:r>
          </a:p>
        </p:txBody>
      </p:sp>
      <p:sp>
        <p:nvSpPr>
          <p:cNvPr id="12" name="TextBox 11">
            <a:extLst>
              <a:ext uri="{FF2B5EF4-FFF2-40B4-BE49-F238E27FC236}">
                <a16:creationId xmlns:a16="http://schemas.microsoft.com/office/drawing/2014/main" id="{E2A907B1-6D8F-4D9E-B7AA-400489352B50}"/>
              </a:ext>
            </a:extLst>
          </p:cNvPr>
          <p:cNvSpPr txBox="1"/>
          <p:nvPr/>
        </p:nvSpPr>
        <p:spPr>
          <a:xfrm>
            <a:off x="3094278" y="4267602"/>
            <a:ext cx="2358310" cy="1629783"/>
          </a:xfrm>
          <a:prstGeom prst="rect">
            <a:avLst/>
          </a:prstGeom>
          <a:solidFill>
            <a:srgbClr val="BAEAEE"/>
          </a:solidFill>
        </p:spPr>
        <p:txBody>
          <a:bodyPr wrap="square" rtlCol="0" anchor="ctr" anchorCtr="0">
            <a:noAutofit/>
          </a:bodyPr>
          <a:lstStyle/>
          <a:p>
            <a:pPr algn="ctr"/>
            <a:r>
              <a:rPr lang="en-US" b="1" dirty="0">
                <a:latin typeface="Century Gothic" panose="020B0502020202020204" pitchFamily="34" charset="0"/>
              </a:rPr>
              <a:t>Brief Counsel</a:t>
            </a:r>
          </a:p>
        </p:txBody>
      </p:sp>
      <p:sp>
        <p:nvSpPr>
          <p:cNvPr id="13" name="TextBox 12">
            <a:extLst>
              <a:ext uri="{FF2B5EF4-FFF2-40B4-BE49-F238E27FC236}">
                <a16:creationId xmlns:a16="http://schemas.microsoft.com/office/drawing/2014/main" id="{E9B8EF45-243E-40B4-A8E6-DAA50225353F}"/>
              </a:ext>
            </a:extLst>
          </p:cNvPr>
          <p:cNvSpPr txBox="1"/>
          <p:nvPr/>
        </p:nvSpPr>
        <p:spPr>
          <a:xfrm>
            <a:off x="4305352" y="2212045"/>
            <a:ext cx="2358310" cy="1709405"/>
          </a:xfrm>
          <a:prstGeom prst="rect">
            <a:avLst/>
          </a:prstGeom>
          <a:solidFill>
            <a:srgbClr val="DEDEDE"/>
          </a:solidFill>
        </p:spPr>
        <p:txBody>
          <a:bodyPr wrap="square" rtlCol="0" anchor="ctr" anchorCtr="0">
            <a:noAutofit/>
          </a:bodyPr>
          <a:lstStyle/>
          <a:p>
            <a:pPr algn="ctr"/>
            <a:r>
              <a:rPr lang="en-US" b="1" dirty="0">
                <a:latin typeface="Century Gothic" panose="020B0502020202020204" pitchFamily="34" charset="0"/>
              </a:rPr>
              <a:t>GIPA Application &amp;</a:t>
            </a:r>
          </a:p>
          <a:p>
            <a:pPr algn="ctr"/>
            <a:r>
              <a:rPr lang="en-US" b="1" dirty="0">
                <a:latin typeface="Century Gothic" panose="020B0502020202020204" pitchFamily="34" charset="0"/>
              </a:rPr>
              <a:t>Records Request</a:t>
            </a:r>
          </a:p>
        </p:txBody>
      </p:sp>
      <p:sp>
        <p:nvSpPr>
          <p:cNvPr id="14" name="TextBox 13">
            <a:extLst>
              <a:ext uri="{FF2B5EF4-FFF2-40B4-BE49-F238E27FC236}">
                <a16:creationId xmlns:a16="http://schemas.microsoft.com/office/drawing/2014/main" id="{7E1AC843-0F61-4E49-A941-3E75CDD2160A}"/>
              </a:ext>
            </a:extLst>
          </p:cNvPr>
          <p:cNvSpPr txBox="1"/>
          <p:nvPr/>
        </p:nvSpPr>
        <p:spPr>
          <a:xfrm>
            <a:off x="258447" y="4267602"/>
            <a:ext cx="2561346" cy="1638211"/>
          </a:xfrm>
          <a:prstGeom prst="rect">
            <a:avLst/>
          </a:prstGeom>
          <a:solidFill>
            <a:srgbClr val="F8D1DA"/>
          </a:solidFill>
        </p:spPr>
        <p:txBody>
          <a:bodyPr wrap="square" rtlCol="0" anchor="ctr" anchorCtr="0">
            <a:noAutofit/>
          </a:bodyPr>
          <a:lstStyle/>
          <a:p>
            <a:pPr algn="ctr"/>
            <a:r>
              <a:rPr lang="en-US" b="1" dirty="0">
                <a:latin typeface="Century Gothic" panose="020B0502020202020204" pitchFamily="34" charset="0"/>
              </a:rPr>
              <a:t> Witness Statements</a:t>
            </a:r>
          </a:p>
        </p:txBody>
      </p:sp>
      <p:sp>
        <p:nvSpPr>
          <p:cNvPr id="15" name="TextBox 14">
            <a:extLst>
              <a:ext uri="{FF2B5EF4-FFF2-40B4-BE49-F238E27FC236}">
                <a16:creationId xmlns:a16="http://schemas.microsoft.com/office/drawing/2014/main" id="{07CB3D7B-1785-4F98-A2D3-3FEC45BA2B5C}"/>
              </a:ext>
            </a:extLst>
          </p:cNvPr>
          <p:cNvSpPr txBox="1"/>
          <p:nvPr/>
        </p:nvSpPr>
        <p:spPr>
          <a:xfrm>
            <a:off x="5727073" y="4267602"/>
            <a:ext cx="2358310" cy="1629783"/>
          </a:xfrm>
          <a:prstGeom prst="rect">
            <a:avLst/>
          </a:prstGeom>
          <a:solidFill>
            <a:srgbClr val="DEDEDE"/>
          </a:solidFill>
        </p:spPr>
        <p:txBody>
          <a:bodyPr wrap="square" rtlCol="0" anchor="ctr" anchorCtr="0">
            <a:noAutofit/>
          </a:bodyPr>
          <a:lstStyle/>
          <a:p>
            <a:pPr algn="ctr"/>
            <a:r>
              <a:rPr lang="en-US" b="1" dirty="0">
                <a:latin typeface="Century Gothic" panose="020B0502020202020204" pitchFamily="34" charset="0"/>
              </a:rPr>
              <a:t>Letter of Demand</a:t>
            </a:r>
          </a:p>
        </p:txBody>
      </p:sp>
      <p:sp>
        <p:nvSpPr>
          <p:cNvPr id="16" name="TextBox 15">
            <a:extLst>
              <a:ext uri="{FF2B5EF4-FFF2-40B4-BE49-F238E27FC236}">
                <a16:creationId xmlns:a16="http://schemas.microsoft.com/office/drawing/2014/main" id="{03CCD31B-325B-450C-9C3A-263DBE575E45}"/>
              </a:ext>
            </a:extLst>
          </p:cNvPr>
          <p:cNvSpPr txBox="1"/>
          <p:nvPr/>
        </p:nvSpPr>
        <p:spPr>
          <a:xfrm>
            <a:off x="8454310" y="2247717"/>
            <a:ext cx="2327611" cy="1723293"/>
          </a:xfrm>
          <a:prstGeom prst="rect">
            <a:avLst/>
          </a:prstGeom>
          <a:solidFill>
            <a:srgbClr val="ED8CA3"/>
          </a:solidFill>
        </p:spPr>
        <p:txBody>
          <a:bodyPr wrap="square" rtlCol="0" anchor="ctr" anchorCtr="0">
            <a:noAutofit/>
          </a:bodyPr>
          <a:lstStyle/>
          <a:p>
            <a:pPr algn="ctr"/>
            <a:r>
              <a:rPr lang="en-US" b="1" dirty="0">
                <a:latin typeface="Century Gothic" panose="020B0502020202020204" pitchFamily="34" charset="0"/>
              </a:rPr>
              <a:t>Client Statement</a:t>
            </a:r>
          </a:p>
        </p:txBody>
      </p:sp>
      <p:sp>
        <p:nvSpPr>
          <p:cNvPr id="17" name="TextBox 16">
            <a:extLst>
              <a:ext uri="{FF2B5EF4-FFF2-40B4-BE49-F238E27FC236}">
                <a16:creationId xmlns:a16="http://schemas.microsoft.com/office/drawing/2014/main" id="{6993379F-E82D-4DC2-9E8A-92A9421EC220}"/>
              </a:ext>
            </a:extLst>
          </p:cNvPr>
          <p:cNvSpPr txBox="1"/>
          <p:nvPr/>
        </p:nvSpPr>
        <p:spPr>
          <a:xfrm>
            <a:off x="2992760" y="2552285"/>
            <a:ext cx="1139625" cy="1020797"/>
          </a:xfrm>
          <a:prstGeom prst="rect">
            <a:avLst/>
          </a:prstGeom>
          <a:solidFill>
            <a:srgbClr val="DEDEDE"/>
          </a:solidFill>
        </p:spPr>
        <p:txBody>
          <a:bodyPr wrap="square" rtlCol="0" anchor="ctr" anchorCtr="0">
            <a:noAutofit/>
          </a:bodyPr>
          <a:lstStyle/>
          <a:p>
            <a:pPr algn="just"/>
            <a:r>
              <a:rPr lang="en-US" b="1" dirty="0">
                <a:latin typeface="Century Gothic" panose="020B0502020202020204" pitchFamily="34" charset="0"/>
              </a:rPr>
              <a:t>Preserve Footage</a:t>
            </a:r>
          </a:p>
        </p:txBody>
      </p:sp>
      <p:sp>
        <p:nvSpPr>
          <p:cNvPr id="18" name="TextBox 17">
            <a:extLst>
              <a:ext uri="{FF2B5EF4-FFF2-40B4-BE49-F238E27FC236}">
                <a16:creationId xmlns:a16="http://schemas.microsoft.com/office/drawing/2014/main" id="{BC53520A-C3F5-41C0-89D6-9E9E8C819BE0}"/>
              </a:ext>
            </a:extLst>
          </p:cNvPr>
          <p:cNvSpPr txBox="1"/>
          <p:nvPr/>
        </p:nvSpPr>
        <p:spPr>
          <a:xfrm>
            <a:off x="8454310" y="4273063"/>
            <a:ext cx="2358310" cy="1664586"/>
          </a:xfrm>
          <a:prstGeom prst="rect">
            <a:avLst/>
          </a:prstGeom>
          <a:solidFill>
            <a:srgbClr val="BAEAEE"/>
          </a:solidFill>
        </p:spPr>
        <p:txBody>
          <a:bodyPr wrap="square" rtlCol="0" anchor="ctr" anchorCtr="0">
            <a:noAutofit/>
          </a:bodyPr>
          <a:lstStyle/>
          <a:p>
            <a:pPr algn="ctr"/>
            <a:r>
              <a:rPr lang="en-US" b="1" dirty="0">
                <a:solidFill>
                  <a:srgbClr val="FF0000"/>
                </a:solidFill>
                <a:latin typeface="Century Gothic" panose="020B0502020202020204" pitchFamily="34" charset="0"/>
              </a:rPr>
              <a:t>REMEMBER</a:t>
            </a:r>
            <a:r>
              <a:rPr lang="en-US" b="1" dirty="0">
                <a:latin typeface="Century Gothic" panose="020B0502020202020204" pitchFamily="34" charset="0"/>
              </a:rPr>
              <a:t>: </a:t>
            </a:r>
          </a:p>
          <a:p>
            <a:pPr algn="ctr"/>
            <a:r>
              <a:rPr lang="en-US" b="1" dirty="0">
                <a:latin typeface="Century Gothic" panose="020B0502020202020204" pitchFamily="34" charset="0"/>
              </a:rPr>
              <a:t>IT’S A LONG PROCESS!</a:t>
            </a:r>
          </a:p>
        </p:txBody>
      </p:sp>
      <p:sp>
        <p:nvSpPr>
          <p:cNvPr id="19" name="TextBox 18">
            <a:extLst>
              <a:ext uri="{FF2B5EF4-FFF2-40B4-BE49-F238E27FC236}">
                <a16:creationId xmlns:a16="http://schemas.microsoft.com/office/drawing/2014/main" id="{7C50DABE-F9E1-4C48-9FC8-608EA40391A1}"/>
              </a:ext>
            </a:extLst>
          </p:cNvPr>
          <p:cNvSpPr txBox="1"/>
          <p:nvPr/>
        </p:nvSpPr>
        <p:spPr>
          <a:xfrm>
            <a:off x="6836629" y="2563331"/>
            <a:ext cx="1139625" cy="1020797"/>
          </a:xfrm>
          <a:prstGeom prst="rect">
            <a:avLst/>
          </a:prstGeom>
          <a:solidFill>
            <a:srgbClr val="DEDEDE"/>
          </a:solidFill>
        </p:spPr>
        <p:txBody>
          <a:bodyPr wrap="square" rtlCol="0" anchor="ctr" anchorCtr="0">
            <a:noAutofit/>
          </a:bodyPr>
          <a:lstStyle/>
          <a:p>
            <a:pPr algn="just"/>
            <a:r>
              <a:rPr lang="en-US" b="1" dirty="0">
                <a:latin typeface="Century Gothic" panose="020B0502020202020204" pitchFamily="34" charset="0"/>
              </a:rPr>
              <a:t>Dispute?</a:t>
            </a:r>
          </a:p>
        </p:txBody>
      </p:sp>
    </p:spTree>
    <p:extLst>
      <p:ext uri="{BB962C8B-B14F-4D97-AF65-F5344CB8AC3E}">
        <p14:creationId xmlns:p14="http://schemas.microsoft.com/office/powerpoint/2010/main" val="472641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DA96B2-E47C-4DD4-8290-D0222DC8B56A}"/>
              </a:ext>
            </a:extLst>
          </p:cNvPr>
          <p:cNvSpPr>
            <a:spLocks noGrp="1"/>
          </p:cNvSpPr>
          <p:nvPr>
            <p:ph type="body" sz="quarter" idx="13"/>
          </p:nvPr>
        </p:nvSpPr>
        <p:spPr>
          <a:xfrm>
            <a:off x="942317" y="2059296"/>
            <a:ext cx="9938439" cy="3351537"/>
          </a:xfrm>
        </p:spPr>
        <p:txBody>
          <a:bodyPr/>
          <a:lstStyle/>
          <a:p>
            <a:endParaRPr lang="en-AU" b="1" dirty="0"/>
          </a:p>
          <a:p>
            <a:endParaRPr lang="en-AU" b="1" dirty="0"/>
          </a:p>
          <a:p>
            <a:pPr algn="ctr"/>
            <a:endParaRPr lang="en-AU" b="1" dirty="0"/>
          </a:p>
          <a:p>
            <a:endParaRPr lang="en-AU" b="1" dirty="0"/>
          </a:p>
          <a:p>
            <a:endParaRPr lang="en-AU" b="1" dirty="0"/>
          </a:p>
          <a:p>
            <a:endParaRPr lang="en-AU" b="1" dirty="0"/>
          </a:p>
        </p:txBody>
      </p:sp>
      <p:sp>
        <p:nvSpPr>
          <p:cNvPr id="3" name="Subtitle 2">
            <a:extLst>
              <a:ext uri="{FF2B5EF4-FFF2-40B4-BE49-F238E27FC236}">
                <a16:creationId xmlns:a16="http://schemas.microsoft.com/office/drawing/2014/main" id="{6D81F586-2506-4A94-B352-E4347F36592F}"/>
              </a:ext>
            </a:extLst>
          </p:cNvPr>
          <p:cNvSpPr>
            <a:spLocks noGrp="1"/>
          </p:cNvSpPr>
          <p:nvPr>
            <p:ph type="subTitle" idx="1"/>
          </p:nvPr>
        </p:nvSpPr>
        <p:spPr/>
        <p:txBody>
          <a:bodyPr/>
          <a:lstStyle/>
          <a:p>
            <a:r>
              <a:rPr lang="en-AU" dirty="0"/>
              <a:t>Investigating Claims - Evidence</a:t>
            </a:r>
          </a:p>
          <a:p>
            <a:r>
              <a:rPr lang="en-AU" dirty="0"/>
              <a:t> </a:t>
            </a:r>
          </a:p>
        </p:txBody>
      </p:sp>
      <p:sp>
        <p:nvSpPr>
          <p:cNvPr id="4" name="Title 3">
            <a:extLst>
              <a:ext uri="{FF2B5EF4-FFF2-40B4-BE49-F238E27FC236}">
                <a16:creationId xmlns:a16="http://schemas.microsoft.com/office/drawing/2014/main" id="{BF294365-E51D-496D-94CB-E3A0DD7B8AD5}"/>
              </a:ext>
            </a:extLst>
          </p:cNvPr>
          <p:cNvSpPr>
            <a:spLocks noGrp="1"/>
          </p:cNvSpPr>
          <p:nvPr>
            <p:ph type="title"/>
          </p:nvPr>
        </p:nvSpPr>
        <p:spPr/>
        <p:txBody>
          <a:bodyPr/>
          <a:lstStyle/>
          <a:p>
            <a:r>
              <a:rPr lang="en-AU" dirty="0"/>
              <a:t>Police Torts</a:t>
            </a:r>
          </a:p>
        </p:txBody>
      </p:sp>
      <p:sp>
        <p:nvSpPr>
          <p:cNvPr id="5" name="Footer Placeholder 4">
            <a:extLst>
              <a:ext uri="{FF2B5EF4-FFF2-40B4-BE49-F238E27FC236}">
                <a16:creationId xmlns:a16="http://schemas.microsoft.com/office/drawing/2014/main" id="{50EB8100-CEAC-4F73-A0F6-E4859A4A0DA9}"/>
              </a:ext>
            </a:extLst>
          </p:cNvPr>
          <p:cNvSpPr>
            <a:spLocks noGrp="1"/>
          </p:cNvSpPr>
          <p:nvPr>
            <p:ph type="ftr" sz="quarter" idx="3"/>
          </p:nvPr>
        </p:nvSpPr>
        <p:spPr/>
        <p:txBody>
          <a:bodyPr/>
          <a:lstStyle/>
          <a:p>
            <a:r>
              <a:rPr lang="en-AU" dirty="0"/>
              <a:t>Police Torts: Civil Law Remedies</a:t>
            </a:r>
            <a:endParaRPr lang="en-US" dirty="0"/>
          </a:p>
        </p:txBody>
      </p:sp>
      <p:sp>
        <p:nvSpPr>
          <p:cNvPr id="11" name="TextBox 10">
            <a:extLst>
              <a:ext uri="{FF2B5EF4-FFF2-40B4-BE49-F238E27FC236}">
                <a16:creationId xmlns:a16="http://schemas.microsoft.com/office/drawing/2014/main" id="{4B93BB75-2DF4-4FCB-AB66-EEC606BDF999}"/>
              </a:ext>
            </a:extLst>
          </p:cNvPr>
          <p:cNvSpPr txBox="1"/>
          <p:nvPr/>
        </p:nvSpPr>
        <p:spPr>
          <a:xfrm>
            <a:off x="258447" y="2259339"/>
            <a:ext cx="2561346" cy="1638211"/>
          </a:xfrm>
          <a:prstGeom prst="rect">
            <a:avLst/>
          </a:prstGeom>
          <a:solidFill>
            <a:srgbClr val="F8D1DA"/>
          </a:solidFill>
        </p:spPr>
        <p:txBody>
          <a:bodyPr wrap="square" rtlCol="0" anchor="ctr" anchorCtr="0">
            <a:noAutofit/>
          </a:bodyPr>
          <a:lstStyle/>
          <a:p>
            <a:pPr algn="ctr"/>
            <a:r>
              <a:rPr lang="en-US" b="1" dirty="0">
                <a:latin typeface="Century Gothic" panose="020B0502020202020204" pitchFamily="34" charset="0"/>
              </a:rPr>
              <a:t>Collaboration with civil lawyer pre-trial?</a:t>
            </a:r>
          </a:p>
        </p:txBody>
      </p:sp>
      <p:sp>
        <p:nvSpPr>
          <p:cNvPr id="12" name="TextBox 11">
            <a:extLst>
              <a:ext uri="{FF2B5EF4-FFF2-40B4-BE49-F238E27FC236}">
                <a16:creationId xmlns:a16="http://schemas.microsoft.com/office/drawing/2014/main" id="{E2A907B1-6D8F-4D9E-B7AA-400489352B50}"/>
              </a:ext>
            </a:extLst>
          </p:cNvPr>
          <p:cNvSpPr txBox="1"/>
          <p:nvPr/>
        </p:nvSpPr>
        <p:spPr>
          <a:xfrm>
            <a:off x="3094278" y="4267602"/>
            <a:ext cx="2358310" cy="1629783"/>
          </a:xfrm>
          <a:prstGeom prst="rect">
            <a:avLst/>
          </a:prstGeom>
          <a:solidFill>
            <a:srgbClr val="BAEAEE"/>
          </a:solidFill>
        </p:spPr>
        <p:txBody>
          <a:bodyPr wrap="square" rtlCol="0" anchor="ctr" anchorCtr="0">
            <a:noAutofit/>
          </a:bodyPr>
          <a:lstStyle/>
          <a:p>
            <a:pPr algn="ctr"/>
            <a:r>
              <a:rPr lang="en-US" b="1" dirty="0">
                <a:latin typeface="Century Gothic" panose="020B0502020202020204" pitchFamily="34" charset="0"/>
              </a:rPr>
              <a:t>Footage</a:t>
            </a:r>
          </a:p>
        </p:txBody>
      </p:sp>
      <p:sp>
        <p:nvSpPr>
          <p:cNvPr id="13" name="TextBox 12">
            <a:extLst>
              <a:ext uri="{FF2B5EF4-FFF2-40B4-BE49-F238E27FC236}">
                <a16:creationId xmlns:a16="http://schemas.microsoft.com/office/drawing/2014/main" id="{E9B8EF45-243E-40B4-A8E6-DAA50225353F}"/>
              </a:ext>
            </a:extLst>
          </p:cNvPr>
          <p:cNvSpPr txBox="1"/>
          <p:nvPr/>
        </p:nvSpPr>
        <p:spPr>
          <a:xfrm>
            <a:off x="4305352" y="2261605"/>
            <a:ext cx="2358310" cy="1709405"/>
          </a:xfrm>
          <a:prstGeom prst="rect">
            <a:avLst/>
          </a:prstGeom>
          <a:solidFill>
            <a:srgbClr val="DEDEDE"/>
          </a:solidFill>
        </p:spPr>
        <p:txBody>
          <a:bodyPr wrap="square" rtlCol="0" anchor="ctr" anchorCtr="0">
            <a:noAutofit/>
          </a:bodyPr>
          <a:lstStyle/>
          <a:p>
            <a:pPr algn="ctr"/>
            <a:r>
              <a:rPr lang="en-US" b="1" dirty="0">
                <a:latin typeface="Century Gothic" panose="020B0502020202020204" pitchFamily="34" charset="0"/>
              </a:rPr>
              <a:t>Brief of Evidence</a:t>
            </a:r>
          </a:p>
        </p:txBody>
      </p:sp>
      <p:sp>
        <p:nvSpPr>
          <p:cNvPr id="14" name="TextBox 13">
            <a:extLst>
              <a:ext uri="{FF2B5EF4-FFF2-40B4-BE49-F238E27FC236}">
                <a16:creationId xmlns:a16="http://schemas.microsoft.com/office/drawing/2014/main" id="{7E1AC843-0F61-4E49-A941-3E75CDD2160A}"/>
              </a:ext>
            </a:extLst>
          </p:cNvPr>
          <p:cNvSpPr txBox="1"/>
          <p:nvPr/>
        </p:nvSpPr>
        <p:spPr>
          <a:xfrm>
            <a:off x="258447" y="4267602"/>
            <a:ext cx="2561346" cy="1638211"/>
          </a:xfrm>
          <a:prstGeom prst="rect">
            <a:avLst/>
          </a:prstGeom>
          <a:solidFill>
            <a:srgbClr val="F8D1DA"/>
          </a:solidFill>
        </p:spPr>
        <p:txBody>
          <a:bodyPr wrap="square" rtlCol="0" anchor="ctr" anchorCtr="0">
            <a:noAutofit/>
          </a:bodyPr>
          <a:lstStyle/>
          <a:p>
            <a:pPr algn="ctr"/>
            <a:r>
              <a:rPr lang="en-US" b="1" dirty="0">
                <a:latin typeface="Century Gothic" panose="020B0502020202020204" pitchFamily="34" charset="0"/>
              </a:rPr>
              <a:t> Medical evidence</a:t>
            </a:r>
          </a:p>
        </p:txBody>
      </p:sp>
      <p:sp>
        <p:nvSpPr>
          <p:cNvPr id="15" name="TextBox 14">
            <a:extLst>
              <a:ext uri="{FF2B5EF4-FFF2-40B4-BE49-F238E27FC236}">
                <a16:creationId xmlns:a16="http://schemas.microsoft.com/office/drawing/2014/main" id="{07CB3D7B-1785-4F98-A2D3-3FEC45BA2B5C}"/>
              </a:ext>
            </a:extLst>
          </p:cNvPr>
          <p:cNvSpPr txBox="1"/>
          <p:nvPr/>
        </p:nvSpPr>
        <p:spPr>
          <a:xfrm>
            <a:off x="5727073" y="4267602"/>
            <a:ext cx="2358310" cy="1629783"/>
          </a:xfrm>
          <a:prstGeom prst="rect">
            <a:avLst/>
          </a:prstGeom>
          <a:solidFill>
            <a:srgbClr val="DEDEDE"/>
          </a:solidFill>
        </p:spPr>
        <p:txBody>
          <a:bodyPr wrap="square" rtlCol="0" anchor="ctr" anchorCtr="0">
            <a:noAutofit/>
          </a:bodyPr>
          <a:lstStyle/>
          <a:p>
            <a:pPr algn="ctr"/>
            <a:r>
              <a:rPr lang="en-US" b="1" dirty="0">
                <a:latin typeface="Century Gothic" panose="020B0502020202020204" pitchFamily="34" charset="0"/>
              </a:rPr>
              <a:t>Photos</a:t>
            </a:r>
          </a:p>
        </p:txBody>
      </p:sp>
      <p:sp>
        <p:nvSpPr>
          <p:cNvPr id="16" name="TextBox 15">
            <a:extLst>
              <a:ext uri="{FF2B5EF4-FFF2-40B4-BE49-F238E27FC236}">
                <a16:creationId xmlns:a16="http://schemas.microsoft.com/office/drawing/2014/main" id="{03CCD31B-325B-450C-9C3A-263DBE575E45}"/>
              </a:ext>
            </a:extLst>
          </p:cNvPr>
          <p:cNvSpPr txBox="1"/>
          <p:nvPr/>
        </p:nvSpPr>
        <p:spPr>
          <a:xfrm>
            <a:off x="8454310" y="2247717"/>
            <a:ext cx="2327611" cy="1723293"/>
          </a:xfrm>
          <a:prstGeom prst="rect">
            <a:avLst/>
          </a:prstGeom>
          <a:solidFill>
            <a:srgbClr val="ED8CA3"/>
          </a:solidFill>
        </p:spPr>
        <p:txBody>
          <a:bodyPr wrap="square" rtlCol="0" anchor="ctr" anchorCtr="0">
            <a:noAutofit/>
          </a:bodyPr>
          <a:lstStyle/>
          <a:p>
            <a:pPr algn="ctr"/>
            <a:r>
              <a:rPr lang="en-US" b="1" dirty="0">
                <a:latin typeface="Century Gothic" panose="020B0502020202020204" pitchFamily="34" charset="0"/>
              </a:rPr>
              <a:t>Subpoena material</a:t>
            </a:r>
          </a:p>
        </p:txBody>
      </p:sp>
      <p:sp>
        <p:nvSpPr>
          <p:cNvPr id="18" name="TextBox 17">
            <a:extLst>
              <a:ext uri="{FF2B5EF4-FFF2-40B4-BE49-F238E27FC236}">
                <a16:creationId xmlns:a16="http://schemas.microsoft.com/office/drawing/2014/main" id="{BC53520A-C3F5-41C0-89D6-9E9E8C819BE0}"/>
              </a:ext>
            </a:extLst>
          </p:cNvPr>
          <p:cNvSpPr txBox="1"/>
          <p:nvPr/>
        </p:nvSpPr>
        <p:spPr>
          <a:xfrm>
            <a:off x="8454310" y="4273063"/>
            <a:ext cx="2358310" cy="1664586"/>
          </a:xfrm>
          <a:prstGeom prst="rect">
            <a:avLst/>
          </a:prstGeom>
          <a:solidFill>
            <a:srgbClr val="BAEAEE"/>
          </a:solidFill>
        </p:spPr>
        <p:txBody>
          <a:bodyPr wrap="square" rtlCol="0" anchor="ctr" anchorCtr="0">
            <a:noAutofit/>
          </a:bodyPr>
          <a:lstStyle/>
          <a:p>
            <a:pPr algn="ctr"/>
            <a:r>
              <a:rPr lang="en-US" b="1" dirty="0">
                <a:solidFill>
                  <a:srgbClr val="FF0000"/>
                </a:solidFill>
                <a:latin typeface="Century Gothic" panose="020B0502020202020204" pitchFamily="34" charset="0"/>
              </a:rPr>
              <a:t>REMEMBER</a:t>
            </a:r>
            <a:r>
              <a:rPr lang="en-US" b="1" dirty="0">
                <a:latin typeface="Century Gothic" panose="020B0502020202020204" pitchFamily="34" charset="0"/>
              </a:rPr>
              <a:t>: *Harman Rule </a:t>
            </a:r>
          </a:p>
        </p:txBody>
      </p:sp>
    </p:spTree>
    <p:extLst>
      <p:ext uri="{BB962C8B-B14F-4D97-AF65-F5344CB8AC3E}">
        <p14:creationId xmlns:p14="http://schemas.microsoft.com/office/powerpoint/2010/main" val="1947594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DA96B2-E47C-4DD4-8290-D0222DC8B56A}"/>
              </a:ext>
            </a:extLst>
          </p:cNvPr>
          <p:cNvSpPr>
            <a:spLocks noGrp="1"/>
          </p:cNvSpPr>
          <p:nvPr>
            <p:ph type="body" sz="quarter" idx="13"/>
          </p:nvPr>
        </p:nvSpPr>
        <p:spPr>
          <a:xfrm>
            <a:off x="942317" y="2059296"/>
            <a:ext cx="9938439" cy="3351537"/>
          </a:xfrm>
        </p:spPr>
        <p:txBody>
          <a:bodyPr/>
          <a:lstStyle/>
          <a:p>
            <a:endParaRPr lang="en-AU" b="1" dirty="0"/>
          </a:p>
          <a:p>
            <a:endParaRPr lang="en-AU" b="1" dirty="0"/>
          </a:p>
          <a:p>
            <a:pPr algn="ctr"/>
            <a:endParaRPr lang="en-AU" b="1" dirty="0"/>
          </a:p>
          <a:p>
            <a:endParaRPr lang="en-AU" b="1" dirty="0"/>
          </a:p>
          <a:p>
            <a:endParaRPr lang="en-AU" b="1" dirty="0"/>
          </a:p>
          <a:p>
            <a:endParaRPr lang="en-AU" b="1" dirty="0"/>
          </a:p>
        </p:txBody>
      </p:sp>
      <p:sp>
        <p:nvSpPr>
          <p:cNvPr id="3" name="Subtitle 2">
            <a:extLst>
              <a:ext uri="{FF2B5EF4-FFF2-40B4-BE49-F238E27FC236}">
                <a16:creationId xmlns:a16="http://schemas.microsoft.com/office/drawing/2014/main" id="{6D81F586-2506-4A94-B352-E4347F36592F}"/>
              </a:ext>
            </a:extLst>
          </p:cNvPr>
          <p:cNvSpPr>
            <a:spLocks noGrp="1"/>
          </p:cNvSpPr>
          <p:nvPr>
            <p:ph type="subTitle" idx="1"/>
          </p:nvPr>
        </p:nvSpPr>
        <p:spPr/>
        <p:txBody>
          <a:bodyPr/>
          <a:lstStyle/>
          <a:p>
            <a:r>
              <a:rPr lang="en-AU" dirty="0"/>
              <a:t>Making Claims - Negotiation &amp; Litigation</a:t>
            </a:r>
          </a:p>
          <a:p>
            <a:r>
              <a:rPr lang="en-AU" dirty="0"/>
              <a:t> </a:t>
            </a:r>
          </a:p>
        </p:txBody>
      </p:sp>
      <p:sp>
        <p:nvSpPr>
          <p:cNvPr id="4" name="Title 3">
            <a:extLst>
              <a:ext uri="{FF2B5EF4-FFF2-40B4-BE49-F238E27FC236}">
                <a16:creationId xmlns:a16="http://schemas.microsoft.com/office/drawing/2014/main" id="{BF294365-E51D-496D-94CB-E3A0DD7B8AD5}"/>
              </a:ext>
            </a:extLst>
          </p:cNvPr>
          <p:cNvSpPr>
            <a:spLocks noGrp="1"/>
          </p:cNvSpPr>
          <p:nvPr>
            <p:ph type="title"/>
          </p:nvPr>
        </p:nvSpPr>
        <p:spPr/>
        <p:txBody>
          <a:bodyPr/>
          <a:lstStyle/>
          <a:p>
            <a:r>
              <a:rPr lang="en-AU" dirty="0"/>
              <a:t>Police Torts</a:t>
            </a:r>
          </a:p>
        </p:txBody>
      </p:sp>
      <p:sp>
        <p:nvSpPr>
          <p:cNvPr id="5" name="Footer Placeholder 4">
            <a:extLst>
              <a:ext uri="{FF2B5EF4-FFF2-40B4-BE49-F238E27FC236}">
                <a16:creationId xmlns:a16="http://schemas.microsoft.com/office/drawing/2014/main" id="{50EB8100-CEAC-4F73-A0F6-E4859A4A0DA9}"/>
              </a:ext>
            </a:extLst>
          </p:cNvPr>
          <p:cNvSpPr>
            <a:spLocks noGrp="1"/>
          </p:cNvSpPr>
          <p:nvPr>
            <p:ph type="ftr" sz="quarter" idx="3"/>
          </p:nvPr>
        </p:nvSpPr>
        <p:spPr/>
        <p:txBody>
          <a:bodyPr/>
          <a:lstStyle/>
          <a:p>
            <a:r>
              <a:rPr lang="en-AU" dirty="0"/>
              <a:t>Police Torts: Civil Law Remedies</a:t>
            </a:r>
            <a:endParaRPr lang="en-US" dirty="0"/>
          </a:p>
        </p:txBody>
      </p:sp>
      <p:sp>
        <p:nvSpPr>
          <p:cNvPr id="11" name="TextBox 10">
            <a:extLst>
              <a:ext uri="{FF2B5EF4-FFF2-40B4-BE49-F238E27FC236}">
                <a16:creationId xmlns:a16="http://schemas.microsoft.com/office/drawing/2014/main" id="{4B93BB75-2DF4-4FCB-AB66-EEC606BDF999}"/>
              </a:ext>
            </a:extLst>
          </p:cNvPr>
          <p:cNvSpPr txBox="1"/>
          <p:nvPr/>
        </p:nvSpPr>
        <p:spPr>
          <a:xfrm>
            <a:off x="258447" y="2259339"/>
            <a:ext cx="2561346" cy="1638211"/>
          </a:xfrm>
          <a:prstGeom prst="rect">
            <a:avLst/>
          </a:prstGeom>
          <a:solidFill>
            <a:srgbClr val="F8D1DA"/>
          </a:solidFill>
        </p:spPr>
        <p:txBody>
          <a:bodyPr wrap="square" rtlCol="0" anchor="ctr" anchorCtr="0">
            <a:noAutofit/>
          </a:bodyPr>
          <a:lstStyle/>
          <a:p>
            <a:pPr algn="ctr"/>
            <a:r>
              <a:rPr lang="en-US" b="1" dirty="0">
                <a:latin typeface="Century Gothic" panose="020B0502020202020204" pitchFamily="34" charset="0"/>
              </a:rPr>
              <a:t>Letter of Demand</a:t>
            </a:r>
          </a:p>
        </p:txBody>
      </p:sp>
      <p:sp>
        <p:nvSpPr>
          <p:cNvPr id="12" name="TextBox 11">
            <a:extLst>
              <a:ext uri="{FF2B5EF4-FFF2-40B4-BE49-F238E27FC236}">
                <a16:creationId xmlns:a16="http://schemas.microsoft.com/office/drawing/2014/main" id="{E2A907B1-6D8F-4D9E-B7AA-400489352B50}"/>
              </a:ext>
            </a:extLst>
          </p:cNvPr>
          <p:cNvSpPr txBox="1"/>
          <p:nvPr/>
        </p:nvSpPr>
        <p:spPr>
          <a:xfrm>
            <a:off x="3806395" y="4226581"/>
            <a:ext cx="2632795" cy="1834260"/>
          </a:xfrm>
          <a:prstGeom prst="rect">
            <a:avLst/>
          </a:prstGeom>
          <a:solidFill>
            <a:srgbClr val="BAEAEE"/>
          </a:solidFill>
        </p:spPr>
        <p:txBody>
          <a:bodyPr wrap="square" rtlCol="0" anchor="ctr" anchorCtr="0">
            <a:noAutofit/>
          </a:bodyPr>
          <a:lstStyle/>
          <a:p>
            <a:pPr algn="ctr"/>
            <a:r>
              <a:rPr lang="en-US" b="1" dirty="0">
                <a:latin typeface="Century Gothic" panose="020B0502020202020204" pitchFamily="34" charset="0"/>
              </a:rPr>
              <a:t>Settlement - Deed</a:t>
            </a:r>
          </a:p>
        </p:txBody>
      </p:sp>
      <p:sp>
        <p:nvSpPr>
          <p:cNvPr id="13" name="TextBox 12">
            <a:extLst>
              <a:ext uri="{FF2B5EF4-FFF2-40B4-BE49-F238E27FC236}">
                <a16:creationId xmlns:a16="http://schemas.microsoft.com/office/drawing/2014/main" id="{E9B8EF45-243E-40B4-A8E6-DAA50225353F}"/>
              </a:ext>
            </a:extLst>
          </p:cNvPr>
          <p:cNvSpPr txBox="1"/>
          <p:nvPr/>
        </p:nvSpPr>
        <p:spPr>
          <a:xfrm>
            <a:off x="3806395" y="2233040"/>
            <a:ext cx="2632795" cy="1709405"/>
          </a:xfrm>
          <a:prstGeom prst="rect">
            <a:avLst/>
          </a:prstGeom>
          <a:solidFill>
            <a:srgbClr val="DEDEDE"/>
          </a:solidFill>
        </p:spPr>
        <p:txBody>
          <a:bodyPr wrap="square" rtlCol="0" anchor="ctr" anchorCtr="0">
            <a:noAutofit/>
          </a:bodyPr>
          <a:lstStyle/>
          <a:p>
            <a:pPr algn="ctr"/>
            <a:r>
              <a:rPr lang="en-US" b="1" dirty="0">
                <a:latin typeface="Century Gothic" panose="020B0502020202020204" pitchFamily="34" charset="0"/>
              </a:rPr>
              <a:t>Informal Settlement Conference</a:t>
            </a:r>
          </a:p>
        </p:txBody>
      </p:sp>
      <p:sp>
        <p:nvSpPr>
          <p:cNvPr id="15" name="TextBox 14">
            <a:extLst>
              <a:ext uri="{FF2B5EF4-FFF2-40B4-BE49-F238E27FC236}">
                <a16:creationId xmlns:a16="http://schemas.microsoft.com/office/drawing/2014/main" id="{07CB3D7B-1785-4F98-A2D3-3FEC45BA2B5C}"/>
              </a:ext>
            </a:extLst>
          </p:cNvPr>
          <p:cNvSpPr txBox="1"/>
          <p:nvPr/>
        </p:nvSpPr>
        <p:spPr>
          <a:xfrm>
            <a:off x="8454310" y="4776546"/>
            <a:ext cx="2327612" cy="1181283"/>
          </a:xfrm>
          <a:prstGeom prst="rect">
            <a:avLst/>
          </a:prstGeom>
          <a:solidFill>
            <a:srgbClr val="DEDEDE"/>
          </a:solidFill>
        </p:spPr>
        <p:txBody>
          <a:bodyPr wrap="square" rtlCol="0" anchor="ctr" anchorCtr="0">
            <a:noAutofit/>
          </a:bodyPr>
          <a:lstStyle/>
          <a:p>
            <a:pPr algn="ctr"/>
            <a:r>
              <a:rPr lang="en-US" b="1" dirty="0">
                <a:latin typeface="Century Gothic" panose="020B0502020202020204" pitchFamily="34" charset="0"/>
              </a:rPr>
              <a:t>Hearing</a:t>
            </a:r>
          </a:p>
        </p:txBody>
      </p:sp>
      <p:sp>
        <p:nvSpPr>
          <p:cNvPr id="16" name="TextBox 15">
            <a:extLst>
              <a:ext uri="{FF2B5EF4-FFF2-40B4-BE49-F238E27FC236}">
                <a16:creationId xmlns:a16="http://schemas.microsoft.com/office/drawing/2014/main" id="{03CCD31B-325B-450C-9C3A-263DBE575E45}"/>
              </a:ext>
            </a:extLst>
          </p:cNvPr>
          <p:cNvSpPr txBox="1"/>
          <p:nvPr/>
        </p:nvSpPr>
        <p:spPr>
          <a:xfrm>
            <a:off x="8487067" y="2222406"/>
            <a:ext cx="2327611" cy="1181283"/>
          </a:xfrm>
          <a:prstGeom prst="rect">
            <a:avLst/>
          </a:prstGeom>
          <a:solidFill>
            <a:srgbClr val="ED8CA3"/>
          </a:solidFill>
        </p:spPr>
        <p:txBody>
          <a:bodyPr wrap="square" rtlCol="0" anchor="ctr" anchorCtr="0">
            <a:noAutofit/>
          </a:bodyPr>
          <a:lstStyle/>
          <a:p>
            <a:pPr algn="ctr"/>
            <a:r>
              <a:rPr lang="en-US" b="1" dirty="0">
                <a:latin typeface="Century Gothic" panose="020B0502020202020204" pitchFamily="34" charset="0"/>
              </a:rPr>
              <a:t>District Court</a:t>
            </a:r>
          </a:p>
        </p:txBody>
      </p:sp>
      <p:sp>
        <p:nvSpPr>
          <p:cNvPr id="17" name="TextBox 16">
            <a:extLst>
              <a:ext uri="{FF2B5EF4-FFF2-40B4-BE49-F238E27FC236}">
                <a16:creationId xmlns:a16="http://schemas.microsoft.com/office/drawing/2014/main" id="{E0ECA91D-3FDA-4C48-9DEB-B5C8F197403C}"/>
              </a:ext>
            </a:extLst>
          </p:cNvPr>
          <p:cNvSpPr txBox="1"/>
          <p:nvPr/>
        </p:nvSpPr>
        <p:spPr>
          <a:xfrm>
            <a:off x="9010917" y="3593292"/>
            <a:ext cx="1309036" cy="1020797"/>
          </a:xfrm>
          <a:prstGeom prst="rect">
            <a:avLst/>
          </a:prstGeom>
          <a:solidFill>
            <a:srgbClr val="DEDEDE"/>
          </a:solidFill>
        </p:spPr>
        <p:txBody>
          <a:bodyPr wrap="square" rtlCol="0" anchor="ctr" anchorCtr="0">
            <a:noAutofit/>
          </a:bodyPr>
          <a:lstStyle/>
          <a:p>
            <a:pPr algn="just"/>
            <a:r>
              <a:rPr lang="en-US" b="1" dirty="0">
                <a:latin typeface="Century Gothic" panose="020B0502020202020204" pitchFamily="34" charset="0"/>
              </a:rPr>
              <a:t>Mediation</a:t>
            </a:r>
          </a:p>
        </p:txBody>
      </p:sp>
      <p:sp>
        <p:nvSpPr>
          <p:cNvPr id="19" name="TextBox 18">
            <a:extLst>
              <a:ext uri="{FF2B5EF4-FFF2-40B4-BE49-F238E27FC236}">
                <a16:creationId xmlns:a16="http://schemas.microsoft.com/office/drawing/2014/main" id="{642B9BE5-5673-4AA6-B19C-03733474CDFF}"/>
              </a:ext>
            </a:extLst>
          </p:cNvPr>
          <p:cNvSpPr txBox="1"/>
          <p:nvPr/>
        </p:nvSpPr>
        <p:spPr>
          <a:xfrm>
            <a:off x="728417" y="4077590"/>
            <a:ext cx="1586236" cy="1020797"/>
          </a:xfrm>
          <a:prstGeom prst="rect">
            <a:avLst/>
          </a:prstGeom>
          <a:solidFill>
            <a:srgbClr val="DEDEDE"/>
          </a:solidFill>
        </p:spPr>
        <p:txBody>
          <a:bodyPr wrap="square" rtlCol="0" anchor="ctr" anchorCtr="0">
            <a:noAutofit/>
          </a:bodyPr>
          <a:lstStyle/>
          <a:p>
            <a:pPr algn="just"/>
            <a:r>
              <a:rPr lang="en-US" b="1" dirty="0">
                <a:latin typeface="Century Gothic" panose="020B0502020202020204" pitchFamily="34" charset="0"/>
              </a:rPr>
              <a:t>Negotiate: phone/letter</a:t>
            </a:r>
          </a:p>
        </p:txBody>
      </p:sp>
      <p:sp>
        <p:nvSpPr>
          <p:cNvPr id="6" name="Arrow: Down 5">
            <a:extLst>
              <a:ext uri="{FF2B5EF4-FFF2-40B4-BE49-F238E27FC236}">
                <a16:creationId xmlns:a16="http://schemas.microsoft.com/office/drawing/2014/main" id="{B8A415E8-A21F-4962-B9EC-BC97585AA0C1}"/>
              </a:ext>
            </a:extLst>
          </p:cNvPr>
          <p:cNvSpPr/>
          <p:nvPr/>
        </p:nvSpPr>
        <p:spPr>
          <a:xfrm>
            <a:off x="1311244" y="3737347"/>
            <a:ext cx="301841" cy="40137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4" name="Arrow: Down 13">
            <a:extLst>
              <a:ext uri="{FF2B5EF4-FFF2-40B4-BE49-F238E27FC236}">
                <a16:creationId xmlns:a16="http://schemas.microsoft.com/office/drawing/2014/main" id="{A88B50BE-42DD-4CCA-8DDD-6F8A53A78C0A}"/>
              </a:ext>
            </a:extLst>
          </p:cNvPr>
          <p:cNvSpPr/>
          <p:nvPr/>
        </p:nvSpPr>
        <p:spPr>
          <a:xfrm>
            <a:off x="9513406" y="3336909"/>
            <a:ext cx="301841" cy="40137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8" name="Arrow: Down 17">
            <a:extLst>
              <a:ext uri="{FF2B5EF4-FFF2-40B4-BE49-F238E27FC236}">
                <a16:creationId xmlns:a16="http://schemas.microsoft.com/office/drawing/2014/main" id="{85E23290-6206-4846-BC78-F38B19904ACF}"/>
              </a:ext>
            </a:extLst>
          </p:cNvPr>
          <p:cNvSpPr/>
          <p:nvPr/>
        </p:nvSpPr>
        <p:spPr>
          <a:xfrm>
            <a:off x="9522064" y="4426101"/>
            <a:ext cx="301841" cy="40137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7" name="Arrow: Right 6">
            <a:extLst>
              <a:ext uri="{FF2B5EF4-FFF2-40B4-BE49-F238E27FC236}">
                <a16:creationId xmlns:a16="http://schemas.microsoft.com/office/drawing/2014/main" id="{563B56A9-A98C-4D0A-AA44-5580E26D77E0}"/>
              </a:ext>
            </a:extLst>
          </p:cNvPr>
          <p:cNvSpPr/>
          <p:nvPr/>
        </p:nvSpPr>
        <p:spPr>
          <a:xfrm>
            <a:off x="2690001" y="4787638"/>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0" name="Arrow: Right 19">
            <a:extLst>
              <a:ext uri="{FF2B5EF4-FFF2-40B4-BE49-F238E27FC236}">
                <a16:creationId xmlns:a16="http://schemas.microsoft.com/office/drawing/2014/main" id="{538E77A1-0356-44A5-8E2D-0A5E9868F44B}"/>
              </a:ext>
            </a:extLst>
          </p:cNvPr>
          <p:cNvSpPr/>
          <p:nvPr/>
        </p:nvSpPr>
        <p:spPr>
          <a:xfrm>
            <a:off x="2965474" y="2955821"/>
            <a:ext cx="713616" cy="37645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1" name="TextBox 20">
            <a:extLst>
              <a:ext uri="{FF2B5EF4-FFF2-40B4-BE49-F238E27FC236}">
                <a16:creationId xmlns:a16="http://schemas.microsoft.com/office/drawing/2014/main" id="{5EE62585-51EE-4918-A0D8-1B1C834B75AE}"/>
              </a:ext>
            </a:extLst>
          </p:cNvPr>
          <p:cNvSpPr txBox="1"/>
          <p:nvPr/>
        </p:nvSpPr>
        <p:spPr>
          <a:xfrm>
            <a:off x="6607054" y="2237801"/>
            <a:ext cx="1309036" cy="688754"/>
          </a:xfrm>
          <a:prstGeom prst="rect">
            <a:avLst/>
          </a:prstGeom>
          <a:solidFill>
            <a:srgbClr val="DEDEDE"/>
          </a:solidFill>
        </p:spPr>
        <p:txBody>
          <a:bodyPr wrap="square" rtlCol="0" anchor="ctr" anchorCtr="0">
            <a:noAutofit/>
          </a:bodyPr>
          <a:lstStyle/>
          <a:p>
            <a:pPr algn="ctr"/>
            <a:r>
              <a:rPr lang="en-US" sz="1400" b="1" dirty="0">
                <a:solidFill>
                  <a:srgbClr val="FF0000"/>
                </a:solidFill>
                <a:latin typeface="Century Gothic" panose="020B0502020202020204" pitchFamily="34" charset="0"/>
              </a:rPr>
              <a:t>No settlement?</a:t>
            </a:r>
          </a:p>
        </p:txBody>
      </p:sp>
      <p:sp>
        <p:nvSpPr>
          <p:cNvPr id="22" name="Arrow: Down 21">
            <a:extLst>
              <a:ext uri="{FF2B5EF4-FFF2-40B4-BE49-F238E27FC236}">
                <a16:creationId xmlns:a16="http://schemas.microsoft.com/office/drawing/2014/main" id="{B11A941B-06CD-49D2-951E-F385DF19E2FA}"/>
              </a:ext>
            </a:extLst>
          </p:cNvPr>
          <p:cNvSpPr/>
          <p:nvPr/>
        </p:nvSpPr>
        <p:spPr>
          <a:xfrm>
            <a:off x="7156687" y="3019765"/>
            <a:ext cx="301841" cy="40137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23" name="TextBox 22">
            <a:extLst>
              <a:ext uri="{FF2B5EF4-FFF2-40B4-BE49-F238E27FC236}">
                <a16:creationId xmlns:a16="http://schemas.microsoft.com/office/drawing/2014/main" id="{D246268D-879D-458E-ABE1-49073B7A074B}"/>
              </a:ext>
            </a:extLst>
          </p:cNvPr>
          <p:cNvSpPr txBox="1"/>
          <p:nvPr/>
        </p:nvSpPr>
        <p:spPr>
          <a:xfrm>
            <a:off x="6653090" y="3500672"/>
            <a:ext cx="1391154" cy="638049"/>
          </a:xfrm>
          <a:prstGeom prst="rect">
            <a:avLst/>
          </a:prstGeom>
          <a:solidFill>
            <a:srgbClr val="ED8CA3"/>
          </a:solidFill>
        </p:spPr>
        <p:txBody>
          <a:bodyPr wrap="square" rtlCol="0" anchor="ctr" anchorCtr="0">
            <a:noAutofit/>
          </a:bodyPr>
          <a:lstStyle/>
          <a:p>
            <a:pPr algn="ctr"/>
            <a:r>
              <a:rPr lang="en-US" sz="1400" b="1" dirty="0">
                <a:latin typeface="Century Gothic" panose="020B0502020202020204" pitchFamily="34" charset="0"/>
              </a:rPr>
              <a:t>Terminate aid</a:t>
            </a:r>
          </a:p>
        </p:txBody>
      </p:sp>
      <p:sp>
        <p:nvSpPr>
          <p:cNvPr id="24" name="Arrow: Right 23">
            <a:extLst>
              <a:ext uri="{FF2B5EF4-FFF2-40B4-BE49-F238E27FC236}">
                <a16:creationId xmlns:a16="http://schemas.microsoft.com/office/drawing/2014/main" id="{76AE7ECA-8BBF-45B3-A23E-6E8265E7C49B}"/>
              </a:ext>
            </a:extLst>
          </p:cNvPr>
          <p:cNvSpPr/>
          <p:nvPr/>
        </p:nvSpPr>
        <p:spPr>
          <a:xfrm>
            <a:off x="7988806" y="2498722"/>
            <a:ext cx="425545" cy="2391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5" name="Arrow: Down 24">
            <a:extLst>
              <a:ext uri="{FF2B5EF4-FFF2-40B4-BE49-F238E27FC236}">
                <a16:creationId xmlns:a16="http://schemas.microsoft.com/office/drawing/2014/main" id="{7B1B6FDC-8F02-4B14-A97E-E5F0E7ECE5D5}"/>
              </a:ext>
            </a:extLst>
          </p:cNvPr>
          <p:cNvSpPr/>
          <p:nvPr/>
        </p:nvSpPr>
        <p:spPr>
          <a:xfrm>
            <a:off x="5019362" y="3959435"/>
            <a:ext cx="206860" cy="23045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003925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DA96B2-E47C-4DD4-8290-D0222DC8B56A}"/>
              </a:ext>
            </a:extLst>
          </p:cNvPr>
          <p:cNvSpPr>
            <a:spLocks noGrp="1"/>
          </p:cNvSpPr>
          <p:nvPr>
            <p:ph type="body" sz="quarter" idx="13"/>
          </p:nvPr>
        </p:nvSpPr>
        <p:spPr>
          <a:xfrm>
            <a:off x="942317" y="2059296"/>
            <a:ext cx="9938439" cy="3351537"/>
          </a:xfrm>
        </p:spPr>
        <p:txBody>
          <a:bodyPr/>
          <a:lstStyle/>
          <a:p>
            <a:endParaRPr lang="en-AU" b="1" dirty="0"/>
          </a:p>
          <a:p>
            <a:endParaRPr lang="en-AU" b="1" dirty="0"/>
          </a:p>
          <a:p>
            <a:pPr algn="ctr"/>
            <a:endParaRPr lang="en-AU" b="1" dirty="0"/>
          </a:p>
          <a:p>
            <a:endParaRPr lang="en-AU" b="1" dirty="0"/>
          </a:p>
          <a:p>
            <a:endParaRPr lang="en-AU" b="1" dirty="0"/>
          </a:p>
          <a:p>
            <a:endParaRPr lang="en-AU" b="1" dirty="0"/>
          </a:p>
        </p:txBody>
      </p:sp>
      <p:sp>
        <p:nvSpPr>
          <p:cNvPr id="3" name="Subtitle 2">
            <a:extLst>
              <a:ext uri="{FF2B5EF4-FFF2-40B4-BE49-F238E27FC236}">
                <a16:creationId xmlns:a16="http://schemas.microsoft.com/office/drawing/2014/main" id="{6D81F586-2506-4A94-B352-E4347F36592F}"/>
              </a:ext>
            </a:extLst>
          </p:cNvPr>
          <p:cNvSpPr>
            <a:spLocks noGrp="1"/>
          </p:cNvSpPr>
          <p:nvPr>
            <p:ph type="subTitle" idx="1"/>
          </p:nvPr>
        </p:nvSpPr>
        <p:spPr/>
        <p:txBody>
          <a:bodyPr/>
          <a:lstStyle/>
          <a:p>
            <a:r>
              <a:rPr lang="en-AU" dirty="0"/>
              <a:t>Claims against NSW Police - 2019-2020</a:t>
            </a:r>
          </a:p>
          <a:p>
            <a:r>
              <a:rPr lang="en-AU" dirty="0"/>
              <a:t> </a:t>
            </a:r>
          </a:p>
        </p:txBody>
      </p:sp>
      <p:sp>
        <p:nvSpPr>
          <p:cNvPr id="4" name="Title 3">
            <a:extLst>
              <a:ext uri="{FF2B5EF4-FFF2-40B4-BE49-F238E27FC236}">
                <a16:creationId xmlns:a16="http://schemas.microsoft.com/office/drawing/2014/main" id="{BF294365-E51D-496D-94CB-E3A0DD7B8AD5}"/>
              </a:ext>
            </a:extLst>
          </p:cNvPr>
          <p:cNvSpPr>
            <a:spLocks noGrp="1"/>
          </p:cNvSpPr>
          <p:nvPr>
            <p:ph type="title"/>
          </p:nvPr>
        </p:nvSpPr>
        <p:spPr/>
        <p:txBody>
          <a:bodyPr/>
          <a:lstStyle/>
          <a:p>
            <a:r>
              <a:rPr lang="en-AU" dirty="0"/>
              <a:t>Police Torts</a:t>
            </a:r>
          </a:p>
        </p:txBody>
      </p:sp>
      <p:sp>
        <p:nvSpPr>
          <p:cNvPr id="5" name="Footer Placeholder 4">
            <a:extLst>
              <a:ext uri="{FF2B5EF4-FFF2-40B4-BE49-F238E27FC236}">
                <a16:creationId xmlns:a16="http://schemas.microsoft.com/office/drawing/2014/main" id="{50EB8100-CEAC-4F73-A0F6-E4859A4A0DA9}"/>
              </a:ext>
            </a:extLst>
          </p:cNvPr>
          <p:cNvSpPr>
            <a:spLocks noGrp="1"/>
          </p:cNvSpPr>
          <p:nvPr>
            <p:ph type="ftr" sz="quarter" idx="3"/>
          </p:nvPr>
        </p:nvSpPr>
        <p:spPr/>
        <p:txBody>
          <a:bodyPr/>
          <a:lstStyle/>
          <a:p>
            <a:r>
              <a:rPr lang="en-AU" dirty="0"/>
              <a:t>Police Torts: Civil Law Remedies</a:t>
            </a:r>
            <a:endParaRPr lang="en-US" dirty="0"/>
          </a:p>
        </p:txBody>
      </p:sp>
      <p:sp>
        <p:nvSpPr>
          <p:cNvPr id="11" name="TextBox 10">
            <a:extLst>
              <a:ext uri="{FF2B5EF4-FFF2-40B4-BE49-F238E27FC236}">
                <a16:creationId xmlns:a16="http://schemas.microsoft.com/office/drawing/2014/main" id="{4B93BB75-2DF4-4FCB-AB66-EEC606BDF999}"/>
              </a:ext>
            </a:extLst>
          </p:cNvPr>
          <p:cNvSpPr txBox="1"/>
          <p:nvPr/>
        </p:nvSpPr>
        <p:spPr>
          <a:xfrm>
            <a:off x="258447" y="2259339"/>
            <a:ext cx="2561346" cy="1638211"/>
          </a:xfrm>
          <a:prstGeom prst="rect">
            <a:avLst/>
          </a:prstGeom>
          <a:solidFill>
            <a:srgbClr val="F8D1DA"/>
          </a:solidFill>
        </p:spPr>
        <p:txBody>
          <a:bodyPr wrap="square" rtlCol="0" anchor="ctr" anchorCtr="0">
            <a:noAutofit/>
          </a:bodyPr>
          <a:lstStyle/>
          <a:p>
            <a:pPr algn="ctr"/>
            <a:r>
              <a:rPr lang="en-US" sz="2300" b="1" dirty="0">
                <a:latin typeface="Century Gothic" panose="020B0502020202020204" pitchFamily="34" charset="0"/>
              </a:rPr>
              <a:t>Settled</a:t>
            </a:r>
          </a:p>
        </p:txBody>
      </p:sp>
      <p:sp>
        <p:nvSpPr>
          <p:cNvPr id="13" name="TextBox 12">
            <a:extLst>
              <a:ext uri="{FF2B5EF4-FFF2-40B4-BE49-F238E27FC236}">
                <a16:creationId xmlns:a16="http://schemas.microsoft.com/office/drawing/2014/main" id="{E9B8EF45-243E-40B4-A8E6-DAA50225353F}"/>
              </a:ext>
            </a:extLst>
          </p:cNvPr>
          <p:cNvSpPr txBox="1"/>
          <p:nvPr/>
        </p:nvSpPr>
        <p:spPr>
          <a:xfrm>
            <a:off x="3806395" y="2233040"/>
            <a:ext cx="2632795" cy="1709405"/>
          </a:xfrm>
          <a:prstGeom prst="rect">
            <a:avLst/>
          </a:prstGeom>
          <a:solidFill>
            <a:srgbClr val="DEDEDE"/>
          </a:solidFill>
        </p:spPr>
        <p:txBody>
          <a:bodyPr wrap="square" rtlCol="0" anchor="ctr" anchorCtr="0">
            <a:noAutofit/>
          </a:bodyPr>
          <a:lstStyle/>
          <a:p>
            <a:pPr algn="ctr"/>
            <a:r>
              <a:rPr lang="en-US" sz="2300" b="1" dirty="0">
                <a:latin typeface="Century Gothic" panose="020B0502020202020204" pitchFamily="34" charset="0"/>
              </a:rPr>
              <a:t>290 cases</a:t>
            </a:r>
          </a:p>
        </p:txBody>
      </p:sp>
      <p:sp>
        <p:nvSpPr>
          <p:cNvPr id="7" name="Arrow: Right 6">
            <a:extLst>
              <a:ext uri="{FF2B5EF4-FFF2-40B4-BE49-F238E27FC236}">
                <a16:creationId xmlns:a16="http://schemas.microsoft.com/office/drawing/2014/main" id="{563B56A9-A98C-4D0A-AA44-5580E26D77E0}"/>
              </a:ext>
            </a:extLst>
          </p:cNvPr>
          <p:cNvSpPr/>
          <p:nvPr/>
        </p:nvSpPr>
        <p:spPr>
          <a:xfrm>
            <a:off x="2965473" y="4787638"/>
            <a:ext cx="702935" cy="43171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0" name="Arrow: Right 19">
            <a:extLst>
              <a:ext uri="{FF2B5EF4-FFF2-40B4-BE49-F238E27FC236}">
                <a16:creationId xmlns:a16="http://schemas.microsoft.com/office/drawing/2014/main" id="{538E77A1-0356-44A5-8E2D-0A5E9868F44B}"/>
              </a:ext>
            </a:extLst>
          </p:cNvPr>
          <p:cNvSpPr/>
          <p:nvPr/>
        </p:nvSpPr>
        <p:spPr>
          <a:xfrm>
            <a:off x="2965474" y="2955821"/>
            <a:ext cx="713616" cy="37645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6" name="TextBox 25">
            <a:extLst>
              <a:ext uri="{FF2B5EF4-FFF2-40B4-BE49-F238E27FC236}">
                <a16:creationId xmlns:a16="http://schemas.microsoft.com/office/drawing/2014/main" id="{01A09D43-A125-465B-894C-90CFFF70D260}"/>
              </a:ext>
            </a:extLst>
          </p:cNvPr>
          <p:cNvSpPr txBox="1"/>
          <p:nvPr/>
        </p:nvSpPr>
        <p:spPr>
          <a:xfrm>
            <a:off x="3806394" y="4243684"/>
            <a:ext cx="2632795" cy="1709405"/>
          </a:xfrm>
          <a:prstGeom prst="rect">
            <a:avLst/>
          </a:prstGeom>
          <a:solidFill>
            <a:srgbClr val="DEDEDE"/>
          </a:solidFill>
        </p:spPr>
        <p:txBody>
          <a:bodyPr wrap="square" rtlCol="0" anchor="ctr" anchorCtr="0">
            <a:noAutofit/>
          </a:bodyPr>
          <a:lstStyle/>
          <a:p>
            <a:pPr algn="ctr"/>
            <a:r>
              <a:rPr lang="en-US" sz="2300" b="1" dirty="0">
                <a:latin typeface="Century Gothic" panose="020B0502020202020204" pitchFamily="34" charset="0"/>
              </a:rPr>
              <a:t>8 cases</a:t>
            </a:r>
          </a:p>
        </p:txBody>
      </p:sp>
      <p:sp>
        <p:nvSpPr>
          <p:cNvPr id="27" name="TextBox 26">
            <a:extLst>
              <a:ext uri="{FF2B5EF4-FFF2-40B4-BE49-F238E27FC236}">
                <a16:creationId xmlns:a16="http://schemas.microsoft.com/office/drawing/2014/main" id="{5E7D08F8-8A93-4268-9E61-218642702A59}"/>
              </a:ext>
            </a:extLst>
          </p:cNvPr>
          <p:cNvSpPr txBox="1"/>
          <p:nvPr/>
        </p:nvSpPr>
        <p:spPr>
          <a:xfrm>
            <a:off x="258447" y="4267602"/>
            <a:ext cx="2561346" cy="1638211"/>
          </a:xfrm>
          <a:prstGeom prst="rect">
            <a:avLst/>
          </a:prstGeom>
          <a:solidFill>
            <a:srgbClr val="F8D1DA"/>
          </a:solidFill>
        </p:spPr>
        <p:txBody>
          <a:bodyPr wrap="square" rtlCol="0" anchor="ctr" anchorCtr="0">
            <a:noAutofit/>
          </a:bodyPr>
          <a:lstStyle/>
          <a:p>
            <a:pPr algn="ctr"/>
            <a:r>
              <a:rPr lang="en-US" sz="2300" b="1" dirty="0">
                <a:latin typeface="Century Gothic" panose="020B0502020202020204" pitchFamily="34" charset="0"/>
              </a:rPr>
              <a:t>Heard</a:t>
            </a:r>
          </a:p>
        </p:txBody>
      </p:sp>
      <p:sp>
        <p:nvSpPr>
          <p:cNvPr id="28" name="TextBox 27">
            <a:extLst>
              <a:ext uri="{FF2B5EF4-FFF2-40B4-BE49-F238E27FC236}">
                <a16:creationId xmlns:a16="http://schemas.microsoft.com/office/drawing/2014/main" id="{B0C3B979-9F80-43BC-95C3-251D895DAE0A}"/>
              </a:ext>
            </a:extLst>
          </p:cNvPr>
          <p:cNvSpPr txBox="1"/>
          <p:nvPr/>
        </p:nvSpPr>
        <p:spPr>
          <a:xfrm>
            <a:off x="6577175" y="4669098"/>
            <a:ext cx="1290350" cy="858575"/>
          </a:xfrm>
          <a:prstGeom prst="rect">
            <a:avLst/>
          </a:prstGeom>
          <a:solidFill>
            <a:srgbClr val="F8D1DA"/>
          </a:solidFill>
        </p:spPr>
        <p:txBody>
          <a:bodyPr wrap="square" rtlCol="0" anchor="ctr" anchorCtr="0">
            <a:noAutofit/>
          </a:bodyPr>
          <a:lstStyle/>
          <a:p>
            <a:pPr algn="ctr"/>
            <a:r>
              <a:rPr lang="en-US" b="1" dirty="0">
                <a:latin typeface="Century Gothic" panose="020B0502020202020204" pitchFamily="34" charset="0"/>
              </a:rPr>
              <a:t>2.7%</a:t>
            </a:r>
          </a:p>
        </p:txBody>
      </p:sp>
    </p:spTree>
    <p:extLst>
      <p:ext uri="{BB962C8B-B14F-4D97-AF65-F5344CB8AC3E}">
        <p14:creationId xmlns:p14="http://schemas.microsoft.com/office/powerpoint/2010/main" val="527728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DA96B2-E47C-4DD4-8290-D0222DC8B56A}"/>
              </a:ext>
            </a:extLst>
          </p:cNvPr>
          <p:cNvSpPr>
            <a:spLocks noGrp="1"/>
          </p:cNvSpPr>
          <p:nvPr>
            <p:ph type="body" sz="quarter" idx="13"/>
          </p:nvPr>
        </p:nvSpPr>
        <p:spPr>
          <a:xfrm>
            <a:off x="942317" y="2059296"/>
            <a:ext cx="9938439" cy="3351537"/>
          </a:xfrm>
        </p:spPr>
        <p:txBody>
          <a:bodyPr/>
          <a:lstStyle/>
          <a:p>
            <a:endParaRPr lang="en-AU" b="1" dirty="0"/>
          </a:p>
          <a:p>
            <a:endParaRPr lang="en-AU" b="1" dirty="0"/>
          </a:p>
          <a:p>
            <a:pPr algn="ctr"/>
            <a:endParaRPr lang="en-AU" b="1" dirty="0"/>
          </a:p>
          <a:p>
            <a:endParaRPr lang="en-AU" b="1" dirty="0"/>
          </a:p>
          <a:p>
            <a:endParaRPr lang="en-AU" b="1" dirty="0"/>
          </a:p>
          <a:p>
            <a:endParaRPr lang="en-AU" b="1" dirty="0"/>
          </a:p>
        </p:txBody>
      </p:sp>
      <p:sp>
        <p:nvSpPr>
          <p:cNvPr id="3" name="Subtitle 2">
            <a:extLst>
              <a:ext uri="{FF2B5EF4-FFF2-40B4-BE49-F238E27FC236}">
                <a16:creationId xmlns:a16="http://schemas.microsoft.com/office/drawing/2014/main" id="{6D81F586-2506-4A94-B352-E4347F36592F}"/>
              </a:ext>
            </a:extLst>
          </p:cNvPr>
          <p:cNvSpPr>
            <a:spLocks noGrp="1"/>
          </p:cNvSpPr>
          <p:nvPr>
            <p:ph type="subTitle" idx="1"/>
          </p:nvPr>
        </p:nvSpPr>
        <p:spPr/>
        <p:txBody>
          <a:bodyPr/>
          <a:lstStyle/>
          <a:p>
            <a:r>
              <a:rPr lang="en-AU" dirty="0"/>
              <a:t>Outcomes</a:t>
            </a:r>
          </a:p>
        </p:txBody>
      </p:sp>
      <p:sp>
        <p:nvSpPr>
          <p:cNvPr id="4" name="Title 3">
            <a:extLst>
              <a:ext uri="{FF2B5EF4-FFF2-40B4-BE49-F238E27FC236}">
                <a16:creationId xmlns:a16="http://schemas.microsoft.com/office/drawing/2014/main" id="{BF294365-E51D-496D-94CB-E3A0DD7B8AD5}"/>
              </a:ext>
            </a:extLst>
          </p:cNvPr>
          <p:cNvSpPr>
            <a:spLocks noGrp="1"/>
          </p:cNvSpPr>
          <p:nvPr>
            <p:ph type="title"/>
          </p:nvPr>
        </p:nvSpPr>
        <p:spPr/>
        <p:txBody>
          <a:bodyPr/>
          <a:lstStyle/>
          <a:p>
            <a:r>
              <a:rPr lang="en-AU" dirty="0"/>
              <a:t>Police Torts</a:t>
            </a:r>
          </a:p>
        </p:txBody>
      </p:sp>
      <p:sp>
        <p:nvSpPr>
          <p:cNvPr id="5" name="Footer Placeholder 4">
            <a:extLst>
              <a:ext uri="{FF2B5EF4-FFF2-40B4-BE49-F238E27FC236}">
                <a16:creationId xmlns:a16="http://schemas.microsoft.com/office/drawing/2014/main" id="{50EB8100-CEAC-4F73-A0F6-E4859A4A0DA9}"/>
              </a:ext>
            </a:extLst>
          </p:cNvPr>
          <p:cNvSpPr>
            <a:spLocks noGrp="1"/>
          </p:cNvSpPr>
          <p:nvPr>
            <p:ph type="ftr" sz="quarter" idx="3"/>
          </p:nvPr>
        </p:nvSpPr>
        <p:spPr/>
        <p:txBody>
          <a:bodyPr/>
          <a:lstStyle/>
          <a:p>
            <a:r>
              <a:rPr lang="en-AU" dirty="0"/>
              <a:t>Police Torts: Civil Law Remedies</a:t>
            </a:r>
            <a:endParaRPr lang="en-US" dirty="0"/>
          </a:p>
        </p:txBody>
      </p:sp>
      <p:sp>
        <p:nvSpPr>
          <p:cNvPr id="8" name="TextBox 7">
            <a:extLst>
              <a:ext uri="{FF2B5EF4-FFF2-40B4-BE49-F238E27FC236}">
                <a16:creationId xmlns:a16="http://schemas.microsoft.com/office/drawing/2014/main" id="{AB07B409-ED22-41DA-BFF3-22AA9B514182}"/>
              </a:ext>
            </a:extLst>
          </p:cNvPr>
          <p:cNvSpPr txBox="1"/>
          <p:nvPr/>
        </p:nvSpPr>
        <p:spPr>
          <a:xfrm>
            <a:off x="269155" y="2349146"/>
            <a:ext cx="2561346" cy="1688201"/>
          </a:xfrm>
          <a:prstGeom prst="rect">
            <a:avLst/>
          </a:prstGeom>
          <a:solidFill>
            <a:srgbClr val="F8D1DA"/>
          </a:solidFill>
        </p:spPr>
        <p:txBody>
          <a:bodyPr wrap="square" rtlCol="0" anchor="ctr" anchorCtr="0">
            <a:noAutofit/>
          </a:bodyPr>
          <a:lstStyle/>
          <a:p>
            <a:pPr algn="ctr"/>
            <a:r>
              <a:rPr lang="en-US" b="1" dirty="0">
                <a:latin typeface="Century Gothic" panose="020B0502020202020204" pitchFamily="34" charset="0"/>
              </a:rPr>
              <a:t>Damages</a:t>
            </a:r>
          </a:p>
        </p:txBody>
      </p:sp>
      <p:sp>
        <p:nvSpPr>
          <p:cNvPr id="9" name="TextBox 8">
            <a:extLst>
              <a:ext uri="{FF2B5EF4-FFF2-40B4-BE49-F238E27FC236}">
                <a16:creationId xmlns:a16="http://schemas.microsoft.com/office/drawing/2014/main" id="{2BAAC927-D7A8-4C82-A24B-9CC1707D702D}"/>
              </a:ext>
            </a:extLst>
          </p:cNvPr>
          <p:cNvSpPr txBox="1"/>
          <p:nvPr/>
        </p:nvSpPr>
        <p:spPr>
          <a:xfrm>
            <a:off x="5864940" y="2356338"/>
            <a:ext cx="2425035" cy="1681009"/>
          </a:xfrm>
          <a:prstGeom prst="rect">
            <a:avLst/>
          </a:prstGeom>
          <a:solidFill>
            <a:srgbClr val="BAEAEE"/>
          </a:solidFill>
        </p:spPr>
        <p:txBody>
          <a:bodyPr wrap="square" rtlCol="0" anchor="ctr" anchorCtr="0">
            <a:noAutofit/>
          </a:bodyPr>
          <a:lstStyle/>
          <a:p>
            <a:pPr algn="ctr"/>
            <a:r>
              <a:rPr lang="en-US" b="1" dirty="0">
                <a:latin typeface="Century Gothic" panose="020B0502020202020204" pitchFamily="34" charset="0"/>
              </a:rPr>
              <a:t>Public apology </a:t>
            </a:r>
          </a:p>
          <a:p>
            <a:pPr algn="ctr"/>
            <a:r>
              <a:rPr lang="en-US" b="1" dirty="0">
                <a:latin typeface="Century Gothic" panose="020B0502020202020204" pitchFamily="34" charset="0"/>
              </a:rPr>
              <a:t>or </a:t>
            </a:r>
          </a:p>
          <a:p>
            <a:pPr algn="ctr"/>
            <a:r>
              <a:rPr lang="en-US" b="1" dirty="0">
                <a:latin typeface="Century Gothic" panose="020B0502020202020204" pitchFamily="34" charset="0"/>
              </a:rPr>
              <a:t>Letter of acknowledgement</a:t>
            </a:r>
          </a:p>
        </p:txBody>
      </p:sp>
      <p:sp>
        <p:nvSpPr>
          <p:cNvPr id="10" name="TextBox 9">
            <a:extLst>
              <a:ext uri="{FF2B5EF4-FFF2-40B4-BE49-F238E27FC236}">
                <a16:creationId xmlns:a16="http://schemas.microsoft.com/office/drawing/2014/main" id="{8998DE5A-100D-4CA8-9015-C23AF955A4A5}"/>
              </a:ext>
            </a:extLst>
          </p:cNvPr>
          <p:cNvSpPr txBox="1"/>
          <p:nvPr/>
        </p:nvSpPr>
        <p:spPr>
          <a:xfrm>
            <a:off x="3008043" y="2356338"/>
            <a:ext cx="2623605" cy="1688201"/>
          </a:xfrm>
          <a:prstGeom prst="rect">
            <a:avLst/>
          </a:prstGeom>
          <a:solidFill>
            <a:srgbClr val="DEDEDE"/>
          </a:solidFill>
        </p:spPr>
        <p:txBody>
          <a:bodyPr wrap="square" rtlCol="0" anchor="ctr" anchorCtr="0">
            <a:noAutofit/>
          </a:bodyPr>
          <a:lstStyle/>
          <a:p>
            <a:pPr algn="ctr"/>
            <a:r>
              <a:rPr lang="en-US" b="1" dirty="0">
                <a:latin typeface="Century Gothic" panose="020B0502020202020204" pitchFamily="34" charset="0"/>
              </a:rPr>
              <a:t>Settlement by verdict</a:t>
            </a:r>
          </a:p>
        </p:txBody>
      </p:sp>
      <p:sp>
        <p:nvSpPr>
          <p:cNvPr id="11" name="TextBox 10">
            <a:extLst>
              <a:ext uri="{FF2B5EF4-FFF2-40B4-BE49-F238E27FC236}">
                <a16:creationId xmlns:a16="http://schemas.microsoft.com/office/drawing/2014/main" id="{E3B61A8F-2E02-4E64-A1B7-203C6CDF30F4}"/>
              </a:ext>
            </a:extLst>
          </p:cNvPr>
          <p:cNvSpPr txBox="1"/>
          <p:nvPr/>
        </p:nvSpPr>
        <p:spPr>
          <a:xfrm>
            <a:off x="269155" y="4291417"/>
            <a:ext cx="2561346" cy="1688201"/>
          </a:xfrm>
          <a:prstGeom prst="rect">
            <a:avLst/>
          </a:prstGeom>
          <a:solidFill>
            <a:srgbClr val="F8D1DA"/>
          </a:solidFill>
        </p:spPr>
        <p:txBody>
          <a:bodyPr wrap="square" rtlCol="0" anchor="ctr" anchorCtr="0">
            <a:noAutofit/>
          </a:bodyPr>
          <a:lstStyle/>
          <a:p>
            <a:pPr algn="ctr"/>
            <a:r>
              <a:rPr lang="en-US" b="1" dirty="0">
                <a:latin typeface="Century Gothic" panose="020B0502020202020204" pitchFamily="34" charset="0"/>
              </a:rPr>
              <a:t>Training / Policy change</a:t>
            </a:r>
          </a:p>
        </p:txBody>
      </p:sp>
      <p:sp>
        <p:nvSpPr>
          <p:cNvPr id="12" name="TextBox 11">
            <a:extLst>
              <a:ext uri="{FF2B5EF4-FFF2-40B4-BE49-F238E27FC236}">
                <a16:creationId xmlns:a16="http://schemas.microsoft.com/office/drawing/2014/main" id="{FB73A46E-F57A-4AC2-81FD-5D7203181ADF}"/>
              </a:ext>
            </a:extLst>
          </p:cNvPr>
          <p:cNvSpPr txBox="1"/>
          <p:nvPr/>
        </p:nvSpPr>
        <p:spPr>
          <a:xfrm>
            <a:off x="5864940" y="4298609"/>
            <a:ext cx="2425035" cy="1681009"/>
          </a:xfrm>
          <a:prstGeom prst="rect">
            <a:avLst/>
          </a:prstGeom>
          <a:solidFill>
            <a:srgbClr val="BAEAEE"/>
          </a:solidFill>
        </p:spPr>
        <p:txBody>
          <a:bodyPr wrap="square" rtlCol="0" anchor="ctr" anchorCtr="0">
            <a:noAutofit/>
          </a:bodyPr>
          <a:lstStyle/>
          <a:p>
            <a:pPr algn="ctr"/>
            <a:r>
              <a:rPr lang="en-US" b="1" dirty="0">
                <a:latin typeface="Century Gothic" panose="020B0502020202020204" pitchFamily="34" charset="0"/>
              </a:rPr>
              <a:t>LECC Investigation</a:t>
            </a:r>
          </a:p>
        </p:txBody>
      </p:sp>
      <p:sp>
        <p:nvSpPr>
          <p:cNvPr id="13" name="TextBox 12">
            <a:extLst>
              <a:ext uri="{FF2B5EF4-FFF2-40B4-BE49-F238E27FC236}">
                <a16:creationId xmlns:a16="http://schemas.microsoft.com/office/drawing/2014/main" id="{17112F18-F9AC-467A-9084-9E6424128428}"/>
              </a:ext>
            </a:extLst>
          </p:cNvPr>
          <p:cNvSpPr txBox="1"/>
          <p:nvPr/>
        </p:nvSpPr>
        <p:spPr>
          <a:xfrm>
            <a:off x="3008043" y="4298609"/>
            <a:ext cx="2623605" cy="1688201"/>
          </a:xfrm>
          <a:prstGeom prst="rect">
            <a:avLst/>
          </a:prstGeom>
          <a:solidFill>
            <a:srgbClr val="DEDEDE"/>
          </a:solidFill>
        </p:spPr>
        <p:txBody>
          <a:bodyPr wrap="square" rtlCol="0" anchor="ctr" anchorCtr="0">
            <a:noAutofit/>
          </a:bodyPr>
          <a:lstStyle/>
          <a:p>
            <a:pPr algn="ctr"/>
            <a:r>
              <a:rPr lang="en-US" b="1" dirty="0">
                <a:latin typeface="Century Gothic" panose="020B0502020202020204" pitchFamily="34" charset="0"/>
              </a:rPr>
              <a:t>Disciplinary consequences</a:t>
            </a:r>
          </a:p>
        </p:txBody>
      </p:sp>
      <p:sp>
        <p:nvSpPr>
          <p:cNvPr id="14" name="TextBox 13">
            <a:extLst>
              <a:ext uri="{FF2B5EF4-FFF2-40B4-BE49-F238E27FC236}">
                <a16:creationId xmlns:a16="http://schemas.microsoft.com/office/drawing/2014/main" id="{F047E2C4-5C48-41E4-B571-C72CBB10CACC}"/>
              </a:ext>
            </a:extLst>
          </p:cNvPr>
          <p:cNvSpPr txBox="1"/>
          <p:nvPr/>
        </p:nvSpPr>
        <p:spPr>
          <a:xfrm>
            <a:off x="8538594" y="2352741"/>
            <a:ext cx="2425035" cy="1681009"/>
          </a:xfrm>
          <a:prstGeom prst="rect">
            <a:avLst/>
          </a:prstGeom>
          <a:solidFill>
            <a:srgbClr val="BAEAEE"/>
          </a:solidFill>
        </p:spPr>
        <p:txBody>
          <a:bodyPr wrap="square" rtlCol="0" anchor="ctr" anchorCtr="0">
            <a:noAutofit/>
          </a:bodyPr>
          <a:lstStyle/>
          <a:p>
            <a:pPr algn="ctr"/>
            <a:r>
              <a:rPr lang="en-US" b="1" dirty="0">
                <a:latin typeface="Century Gothic" panose="020B0502020202020204" pitchFamily="34" charset="0"/>
              </a:rPr>
              <a:t>Media  </a:t>
            </a:r>
          </a:p>
        </p:txBody>
      </p:sp>
      <p:sp>
        <p:nvSpPr>
          <p:cNvPr id="15" name="TextBox 14">
            <a:extLst>
              <a:ext uri="{FF2B5EF4-FFF2-40B4-BE49-F238E27FC236}">
                <a16:creationId xmlns:a16="http://schemas.microsoft.com/office/drawing/2014/main" id="{6DDECFD6-3216-439E-8A15-2FBB69B2B8A3}"/>
              </a:ext>
            </a:extLst>
          </p:cNvPr>
          <p:cNvSpPr txBox="1"/>
          <p:nvPr/>
        </p:nvSpPr>
        <p:spPr>
          <a:xfrm>
            <a:off x="8538593" y="4308224"/>
            <a:ext cx="2425035" cy="1681009"/>
          </a:xfrm>
          <a:prstGeom prst="rect">
            <a:avLst/>
          </a:prstGeom>
          <a:solidFill>
            <a:srgbClr val="BAEAEE"/>
          </a:solidFill>
        </p:spPr>
        <p:txBody>
          <a:bodyPr wrap="square" rtlCol="0" anchor="ctr" anchorCtr="0">
            <a:noAutofit/>
          </a:bodyPr>
          <a:lstStyle/>
          <a:p>
            <a:pPr algn="ctr"/>
            <a:r>
              <a:rPr lang="en-US" b="1" dirty="0">
                <a:latin typeface="Century Gothic" panose="020B0502020202020204" pitchFamily="34" charset="0"/>
              </a:rPr>
              <a:t>Judgment </a:t>
            </a:r>
          </a:p>
        </p:txBody>
      </p:sp>
    </p:spTree>
    <p:extLst>
      <p:ext uri="{BB962C8B-B14F-4D97-AF65-F5344CB8AC3E}">
        <p14:creationId xmlns:p14="http://schemas.microsoft.com/office/powerpoint/2010/main" val="2667388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A825D4-54C4-46C8-91E3-CC37570743CB}"/>
              </a:ext>
            </a:extLst>
          </p:cNvPr>
          <p:cNvSpPr>
            <a:spLocks noGrp="1"/>
          </p:cNvSpPr>
          <p:nvPr>
            <p:ph type="body" sz="quarter" idx="13"/>
          </p:nvPr>
        </p:nvSpPr>
        <p:spPr>
          <a:xfrm>
            <a:off x="230588" y="1657452"/>
            <a:ext cx="9938439" cy="3351537"/>
          </a:xfrm>
        </p:spPr>
        <p:txBody>
          <a:bodyPr/>
          <a:lstStyle/>
          <a:p>
            <a:r>
              <a:rPr lang="en-AU" b="1" dirty="0"/>
              <a:t>Examples from Criminal Law Division:</a:t>
            </a:r>
          </a:p>
        </p:txBody>
      </p:sp>
      <p:sp>
        <p:nvSpPr>
          <p:cNvPr id="4" name="Title 3">
            <a:extLst>
              <a:ext uri="{FF2B5EF4-FFF2-40B4-BE49-F238E27FC236}">
                <a16:creationId xmlns:a16="http://schemas.microsoft.com/office/drawing/2014/main" id="{0E15D386-B20F-44D5-805A-A66AA7808AA5}"/>
              </a:ext>
            </a:extLst>
          </p:cNvPr>
          <p:cNvSpPr>
            <a:spLocks noGrp="1"/>
          </p:cNvSpPr>
          <p:nvPr>
            <p:ph type="title"/>
          </p:nvPr>
        </p:nvSpPr>
        <p:spPr>
          <a:xfrm>
            <a:off x="230588" y="952187"/>
            <a:ext cx="6899418" cy="443490"/>
          </a:xfrm>
        </p:spPr>
        <p:txBody>
          <a:bodyPr/>
          <a:lstStyle/>
          <a:p>
            <a:r>
              <a:rPr lang="en-AU" dirty="0"/>
              <a:t>Making Effective Civil Law Referrals</a:t>
            </a:r>
          </a:p>
        </p:txBody>
      </p:sp>
      <p:sp>
        <p:nvSpPr>
          <p:cNvPr id="5" name="Footer Placeholder 4">
            <a:extLst>
              <a:ext uri="{FF2B5EF4-FFF2-40B4-BE49-F238E27FC236}">
                <a16:creationId xmlns:a16="http://schemas.microsoft.com/office/drawing/2014/main" id="{33B0D8AB-5E4E-450F-98E7-2EAE4DD4D9A0}"/>
              </a:ext>
            </a:extLst>
          </p:cNvPr>
          <p:cNvSpPr>
            <a:spLocks noGrp="1"/>
          </p:cNvSpPr>
          <p:nvPr>
            <p:ph type="ftr" sz="quarter" idx="3"/>
          </p:nvPr>
        </p:nvSpPr>
        <p:spPr/>
        <p:txBody>
          <a:bodyPr/>
          <a:lstStyle/>
          <a:p>
            <a:r>
              <a:rPr lang="en-AU" dirty="0"/>
              <a:t>Police Torts: Civil Law Remedies</a:t>
            </a:r>
            <a:endParaRPr lang="en-US" dirty="0"/>
          </a:p>
        </p:txBody>
      </p:sp>
      <p:graphicFrame>
        <p:nvGraphicFramePr>
          <p:cNvPr id="8" name="Table 8">
            <a:extLst>
              <a:ext uri="{FF2B5EF4-FFF2-40B4-BE49-F238E27FC236}">
                <a16:creationId xmlns:a16="http://schemas.microsoft.com/office/drawing/2014/main" id="{423E750D-6CB8-4DAD-96FD-8DEEBEBCE2FD}"/>
              </a:ext>
            </a:extLst>
          </p:cNvPr>
          <p:cNvGraphicFramePr>
            <a:graphicFrameLocks noGrp="1"/>
          </p:cNvGraphicFramePr>
          <p:nvPr>
            <p:extLst>
              <p:ext uri="{D42A27DB-BD31-4B8C-83A1-F6EECF244321}">
                <p14:modId xmlns:p14="http://schemas.microsoft.com/office/powerpoint/2010/main" val="3939464130"/>
              </p:ext>
            </p:extLst>
          </p:nvPr>
        </p:nvGraphicFramePr>
        <p:xfrm>
          <a:off x="938433" y="2082475"/>
          <a:ext cx="10311250" cy="3891970"/>
        </p:xfrm>
        <a:graphic>
          <a:graphicData uri="http://schemas.openxmlformats.org/drawingml/2006/table">
            <a:tbl>
              <a:tblPr firstRow="1" bandRow="1">
                <a:tableStyleId>{5C22544A-7EE6-4342-B048-85BDC9FD1C3A}</a:tableStyleId>
              </a:tblPr>
              <a:tblGrid>
                <a:gridCol w="5155625">
                  <a:extLst>
                    <a:ext uri="{9D8B030D-6E8A-4147-A177-3AD203B41FA5}">
                      <a16:colId xmlns:a16="http://schemas.microsoft.com/office/drawing/2014/main" val="2665384019"/>
                    </a:ext>
                  </a:extLst>
                </a:gridCol>
                <a:gridCol w="5155625">
                  <a:extLst>
                    <a:ext uri="{9D8B030D-6E8A-4147-A177-3AD203B41FA5}">
                      <a16:colId xmlns:a16="http://schemas.microsoft.com/office/drawing/2014/main" val="1089868029"/>
                    </a:ext>
                  </a:extLst>
                </a:gridCol>
              </a:tblGrid>
              <a:tr h="417250">
                <a:tc>
                  <a:txBody>
                    <a:bodyPr/>
                    <a:lstStyle/>
                    <a:p>
                      <a:r>
                        <a:rPr lang="en-AU" dirty="0"/>
                        <a:t>Referral summary</a:t>
                      </a:r>
                    </a:p>
                  </a:txBody>
                  <a:tcPr/>
                </a:tc>
                <a:tc>
                  <a:txBody>
                    <a:bodyPr/>
                    <a:lstStyle/>
                    <a:p>
                      <a:r>
                        <a:rPr lang="en-AU" dirty="0"/>
                        <a:t>Outcome</a:t>
                      </a:r>
                    </a:p>
                  </a:txBody>
                  <a:tcPr/>
                </a:tc>
                <a:extLst>
                  <a:ext uri="{0D108BD9-81ED-4DB2-BD59-A6C34878D82A}">
                    <a16:rowId xmlns:a16="http://schemas.microsoft.com/office/drawing/2014/main" val="868709210"/>
                  </a:ext>
                </a:extLst>
              </a:tr>
              <a:tr h="370840">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AU" sz="1500" dirty="0"/>
                        <a:t>YP and friends harassed by police – living in small regional town – pulled over while riding bike – asked for ID – searched – no charge – scrolled through his phone </a:t>
                      </a:r>
                    </a:p>
                    <a:p>
                      <a:endParaRPr lang="en-AU" sz="1500" dirty="0"/>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AU" sz="1500" dirty="0">
                          <a:effectLst/>
                        </a:rPr>
                        <a:t>LECC complaint</a:t>
                      </a:r>
                      <a:endParaRPr lang="en-AU" sz="15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AU" sz="1500" dirty="0"/>
                    </a:p>
                  </a:txBody>
                  <a:tcPr/>
                </a:tc>
                <a:extLst>
                  <a:ext uri="{0D108BD9-81ED-4DB2-BD59-A6C34878D82A}">
                    <a16:rowId xmlns:a16="http://schemas.microsoft.com/office/drawing/2014/main" val="935960694"/>
                  </a:ext>
                </a:extLst>
              </a:tr>
              <a:tr h="0">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AU" sz="1500" dirty="0">
                          <a:effectLst/>
                        </a:rPr>
                        <a:t>YP refused bail at Police Station &amp; responded by attempting to self-harm. YP thrown to ground by police officer </a:t>
                      </a:r>
                      <a:r>
                        <a:rPr lang="en-AU" sz="1500" dirty="0"/>
                        <a:t>–</a:t>
                      </a:r>
                      <a:r>
                        <a:rPr lang="en-AU" sz="1500" dirty="0">
                          <a:effectLst/>
                        </a:rPr>
                        <a:t> injured - taken to hospital.</a:t>
                      </a:r>
                    </a:p>
                    <a:p>
                      <a:endParaRPr lang="en-AU" sz="1500" dirty="0"/>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AU" sz="1500" dirty="0">
                          <a:effectLst/>
                        </a:rPr>
                        <a:t>Granted aid – terminated – insufficient evidence in CCTV footage</a:t>
                      </a:r>
                    </a:p>
                    <a:p>
                      <a:endParaRPr lang="en-AU" sz="1500" dirty="0"/>
                    </a:p>
                  </a:txBody>
                  <a:tcPr/>
                </a:tc>
                <a:extLst>
                  <a:ext uri="{0D108BD9-81ED-4DB2-BD59-A6C34878D82A}">
                    <a16:rowId xmlns:a16="http://schemas.microsoft.com/office/drawing/2014/main" val="4081003339"/>
                  </a:ext>
                </a:extLst>
              </a:tr>
              <a:tr h="0">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500" dirty="0">
                          <a:effectLst/>
                        </a:rPr>
                        <a:t>Client charged with resist arrest/assault </a:t>
                      </a:r>
                      <a:r>
                        <a:rPr lang="en-AU" sz="1500" dirty="0"/>
                        <a:t>–</a:t>
                      </a:r>
                      <a:r>
                        <a:rPr lang="en-US" sz="1500" dirty="0">
                          <a:effectLst/>
                        </a:rPr>
                        <a:t> both charges withdrawn after 2 days’ hearing. Arrested for breach of bail, assaulted by police including leg sweep while in handcuffs </a:t>
                      </a:r>
                      <a:r>
                        <a:rPr lang="en-AU" sz="1500" dirty="0"/>
                        <a:t>– </a:t>
                      </a:r>
                      <a:r>
                        <a:rPr lang="en-US" sz="1500" dirty="0">
                          <a:effectLst/>
                        </a:rPr>
                        <a:t>punched client in back of the head and slammed his head against police van. </a:t>
                      </a:r>
                      <a:endParaRPr lang="en-AU" sz="1500" dirty="0">
                        <a:effectLst/>
                      </a:endParaRPr>
                    </a:p>
                    <a:p>
                      <a:endParaRPr lang="en-AU" sz="1500" dirty="0"/>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AU" sz="1500" dirty="0">
                          <a:effectLst/>
                        </a:rPr>
                        <a:t>Granted aid – actively negotiating with NSWPF in 2021</a:t>
                      </a:r>
                    </a:p>
                    <a:p>
                      <a:pPr marL="0" marR="0" lvl="0" indent="0" algn="l" defTabSz="457189" rtl="0" eaLnBrk="1" fontAlgn="auto" latinLnBrk="0" hangingPunct="1">
                        <a:lnSpc>
                          <a:spcPct val="100000"/>
                        </a:lnSpc>
                        <a:spcBef>
                          <a:spcPts val="0"/>
                        </a:spcBef>
                        <a:spcAft>
                          <a:spcPts val="0"/>
                        </a:spcAft>
                        <a:buClrTx/>
                        <a:buSzTx/>
                        <a:buFontTx/>
                        <a:buNone/>
                        <a:tabLst/>
                        <a:defRPr/>
                      </a:pPr>
                      <a:r>
                        <a:rPr lang="en-AU" sz="1500" dirty="0">
                          <a:effectLst/>
                          <a:latin typeface="Arial" panose="020B0604020202020204" pitchFamily="34" charset="0"/>
                          <a:ea typeface="Times New Roman" panose="02020603050405020304" pitchFamily="18" charset="0"/>
                          <a:cs typeface="Times New Roman" panose="02020603050405020304" pitchFamily="18" charset="0"/>
                        </a:rPr>
                        <a:t>(referred 2018)</a:t>
                      </a:r>
                    </a:p>
                    <a:p>
                      <a:endParaRPr lang="en-AU" sz="1500" dirty="0"/>
                    </a:p>
                  </a:txBody>
                  <a:tcPr/>
                </a:tc>
                <a:extLst>
                  <a:ext uri="{0D108BD9-81ED-4DB2-BD59-A6C34878D82A}">
                    <a16:rowId xmlns:a16="http://schemas.microsoft.com/office/drawing/2014/main" val="1430933461"/>
                  </a:ext>
                </a:extLst>
              </a:tr>
            </a:tbl>
          </a:graphicData>
        </a:graphic>
      </p:graphicFrame>
    </p:spTree>
    <p:extLst>
      <p:ext uri="{BB962C8B-B14F-4D97-AF65-F5344CB8AC3E}">
        <p14:creationId xmlns:p14="http://schemas.microsoft.com/office/powerpoint/2010/main" val="3295015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A825D4-54C4-46C8-91E3-CC37570743CB}"/>
              </a:ext>
            </a:extLst>
          </p:cNvPr>
          <p:cNvSpPr>
            <a:spLocks noGrp="1"/>
          </p:cNvSpPr>
          <p:nvPr>
            <p:ph type="body" sz="quarter" idx="13"/>
          </p:nvPr>
        </p:nvSpPr>
        <p:spPr>
          <a:xfrm>
            <a:off x="230588" y="1657452"/>
            <a:ext cx="9938439" cy="3351537"/>
          </a:xfrm>
        </p:spPr>
        <p:txBody>
          <a:bodyPr/>
          <a:lstStyle/>
          <a:p>
            <a:r>
              <a:rPr lang="en-AU" b="1" dirty="0"/>
              <a:t>Examples from Criminal Law Division :</a:t>
            </a:r>
          </a:p>
        </p:txBody>
      </p:sp>
      <p:sp>
        <p:nvSpPr>
          <p:cNvPr id="4" name="Title 3">
            <a:extLst>
              <a:ext uri="{FF2B5EF4-FFF2-40B4-BE49-F238E27FC236}">
                <a16:creationId xmlns:a16="http://schemas.microsoft.com/office/drawing/2014/main" id="{0E15D386-B20F-44D5-805A-A66AA7808AA5}"/>
              </a:ext>
            </a:extLst>
          </p:cNvPr>
          <p:cNvSpPr>
            <a:spLocks noGrp="1"/>
          </p:cNvSpPr>
          <p:nvPr>
            <p:ph type="title"/>
          </p:nvPr>
        </p:nvSpPr>
        <p:spPr>
          <a:xfrm>
            <a:off x="230588" y="952187"/>
            <a:ext cx="6899418" cy="443490"/>
          </a:xfrm>
        </p:spPr>
        <p:txBody>
          <a:bodyPr/>
          <a:lstStyle/>
          <a:p>
            <a:r>
              <a:rPr lang="en-AU" dirty="0"/>
              <a:t>Making Effective Civil Law Referrals</a:t>
            </a:r>
          </a:p>
        </p:txBody>
      </p:sp>
      <p:sp>
        <p:nvSpPr>
          <p:cNvPr id="5" name="Footer Placeholder 4">
            <a:extLst>
              <a:ext uri="{FF2B5EF4-FFF2-40B4-BE49-F238E27FC236}">
                <a16:creationId xmlns:a16="http://schemas.microsoft.com/office/drawing/2014/main" id="{33B0D8AB-5E4E-450F-98E7-2EAE4DD4D9A0}"/>
              </a:ext>
            </a:extLst>
          </p:cNvPr>
          <p:cNvSpPr>
            <a:spLocks noGrp="1"/>
          </p:cNvSpPr>
          <p:nvPr>
            <p:ph type="ftr" sz="quarter" idx="3"/>
          </p:nvPr>
        </p:nvSpPr>
        <p:spPr/>
        <p:txBody>
          <a:bodyPr/>
          <a:lstStyle/>
          <a:p>
            <a:r>
              <a:rPr lang="en-AU" dirty="0"/>
              <a:t>Police Torts: Civil Law Remedies</a:t>
            </a:r>
            <a:endParaRPr lang="en-US" dirty="0"/>
          </a:p>
        </p:txBody>
      </p:sp>
      <p:graphicFrame>
        <p:nvGraphicFramePr>
          <p:cNvPr id="8" name="Table 8">
            <a:extLst>
              <a:ext uri="{FF2B5EF4-FFF2-40B4-BE49-F238E27FC236}">
                <a16:creationId xmlns:a16="http://schemas.microsoft.com/office/drawing/2014/main" id="{423E750D-6CB8-4DAD-96FD-8DEEBEBCE2FD}"/>
              </a:ext>
            </a:extLst>
          </p:cNvPr>
          <p:cNvGraphicFramePr>
            <a:graphicFrameLocks noGrp="1"/>
          </p:cNvGraphicFramePr>
          <p:nvPr>
            <p:extLst>
              <p:ext uri="{D42A27DB-BD31-4B8C-83A1-F6EECF244321}">
                <p14:modId xmlns:p14="http://schemas.microsoft.com/office/powerpoint/2010/main" val="3048367744"/>
              </p:ext>
            </p:extLst>
          </p:nvPr>
        </p:nvGraphicFramePr>
        <p:xfrm>
          <a:off x="938433" y="2052065"/>
          <a:ext cx="10311250" cy="3983410"/>
        </p:xfrm>
        <a:graphic>
          <a:graphicData uri="http://schemas.openxmlformats.org/drawingml/2006/table">
            <a:tbl>
              <a:tblPr firstRow="1" bandRow="1">
                <a:tableStyleId>{5C22544A-7EE6-4342-B048-85BDC9FD1C3A}</a:tableStyleId>
              </a:tblPr>
              <a:tblGrid>
                <a:gridCol w="5155625">
                  <a:extLst>
                    <a:ext uri="{9D8B030D-6E8A-4147-A177-3AD203B41FA5}">
                      <a16:colId xmlns:a16="http://schemas.microsoft.com/office/drawing/2014/main" val="2665384019"/>
                    </a:ext>
                  </a:extLst>
                </a:gridCol>
                <a:gridCol w="5155625">
                  <a:extLst>
                    <a:ext uri="{9D8B030D-6E8A-4147-A177-3AD203B41FA5}">
                      <a16:colId xmlns:a16="http://schemas.microsoft.com/office/drawing/2014/main" val="1089868029"/>
                    </a:ext>
                  </a:extLst>
                </a:gridCol>
              </a:tblGrid>
              <a:tr h="417250">
                <a:tc>
                  <a:txBody>
                    <a:bodyPr/>
                    <a:lstStyle/>
                    <a:p>
                      <a:r>
                        <a:rPr lang="en-AU" dirty="0"/>
                        <a:t>Referral summary</a:t>
                      </a:r>
                    </a:p>
                  </a:txBody>
                  <a:tcPr/>
                </a:tc>
                <a:tc>
                  <a:txBody>
                    <a:bodyPr/>
                    <a:lstStyle/>
                    <a:p>
                      <a:r>
                        <a:rPr lang="en-AU" dirty="0"/>
                        <a:t>Outcome</a:t>
                      </a:r>
                    </a:p>
                  </a:txBody>
                  <a:tcPr/>
                </a:tc>
                <a:extLst>
                  <a:ext uri="{0D108BD9-81ED-4DB2-BD59-A6C34878D82A}">
                    <a16:rowId xmlns:a16="http://schemas.microsoft.com/office/drawing/2014/main" val="868709210"/>
                  </a:ext>
                </a:extLst>
              </a:tr>
              <a:tr h="370840">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500" dirty="0">
                          <a:effectLst/>
                        </a:rPr>
                        <a:t>Police forced their way into client’s home looking for her cousin – police had no paperwork &amp; searched premises even though cousin not at home. Front door damaged - client’s daughter traumatised by experience.</a:t>
                      </a:r>
                      <a:endParaRPr lang="en-AU" sz="1500" dirty="0">
                        <a:effectLst/>
                      </a:endParaRPr>
                    </a:p>
                    <a:p>
                      <a:endParaRPr lang="en-AU" sz="1500" dirty="0"/>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AU" sz="1500" dirty="0">
                          <a:effectLst/>
                        </a:rPr>
                        <a:t>Advised client – Client withdrew instructions</a:t>
                      </a:r>
                      <a:endParaRPr lang="en-AU" sz="15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AU" sz="1500" dirty="0"/>
                    </a:p>
                  </a:txBody>
                  <a:tcPr/>
                </a:tc>
                <a:extLst>
                  <a:ext uri="{0D108BD9-81ED-4DB2-BD59-A6C34878D82A}">
                    <a16:rowId xmlns:a16="http://schemas.microsoft.com/office/drawing/2014/main" val="935960694"/>
                  </a:ext>
                </a:extLst>
              </a:tr>
              <a:tr h="0">
                <a:tc>
                  <a:txBody>
                    <a:bodyPr/>
                    <a:lstStyle/>
                    <a:p>
                      <a:pPr>
                        <a:lnSpc>
                          <a:spcPct val="107000"/>
                        </a:lnSpc>
                      </a:pPr>
                      <a:r>
                        <a:rPr lang="en-US" sz="1500" dirty="0">
                          <a:effectLst/>
                        </a:rPr>
                        <a:t>Client arrested for riding stolen motorbike without helmet and resisting police – no prior contact with police – criminal matter finalised – possible unlawful strip search due to:</a:t>
                      </a:r>
                    </a:p>
                    <a:p>
                      <a:pPr>
                        <a:lnSpc>
                          <a:spcPct val="107000"/>
                        </a:lnSpc>
                      </a:pPr>
                      <a:endParaRPr lang="en-AU" sz="1500" dirty="0">
                        <a:effectLst/>
                      </a:endParaRPr>
                    </a:p>
                    <a:p>
                      <a:pPr marL="342900" lvl="0" indent="-342900">
                        <a:lnSpc>
                          <a:spcPct val="115000"/>
                        </a:lnSpc>
                        <a:buFont typeface="Symbol" panose="05050102010706020507" pitchFamily="18" charset="2"/>
                        <a:buChar char=""/>
                        <a:tabLst>
                          <a:tab pos="457200" algn="l"/>
                          <a:tab pos="457200" algn="l"/>
                        </a:tabLst>
                      </a:pPr>
                      <a:r>
                        <a:rPr lang="en-AU" sz="1500" dirty="0">
                          <a:effectLst/>
                        </a:rPr>
                        <a:t>age and lack of a guardian present</a:t>
                      </a:r>
                    </a:p>
                    <a:p>
                      <a:pPr marL="342900" lvl="0" indent="-342900">
                        <a:lnSpc>
                          <a:spcPct val="115000"/>
                        </a:lnSpc>
                        <a:buFont typeface="Symbol" panose="05050102010706020507" pitchFamily="18" charset="2"/>
                        <a:buChar char=""/>
                        <a:tabLst>
                          <a:tab pos="457200" algn="l"/>
                          <a:tab pos="457200" algn="l"/>
                        </a:tabLst>
                      </a:pPr>
                      <a:r>
                        <a:rPr lang="en-AU" sz="1500" dirty="0">
                          <a:effectLst/>
                        </a:rPr>
                        <a:t>lack of privacy in paddy wagon</a:t>
                      </a:r>
                    </a:p>
                    <a:p>
                      <a:pPr marL="342900" lvl="0" indent="-342900">
                        <a:lnSpc>
                          <a:spcPct val="115000"/>
                        </a:lnSpc>
                        <a:buFont typeface="Symbol" panose="05050102010706020507" pitchFamily="18" charset="2"/>
                        <a:buChar char=""/>
                        <a:tabLst>
                          <a:tab pos="457200" algn="l"/>
                          <a:tab pos="457200" algn="l"/>
                        </a:tabLst>
                      </a:pPr>
                      <a:r>
                        <a:rPr lang="en-AU" sz="1500" dirty="0">
                          <a:effectLst/>
                        </a:rPr>
                        <a:t>lack of necessity in removing underwear</a:t>
                      </a:r>
                    </a:p>
                    <a:p>
                      <a:endParaRPr lang="en-AU" sz="1500" dirty="0"/>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AU" sz="1500" dirty="0">
                          <a:effectLst/>
                        </a:rPr>
                        <a:t>Advised client – LECC Investigation – Client retained private solicitor</a:t>
                      </a:r>
                      <a:endParaRPr lang="en-AU" sz="15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AU" sz="1500" dirty="0"/>
                    </a:p>
                  </a:txBody>
                  <a:tcPr/>
                </a:tc>
                <a:extLst>
                  <a:ext uri="{0D108BD9-81ED-4DB2-BD59-A6C34878D82A}">
                    <a16:rowId xmlns:a16="http://schemas.microsoft.com/office/drawing/2014/main" val="4081003339"/>
                  </a:ext>
                </a:extLst>
              </a:tr>
            </a:tbl>
          </a:graphicData>
        </a:graphic>
      </p:graphicFrame>
    </p:spTree>
    <p:extLst>
      <p:ext uri="{BB962C8B-B14F-4D97-AF65-F5344CB8AC3E}">
        <p14:creationId xmlns:p14="http://schemas.microsoft.com/office/powerpoint/2010/main" val="2812010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A825D4-54C4-46C8-91E3-CC37570743CB}"/>
              </a:ext>
            </a:extLst>
          </p:cNvPr>
          <p:cNvSpPr>
            <a:spLocks noGrp="1"/>
          </p:cNvSpPr>
          <p:nvPr>
            <p:ph type="body" sz="quarter" idx="13"/>
          </p:nvPr>
        </p:nvSpPr>
        <p:spPr>
          <a:xfrm>
            <a:off x="230588" y="1657452"/>
            <a:ext cx="9938439" cy="3351537"/>
          </a:xfrm>
        </p:spPr>
        <p:txBody>
          <a:bodyPr/>
          <a:lstStyle/>
          <a:p>
            <a:endParaRPr lang="en-AU" b="1" dirty="0"/>
          </a:p>
          <a:p>
            <a:pPr marL="285750" indent="-285750">
              <a:buFont typeface="Arial" panose="020B0604020202020204" pitchFamily="34" charset="0"/>
              <a:buChar char="•"/>
            </a:pPr>
            <a:endParaRPr lang="en-AU" b="1" dirty="0"/>
          </a:p>
        </p:txBody>
      </p:sp>
      <p:sp>
        <p:nvSpPr>
          <p:cNvPr id="4" name="Title 3">
            <a:extLst>
              <a:ext uri="{FF2B5EF4-FFF2-40B4-BE49-F238E27FC236}">
                <a16:creationId xmlns:a16="http://schemas.microsoft.com/office/drawing/2014/main" id="{0E15D386-B20F-44D5-805A-A66AA7808AA5}"/>
              </a:ext>
            </a:extLst>
          </p:cNvPr>
          <p:cNvSpPr>
            <a:spLocks noGrp="1"/>
          </p:cNvSpPr>
          <p:nvPr>
            <p:ph type="title"/>
          </p:nvPr>
        </p:nvSpPr>
        <p:spPr>
          <a:xfrm>
            <a:off x="230588" y="952187"/>
            <a:ext cx="6899418" cy="443490"/>
          </a:xfrm>
        </p:spPr>
        <p:txBody>
          <a:bodyPr/>
          <a:lstStyle/>
          <a:p>
            <a:r>
              <a:rPr lang="en-AU" dirty="0"/>
              <a:t>What makes a referral effective?</a:t>
            </a:r>
          </a:p>
        </p:txBody>
      </p:sp>
      <p:sp>
        <p:nvSpPr>
          <p:cNvPr id="5" name="Footer Placeholder 4">
            <a:extLst>
              <a:ext uri="{FF2B5EF4-FFF2-40B4-BE49-F238E27FC236}">
                <a16:creationId xmlns:a16="http://schemas.microsoft.com/office/drawing/2014/main" id="{33B0D8AB-5E4E-450F-98E7-2EAE4DD4D9A0}"/>
              </a:ext>
            </a:extLst>
          </p:cNvPr>
          <p:cNvSpPr>
            <a:spLocks noGrp="1"/>
          </p:cNvSpPr>
          <p:nvPr>
            <p:ph type="ftr" sz="quarter" idx="3"/>
          </p:nvPr>
        </p:nvSpPr>
        <p:spPr/>
        <p:txBody>
          <a:bodyPr/>
          <a:lstStyle/>
          <a:p>
            <a:r>
              <a:rPr lang="en-AU" dirty="0"/>
              <a:t>Police Torts: Civil Law Remedies</a:t>
            </a:r>
            <a:endParaRPr lang="en-US" dirty="0"/>
          </a:p>
        </p:txBody>
      </p:sp>
      <p:graphicFrame>
        <p:nvGraphicFramePr>
          <p:cNvPr id="3" name="Table 5">
            <a:extLst>
              <a:ext uri="{FF2B5EF4-FFF2-40B4-BE49-F238E27FC236}">
                <a16:creationId xmlns:a16="http://schemas.microsoft.com/office/drawing/2014/main" id="{C325618C-89FF-4962-BC65-9917B017B588}"/>
              </a:ext>
            </a:extLst>
          </p:cNvPr>
          <p:cNvGraphicFramePr>
            <a:graphicFrameLocks noGrp="1"/>
          </p:cNvGraphicFramePr>
          <p:nvPr>
            <p:extLst>
              <p:ext uri="{D42A27DB-BD31-4B8C-83A1-F6EECF244321}">
                <p14:modId xmlns:p14="http://schemas.microsoft.com/office/powerpoint/2010/main" val="2993723153"/>
              </p:ext>
            </p:extLst>
          </p:nvPr>
        </p:nvGraphicFramePr>
        <p:xfrm>
          <a:off x="1198253" y="1759047"/>
          <a:ext cx="9650260" cy="4216400"/>
        </p:xfrm>
        <a:graphic>
          <a:graphicData uri="http://schemas.openxmlformats.org/drawingml/2006/table">
            <a:tbl>
              <a:tblPr firstRow="1" bandRow="1">
                <a:tableStyleId>{5C22544A-7EE6-4342-B048-85BDC9FD1C3A}</a:tableStyleId>
              </a:tblPr>
              <a:tblGrid>
                <a:gridCol w="4536722">
                  <a:extLst>
                    <a:ext uri="{9D8B030D-6E8A-4147-A177-3AD203B41FA5}">
                      <a16:colId xmlns:a16="http://schemas.microsoft.com/office/drawing/2014/main" val="325335410"/>
                    </a:ext>
                  </a:extLst>
                </a:gridCol>
                <a:gridCol w="5113538">
                  <a:extLst>
                    <a:ext uri="{9D8B030D-6E8A-4147-A177-3AD203B41FA5}">
                      <a16:colId xmlns:a16="http://schemas.microsoft.com/office/drawing/2014/main" val="862833857"/>
                    </a:ext>
                  </a:extLst>
                </a:gridCol>
              </a:tblGrid>
              <a:tr h="356964">
                <a:tc>
                  <a:txBody>
                    <a:bodyPr/>
                    <a:lstStyle/>
                    <a:p>
                      <a:r>
                        <a:rPr lang="en-AU" dirty="0"/>
                        <a:t>Essential</a:t>
                      </a:r>
                    </a:p>
                  </a:txBody>
                  <a:tcPr/>
                </a:tc>
                <a:tc>
                  <a:txBody>
                    <a:bodyPr/>
                    <a:lstStyle/>
                    <a:p>
                      <a:r>
                        <a:rPr lang="en-AU" dirty="0"/>
                        <a:t>Helpful</a:t>
                      </a:r>
                    </a:p>
                  </a:txBody>
                  <a:tcPr/>
                </a:tc>
                <a:extLst>
                  <a:ext uri="{0D108BD9-81ED-4DB2-BD59-A6C34878D82A}">
                    <a16:rowId xmlns:a16="http://schemas.microsoft.com/office/drawing/2014/main" val="283918819"/>
                  </a:ext>
                </a:extLst>
              </a:tr>
              <a:tr h="370840">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AU" sz="1200" b="0" dirty="0"/>
                        <a:t>Contact details for: </a:t>
                      </a:r>
                    </a:p>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a:t>client  </a:t>
                      </a:r>
                    </a:p>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a:t>relatives/partner</a:t>
                      </a:r>
                    </a:p>
                    <a:p>
                      <a:endParaRPr lang="en-AU" sz="1200" b="0" dirty="0"/>
                    </a:p>
                  </a:txBody>
                  <a:tcPr/>
                </a:tc>
                <a:tc>
                  <a:txBody>
                    <a:bodyPr/>
                    <a:lstStyle/>
                    <a:p>
                      <a:r>
                        <a:rPr lang="en-AU" sz="1200" b="0" dirty="0"/>
                        <a:t>Contact details for: </a:t>
                      </a:r>
                    </a:p>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dk1"/>
                          </a:solidFill>
                          <a:effectLst/>
                          <a:latin typeface="+mn-lt"/>
                          <a:ea typeface="+mn-ea"/>
                          <a:cs typeface="+mn-cs"/>
                        </a:rPr>
                        <a:t>Community / Health / Support Workers in contact with client</a:t>
                      </a:r>
                      <a:endParaRPr lang="en-AU" sz="1200" dirty="0">
                        <a:effectLst/>
                        <a:latin typeface="+mn-lt"/>
                        <a:ea typeface="Calibri" panose="020F0502020204030204" pitchFamily="34" charset="0"/>
                        <a:cs typeface="Times New Roman" panose="02020603050405020304" pitchFamily="18" charset="0"/>
                      </a:endParaRPr>
                    </a:p>
                    <a:p>
                      <a:endParaRPr lang="en-AU" sz="1200" b="0" dirty="0"/>
                    </a:p>
                  </a:txBody>
                  <a:tcPr/>
                </a:tc>
                <a:extLst>
                  <a:ext uri="{0D108BD9-81ED-4DB2-BD59-A6C34878D82A}">
                    <a16:rowId xmlns:a16="http://schemas.microsoft.com/office/drawing/2014/main" val="4235326768"/>
                  </a:ext>
                </a:extLst>
              </a:tr>
              <a:tr h="370840">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AU" sz="1200" b="0" dirty="0"/>
                        <a:t>Short summary of incident</a:t>
                      </a:r>
                    </a:p>
                    <a:p>
                      <a:endParaRPr lang="en-AU" sz="1200" b="0" dirty="0"/>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AU" sz="1200" b="0" dirty="0"/>
                        <a:t>Independent evidence e.g. </a:t>
                      </a:r>
                    </a:p>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a:t>footage </a:t>
                      </a:r>
                    </a:p>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a:t>witness details</a:t>
                      </a:r>
                    </a:p>
                    <a:p>
                      <a:pPr marL="0" marR="0" lvl="0" indent="0" algn="l" defTabSz="45718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dirty="0"/>
                    </a:p>
                  </a:txBody>
                  <a:tcPr/>
                </a:tc>
                <a:extLst>
                  <a:ext uri="{0D108BD9-81ED-4DB2-BD59-A6C34878D82A}">
                    <a16:rowId xmlns:a16="http://schemas.microsoft.com/office/drawing/2014/main" val="2129312049"/>
                  </a:ext>
                </a:extLst>
              </a:tr>
              <a:tr h="370840">
                <a:tc>
                  <a:txBody>
                    <a:bodyPr/>
                    <a:lstStyle/>
                    <a:p>
                      <a:r>
                        <a:rPr lang="en-AU" sz="1200" b="0" dirty="0"/>
                        <a:t>Police Fact Sheet and/or Brief of evidence</a:t>
                      </a:r>
                    </a:p>
                  </a:txBody>
                  <a:tcPr/>
                </a:tc>
                <a:tc>
                  <a:txBody>
                    <a:bodyPr/>
                    <a:lstStyle/>
                    <a:p>
                      <a:pPr marL="0" marR="0" lvl="0" indent="0" algn="l" defTabSz="457189"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dirty="0"/>
                        <a:t>In criminal proceedings:</a:t>
                      </a:r>
                    </a:p>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a:t>favourable outcome</a:t>
                      </a:r>
                    </a:p>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a:t>findings are not adverse</a:t>
                      </a:r>
                    </a:p>
                    <a:p>
                      <a:endParaRPr lang="en-AU" sz="1200" b="0" dirty="0"/>
                    </a:p>
                  </a:txBody>
                  <a:tcPr/>
                </a:tc>
                <a:extLst>
                  <a:ext uri="{0D108BD9-81ED-4DB2-BD59-A6C34878D82A}">
                    <a16:rowId xmlns:a16="http://schemas.microsoft.com/office/drawing/2014/main" val="2894430915"/>
                  </a:ext>
                </a:extLst>
              </a:tr>
              <a:tr h="370840">
                <a:tc>
                  <a:txBody>
                    <a:bodyPr/>
                    <a:lstStyle/>
                    <a:p>
                      <a:r>
                        <a:rPr lang="en-AU" sz="1200" dirty="0">
                          <a:effectLst/>
                          <a:latin typeface="+mn-lt"/>
                          <a:ea typeface="Calibri" panose="020F0502020204030204" pitchFamily="34" charset="0"/>
                          <a:cs typeface="Times New Roman" panose="02020603050405020304" pitchFamily="18" charset="0"/>
                        </a:rPr>
                        <a:t>Authority from client</a:t>
                      </a:r>
                      <a:r>
                        <a:rPr lang="en-AU" sz="1200" dirty="0">
                          <a:solidFill>
                            <a:srgbClr val="000000"/>
                          </a:solidFill>
                          <a:effectLst/>
                          <a:latin typeface="+mn-lt"/>
                          <a:ea typeface="Calibri" panose="020F0502020204030204" pitchFamily="34" charset="0"/>
                          <a:cs typeface="Times New Roman" panose="02020603050405020304" pitchFamily="18" charset="0"/>
                        </a:rPr>
                        <a:t> (verbal)</a:t>
                      </a:r>
                      <a:endParaRPr lang="en-AU" sz="1200" dirty="0">
                        <a:effectLst/>
                        <a:latin typeface="+mn-lt"/>
                        <a:ea typeface="Calibri" panose="020F0502020204030204" pitchFamily="34" charset="0"/>
                        <a:cs typeface="Times New Roman" panose="02020603050405020304" pitchFamily="18" charset="0"/>
                      </a:endParaRPr>
                    </a:p>
                  </a:txBody>
                  <a:tcPr/>
                </a:tc>
                <a:tc>
                  <a:txBody>
                    <a:bodyPr/>
                    <a:lstStyle/>
                    <a:p>
                      <a:r>
                        <a:rPr lang="en-AU" sz="1200" dirty="0">
                          <a:solidFill>
                            <a:srgbClr val="000000"/>
                          </a:solidFill>
                          <a:effectLst/>
                          <a:latin typeface="+mn-lt"/>
                          <a:ea typeface="Calibri" panose="020F0502020204030204" pitchFamily="34" charset="0"/>
                          <a:cs typeface="Times New Roman" panose="02020603050405020304" pitchFamily="18" charset="0"/>
                        </a:rPr>
                        <a:t>LAN Authority (signed)</a:t>
                      </a:r>
                    </a:p>
                  </a:txBody>
                  <a:tcPr/>
                </a:tc>
                <a:extLst>
                  <a:ext uri="{0D108BD9-81ED-4DB2-BD59-A6C34878D82A}">
                    <a16:rowId xmlns:a16="http://schemas.microsoft.com/office/drawing/2014/main" val="2207696752"/>
                  </a:ext>
                </a:extLst>
              </a:tr>
              <a:tr h="370840">
                <a:tc>
                  <a:txBody>
                    <a:bodyPr/>
                    <a:lstStyle/>
                    <a:p>
                      <a:endParaRPr lang="en-AU" sz="1200" dirty="0">
                        <a:effectLst/>
                        <a:latin typeface="+mn-lt"/>
                        <a:ea typeface="Calibri" panose="020F0502020204030204" pitchFamily="34" charset="0"/>
                        <a:cs typeface="Times New Roman" panose="02020603050405020304" pitchFamily="18" charset="0"/>
                      </a:endParaRP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AU" sz="1200" kern="1200" dirty="0">
                          <a:solidFill>
                            <a:schemeClr val="dk1"/>
                          </a:solidFill>
                          <a:effectLst/>
                          <a:latin typeface="+mn-lt"/>
                          <a:ea typeface="+mn-ea"/>
                          <a:cs typeface="+mn-cs"/>
                        </a:rPr>
                        <a:t>NSWPF ‘Authority to Act’ form signed by client</a:t>
                      </a:r>
                      <a:endParaRPr lang="en-AU" sz="12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908865995"/>
                  </a:ext>
                </a:extLst>
              </a:tr>
              <a:tr h="370840">
                <a:tc>
                  <a:txBody>
                    <a:bodyPr/>
                    <a:lstStyle/>
                    <a:p>
                      <a:endParaRPr lang="en-AU" sz="1200" dirty="0">
                        <a:effectLst/>
                        <a:latin typeface="+mn-lt"/>
                        <a:ea typeface="Calibri" panose="020F0502020204030204" pitchFamily="34" charset="0"/>
                        <a:cs typeface="Times New Roman" panose="02020603050405020304" pitchFamily="18" charset="0"/>
                      </a:endParaRPr>
                    </a:p>
                  </a:txBody>
                  <a:tcPr/>
                </a:tc>
                <a:tc>
                  <a:txBody>
                    <a:bodyPr/>
                    <a:lstStyle/>
                    <a:p>
                      <a:r>
                        <a:rPr lang="en-AU" sz="1200" kern="1200" dirty="0">
                          <a:solidFill>
                            <a:schemeClr val="dk1"/>
                          </a:solidFill>
                          <a:effectLst/>
                          <a:latin typeface="+mn-lt"/>
                          <a:ea typeface="+mn-ea"/>
                          <a:cs typeface="+mn-cs"/>
                        </a:rPr>
                        <a:t>Client ID:</a:t>
                      </a:r>
                    </a:p>
                    <a:p>
                      <a:pPr marL="285750" lvl="0" indent="-285750">
                        <a:buFont typeface="Arial" panose="020B0604020202020204" pitchFamily="34" charset="0"/>
                        <a:buChar char="•"/>
                      </a:pPr>
                      <a:r>
                        <a:rPr lang="en-AU" sz="1200" kern="1200" dirty="0">
                          <a:solidFill>
                            <a:schemeClr val="dk1"/>
                          </a:solidFill>
                          <a:effectLst/>
                          <a:latin typeface="+mn-lt"/>
                          <a:ea typeface="+mn-ea"/>
                          <a:cs typeface="+mn-cs"/>
                        </a:rPr>
                        <a:t>Photo ID (if unavailable, Medicare card); </a:t>
                      </a:r>
                      <a:r>
                        <a:rPr lang="en-AU" sz="1200" u="sng" kern="1200" dirty="0">
                          <a:solidFill>
                            <a:schemeClr val="dk1"/>
                          </a:solidFill>
                          <a:effectLst/>
                          <a:latin typeface="+mn-lt"/>
                          <a:ea typeface="+mn-ea"/>
                          <a:cs typeface="+mn-cs"/>
                        </a:rPr>
                        <a:t>and </a:t>
                      </a:r>
                      <a:endParaRPr lang="en-AU" sz="1200" kern="1200" dirty="0">
                        <a:solidFill>
                          <a:schemeClr val="dk1"/>
                        </a:solidFill>
                        <a:effectLst/>
                        <a:latin typeface="+mn-lt"/>
                        <a:ea typeface="+mn-ea"/>
                        <a:cs typeface="+mn-cs"/>
                      </a:endParaRPr>
                    </a:p>
                    <a:p>
                      <a:pPr marL="285750" indent="-285750">
                        <a:buFont typeface="Arial" panose="020B0604020202020204" pitchFamily="34" charset="0"/>
                        <a:buChar char="•"/>
                      </a:pPr>
                      <a:r>
                        <a:rPr lang="en-AU" sz="1200" kern="1200" dirty="0">
                          <a:solidFill>
                            <a:schemeClr val="dk1"/>
                          </a:solidFill>
                          <a:effectLst/>
                          <a:latin typeface="+mn-lt"/>
                          <a:ea typeface="+mn-ea"/>
                          <a:cs typeface="+mn-cs"/>
                        </a:rPr>
                        <a:t>Centrelink card</a:t>
                      </a:r>
                      <a:endParaRPr lang="en-AU" sz="12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697248370"/>
                  </a:ext>
                </a:extLst>
              </a:tr>
            </a:tbl>
          </a:graphicData>
        </a:graphic>
      </p:graphicFrame>
    </p:spTree>
    <p:extLst>
      <p:ext uri="{BB962C8B-B14F-4D97-AF65-F5344CB8AC3E}">
        <p14:creationId xmlns:p14="http://schemas.microsoft.com/office/powerpoint/2010/main" val="2873762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61E0CB-033E-49DC-873E-E4435471D646}"/>
              </a:ext>
            </a:extLst>
          </p:cNvPr>
          <p:cNvSpPr>
            <a:spLocks noGrp="1"/>
          </p:cNvSpPr>
          <p:nvPr>
            <p:ph type="body" sz="quarter" idx="13"/>
          </p:nvPr>
        </p:nvSpPr>
        <p:spPr/>
        <p:txBody>
          <a:bodyPr/>
          <a:lstStyle/>
          <a:p>
            <a:pPr marL="342900" lvl="0" indent="-342900">
              <a:buFont typeface="+mj-lt"/>
              <a:buAutoNum type="arabicPeriod"/>
            </a:pPr>
            <a:r>
              <a:rPr lang="en-AU" dirty="0"/>
              <a:t>Causes of action – intentional torts  </a:t>
            </a:r>
          </a:p>
          <a:p>
            <a:pPr marL="342900" lvl="0" indent="-342900">
              <a:buFont typeface="+mj-lt"/>
              <a:buAutoNum type="arabicPeriod"/>
            </a:pPr>
            <a:r>
              <a:rPr lang="en-AU" dirty="0"/>
              <a:t>Identifying potential claims</a:t>
            </a:r>
          </a:p>
          <a:p>
            <a:pPr marL="342900" lvl="0" indent="-342900">
              <a:buFont typeface="+mj-lt"/>
              <a:buAutoNum type="arabicPeriod"/>
            </a:pPr>
            <a:r>
              <a:rPr lang="en-AU" dirty="0"/>
              <a:t>Investigating claims - Evidence</a:t>
            </a:r>
          </a:p>
          <a:p>
            <a:pPr marL="342900" lvl="0" indent="-342900">
              <a:buFont typeface="+mj-lt"/>
              <a:buAutoNum type="arabicPeriod"/>
            </a:pPr>
            <a:r>
              <a:rPr lang="en-AU" dirty="0"/>
              <a:t>Making Claims – Negotiation &amp; Litigation</a:t>
            </a:r>
          </a:p>
          <a:p>
            <a:pPr marL="342900" lvl="0" indent="-342900">
              <a:buFont typeface="+mj-lt"/>
              <a:buAutoNum type="arabicPeriod"/>
            </a:pPr>
            <a:r>
              <a:rPr lang="en-AU" dirty="0"/>
              <a:t>Outcomes </a:t>
            </a:r>
          </a:p>
          <a:p>
            <a:pPr marL="342900" lvl="0" indent="-342900">
              <a:buFont typeface="+mj-lt"/>
              <a:buAutoNum type="arabicPeriod"/>
            </a:pPr>
            <a:r>
              <a:rPr lang="en-AU" dirty="0"/>
              <a:t>Referrals</a:t>
            </a:r>
          </a:p>
        </p:txBody>
      </p:sp>
      <p:sp>
        <p:nvSpPr>
          <p:cNvPr id="4" name="Title 3">
            <a:extLst>
              <a:ext uri="{FF2B5EF4-FFF2-40B4-BE49-F238E27FC236}">
                <a16:creationId xmlns:a16="http://schemas.microsoft.com/office/drawing/2014/main" id="{975B827E-C9EF-43B9-AC2A-71222C611884}"/>
              </a:ext>
            </a:extLst>
          </p:cNvPr>
          <p:cNvSpPr>
            <a:spLocks noGrp="1"/>
          </p:cNvSpPr>
          <p:nvPr>
            <p:ph type="title"/>
          </p:nvPr>
        </p:nvSpPr>
        <p:spPr/>
        <p:txBody>
          <a:bodyPr/>
          <a:lstStyle/>
          <a:p>
            <a:r>
              <a:rPr lang="en-AU" dirty="0"/>
              <a:t>What we will cover</a:t>
            </a:r>
          </a:p>
        </p:txBody>
      </p:sp>
      <p:sp>
        <p:nvSpPr>
          <p:cNvPr id="5" name="Footer Placeholder 4">
            <a:extLst>
              <a:ext uri="{FF2B5EF4-FFF2-40B4-BE49-F238E27FC236}">
                <a16:creationId xmlns:a16="http://schemas.microsoft.com/office/drawing/2014/main" id="{CABF2CB3-1C30-40B7-BAFE-D40D53340BF3}"/>
              </a:ext>
            </a:extLst>
          </p:cNvPr>
          <p:cNvSpPr>
            <a:spLocks noGrp="1"/>
          </p:cNvSpPr>
          <p:nvPr>
            <p:ph type="ftr" sz="quarter" idx="3"/>
          </p:nvPr>
        </p:nvSpPr>
        <p:spPr/>
        <p:txBody>
          <a:bodyPr/>
          <a:lstStyle/>
          <a:p>
            <a:r>
              <a:rPr lang="en-AU" dirty="0"/>
              <a:t>Police Torts: Civil Law Remedies</a:t>
            </a:r>
            <a:endParaRPr lang="en-US" dirty="0"/>
          </a:p>
        </p:txBody>
      </p:sp>
    </p:spTree>
    <p:extLst>
      <p:ext uri="{BB962C8B-B14F-4D97-AF65-F5344CB8AC3E}">
        <p14:creationId xmlns:p14="http://schemas.microsoft.com/office/powerpoint/2010/main" val="938815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3CF2A2BF-8897-9E4F-9F9E-955085CA7FA8}"/>
              </a:ext>
            </a:extLst>
          </p:cNvPr>
          <p:cNvSpPr>
            <a:spLocks noGrp="1"/>
          </p:cNvSpPr>
          <p:nvPr>
            <p:ph type="body" sz="quarter" idx="14"/>
          </p:nvPr>
        </p:nvSpPr>
        <p:spPr>
          <a:xfrm>
            <a:off x="940375" y="1634022"/>
            <a:ext cx="10330300" cy="4504385"/>
          </a:xfrm>
        </p:spPr>
        <p:txBody>
          <a:bodyPr/>
          <a:lstStyle/>
          <a:p>
            <a:pPr marL="0" indent="0">
              <a:buNone/>
            </a:pPr>
            <a:endParaRPr lang="en-US" dirty="0"/>
          </a:p>
          <a:p>
            <a:pPr marL="0" indent="0">
              <a:buNone/>
            </a:pPr>
            <a:endParaRPr lang="en-US" b="1" dirty="0"/>
          </a:p>
          <a:p>
            <a:pPr marL="0" indent="0">
              <a:buNone/>
            </a:pPr>
            <a:endParaRPr lang="en-US" b="1" dirty="0"/>
          </a:p>
          <a:p>
            <a:pPr marL="0" indent="0">
              <a:spcAft>
                <a:spcPts val="0"/>
              </a:spcAft>
              <a:buNone/>
            </a:pPr>
            <a:r>
              <a:rPr lang="en-US" b="1" dirty="0"/>
              <a:t>	</a:t>
            </a:r>
            <a:r>
              <a:rPr lang="en-US" sz="2400" b="1" dirty="0"/>
              <a:t>Human Rights Team, Referral Email: 											</a:t>
            </a:r>
            <a:r>
              <a:rPr lang="en-US" sz="2400" b="1" dirty="0">
                <a:solidFill>
                  <a:srgbClr val="AB1E4B"/>
                </a:solidFill>
              </a:rPr>
              <a:t>human.rights@legalaid.nsw.gov.au</a:t>
            </a:r>
          </a:p>
          <a:p>
            <a:pPr marL="0" indent="0">
              <a:buNone/>
            </a:pPr>
            <a:endParaRPr lang="en-US" sz="2400" b="1" dirty="0"/>
          </a:p>
          <a:p>
            <a:pPr marL="0" indent="0">
              <a:lnSpc>
                <a:spcPct val="100000"/>
              </a:lnSpc>
              <a:spcAft>
                <a:spcPts val="0"/>
              </a:spcAft>
              <a:buNone/>
            </a:pPr>
            <a:r>
              <a:rPr lang="en-US" sz="2400" b="1" dirty="0"/>
              <a:t>	Senior Solicitor, Human Rights Group (LANSW): </a:t>
            </a:r>
          </a:p>
          <a:p>
            <a:pPr marL="0" indent="0">
              <a:lnSpc>
                <a:spcPct val="100000"/>
              </a:lnSpc>
              <a:spcAft>
                <a:spcPts val="0"/>
              </a:spcAft>
              <a:buNone/>
            </a:pPr>
            <a:r>
              <a:rPr lang="en-US" sz="2400" dirty="0"/>
              <a:t>	</a:t>
            </a:r>
            <a:r>
              <a:rPr lang="en-US" sz="2400" b="1" dirty="0">
                <a:solidFill>
                  <a:srgbClr val="AB1E4B"/>
                </a:solidFill>
              </a:rPr>
              <a:t>Anthony Levin – 9219 5790 (CCLST)</a:t>
            </a:r>
            <a:endParaRPr lang="en-US" b="1" dirty="0"/>
          </a:p>
          <a:p>
            <a:pPr marL="0" indent="0">
              <a:buNone/>
            </a:pPr>
            <a:endParaRPr lang="en-US" dirty="0"/>
          </a:p>
          <a:p>
            <a:pPr marL="0" indent="0">
              <a:buNone/>
            </a:pPr>
            <a:endParaRPr lang="en-US" dirty="0"/>
          </a:p>
        </p:txBody>
      </p:sp>
      <p:sp>
        <p:nvSpPr>
          <p:cNvPr id="4" name="Title 3">
            <a:extLst>
              <a:ext uri="{FF2B5EF4-FFF2-40B4-BE49-F238E27FC236}">
                <a16:creationId xmlns:a16="http://schemas.microsoft.com/office/drawing/2014/main" id="{E020A372-C938-D140-9003-28CD1B03EEBF}"/>
              </a:ext>
            </a:extLst>
          </p:cNvPr>
          <p:cNvSpPr>
            <a:spLocks noGrp="1"/>
          </p:cNvSpPr>
          <p:nvPr>
            <p:ph type="title"/>
          </p:nvPr>
        </p:nvSpPr>
        <p:spPr/>
        <p:txBody>
          <a:bodyPr/>
          <a:lstStyle/>
          <a:p>
            <a:r>
              <a:rPr lang="en-US" dirty="0"/>
              <a:t>Contacts</a:t>
            </a:r>
          </a:p>
        </p:txBody>
      </p:sp>
      <p:sp>
        <p:nvSpPr>
          <p:cNvPr id="13" name="Footer Placeholder 12">
            <a:extLst>
              <a:ext uri="{FF2B5EF4-FFF2-40B4-BE49-F238E27FC236}">
                <a16:creationId xmlns:a16="http://schemas.microsoft.com/office/drawing/2014/main" id="{56CF0383-87F5-F640-804C-38BAF6641731}"/>
              </a:ext>
            </a:extLst>
          </p:cNvPr>
          <p:cNvSpPr>
            <a:spLocks noGrp="1"/>
          </p:cNvSpPr>
          <p:nvPr>
            <p:ph type="ftr" sz="quarter" idx="3"/>
          </p:nvPr>
        </p:nvSpPr>
        <p:spPr/>
        <p:txBody>
          <a:bodyPr/>
          <a:lstStyle/>
          <a:p>
            <a:r>
              <a:rPr lang="en-AU" dirty="0"/>
              <a:t>Police Torts: Civil Law Remedies</a:t>
            </a:r>
            <a:endParaRPr lang="en-US" dirty="0"/>
          </a:p>
        </p:txBody>
      </p:sp>
    </p:spTree>
    <p:extLst>
      <p:ext uri="{BB962C8B-B14F-4D97-AF65-F5344CB8AC3E}">
        <p14:creationId xmlns:p14="http://schemas.microsoft.com/office/powerpoint/2010/main" val="3928455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FD3533-1772-4542-B12B-5617A5F1B069}"/>
              </a:ext>
            </a:extLst>
          </p:cNvPr>
          <p:cNvSpPr>
            <a:spLocks noGrp="1"/>
          </p:cNvSpPr>
          <p:nvPr>
            <p:ph type="body" sz="quarter" idx="13"/>
          </p:nvPr>
        </p:nvSpPr>
        <p:spPr/>
        <p:txBody>
          <a:bodyPr/>
          <a:lstStyle/>
          <a:p>
            <a:endParaRPr lang="en-US" dirty="0"/>
          </a:p>
          <a:p>
            <a:pPr marL="285750" indent="-285750">
              <a:buFont typeface="Arial" panose="020B0604020202020204" pitchFamily="34" charset="0"/>
              <a:buChar char="•"/>
            </a:pPr>
            <a:r>
              <a:rPr lang="en-US" dirty="0"/>
              <a:t>5 lawyers (currently 6 – special project on policing in Mid North Coast)</a:t>
            </a:r>
          </a:p>
          <a:p>
            <a:pPr marL="285750" indent="-285750">
              <a:buFont typeface="Arial" panose="020B0604020202020204" pitchFamily="34" charset="0"/>
              <a:buChar char="•"/>
            </a:pPr>
            <a:r>
              <a:rPr lang="en-US" dirty="0"/>
              <a:t>1 paralegal</a:t>
            </a:r>
          </a:p>
          <a:p>
            <a:pPr marL="285750" indent="-285750">
              <a:buFont typeface="Arial" panose="020B0604020202020204" pitchFamily="34" charset="0"/>
              <a:buChar char="•"/>
            </a:pPr>
            <a:r>
              <a:rPr lang="en-US" dirty="0"/>
              <a:t>specialist support for 180 civil lawyers</a:t>
            </a:r>
          </a:p>
          <a:p>
            <a:pPr marL="285750" indent="-285750">
              <a:buFont typeface="Arial" panose="020B0604020202020204" pitchFamily="34" charset="0"/>
              <a:buChar char="•"/>
            </a:pPr>
            <a:r>
              <a:rPr lang="en-US" dirty="0"/>
              <a:t>referrals from across Legal Aid NSW </a:t>
            </a:r>
          </a:p>
        </p:txBody>
      </p:sp>
      <p:sp>
        <p:nvSpPr>
          <p:cNvPr id="4" name="Title 3">
            <a:extLst>
              <a:ext uri="{FF2B5EF4-FFF2-40B4-BE49-F238E27FC236}">
                <a16:creationId xmlns:a16="http://schemas.microsoft.com/office/drawing/2014/main" id="{F7323254-110E-4FC1-BC1A-3C6D3988DA45}"/>
              </a:ext>
            </a:extLst>
          </p:cNvPr>
          <p:cNvSpPr>
            <a:spLocks noGrp="1"/>
          </p:cNvSpPr>
          <p:nvPr>
            <p:ph type="title"/>
          </p:nvPr>
        </p:nvSpPr>
        <p:spPr/>
        <p:txBody>
          <a:bodyPr/>
          <a:lstStyle/>
          <a:p>
            <a:r>
              <a:rPr lang="en-AU" dirty="0"/>
              <a:t> Human Rights Team</a:t>
            </a:r>
          </a:p>
        </p:txBody>
      </p:sp>
      <p:sp>
        <p:nvSpPr>
          <p:cNvPr id="5" name="Footer Placeholder 4">
            <a:extLst>
              <a:ext uri="{FF2B5EF4-FFF2-40B4-BE49-F238E27FC236}">
                <a16:creationId xmlns:a16="http://schemas.microsoft.com/office/drawing/2014/main" id="{8BE8907B-04ED-4E75-9BA6-6A6CA808258A}"/>
              </a:ext>
            </a:extLst>
          </p:cNvPr>
          <p:cNvSpPr>
            <a:spLocks noGrp="1"/>
          </p:cNvSpPr>
          <p:nvPr>
            <p:ph type="ftr" sz="quarter" idx="3"/>
          </p:nvPr>
        </p:nvSpPr>
        <p:spPr/>
        <p:txBody>
          <a:bodyPr/>
          <a:lstStyle/>
          <a:p>
            <a:r>
              <a:rPr lang="en-AU" dirty="0"/>
              <a:t>Police Torts: Civil Law Remedies</a:t>
            </a:r>
            <a:endParaRPr lang="en-US" dirty="0"/>
          </a:p>
        </p:txBody>
      </p:sp>
      <p:sp>
        <p:nvSpPr>
          <p:cNvPr id="7" name="Subtitle 6">
            <a:extLst>
              <a:ext uri="{FF2B5EF4-FFF2-40B4-BE49-F238E27FC236}">
                <a16:creationId xmlns:a16="http://schemas.microsoft.com/office/drawing/2014/main" id="{4AE943A4-8D2C-4D2C-A8F2-4F1B44E0CCAA}"/>
              </a:ext>
            </a:extLst>
          </p:cNvPr>
          <p:cNvSpPr>
            <a:spLocks noGrp="1"/>
          </p:cNvSpPr>
          <p:nvPr>
            <p:ph type="subTitle" idx="1"/>
          </p:nvPr>
        </p:nvSpPr>
        <p:spPr/>
        <p:txBody>
          <a:bodyPr/>
          <a:lstStyle/>
          <a:p>
            <a:r>
              <a:rPr lang="en-AU" dirty="0"/>
              <a:t>Who are we?</a:t>
            </a:r>
          </a:p>
        </p:txBody>
      </p:sp>
    </p:spTree>
    <p:extLst>
      <p:ext uri="{BB962C8B-B14F-4D97-AF65-F5344CB8AC3E}">
        <p14:creationId xmlns:p14="http://schemas.microsoft.com/office/powerpoint/2010/main" val="2807278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71F068-F748-4E00-B9A8-426328F18A8F}"/>
              </a:ext>
            </a:extLst>
          </p:cNvPr>
          <p:cNvSpPr>
            <a:spLocks noGrp="1"/>
          </p:cNvSpPr>
          <p:nvPr>
            <p:ph type="body" sz="quarter" idx="13"/>
          </p:nvPr>
        </p:nvSpPr>
        <p:spPr>
          <a:xfrm>
            <a:off x="940375" y="2075672"/>
            <a:ext cx="9938439" cy="4062735"/>
          </a:xfrm>
        </p:spPr>
        <p:txBody>
          <a:bodyPr/>
          <a:lstStyle/>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a:p>
            <a:endParaRPr lang="en-AU" dirty="0"/>
          </a:p>
          <a:p>
            <a:endParaRPr lang="en-AU" dirty="0"/>
          </a:p>
          <a:p>
            <a:endParaRPr lang="en-AU" dirty="0"/>
          </a:p>
          <a:p>
            <a:endParaRPr lang="en-AU" dirty="0"/>
          </a:p>
        </p:txBody>
      </p:sp>
      <p:sp>
        <p:nvSpPr>
          <p:cNvPr id="4" name="Title 3">
            <a:extLst>
              <a:ext uri="{FF2B5EF4-FFF2-40B4-BE49-F238E27FC236}">
                <a16:creationId xmlns:a16="http://schemas.microsoft.com/office/drawing/2014/main" id="{6500CD43-E3EE-4EB9-8DB2-715503630BA4}"/>
              </a:ext>
            </a:extLst>
          </p:cNvPr>
          <p:cNvSpPr>
            <a:spLocks noGrp="1"/>
          </p:cNvSpPr>
          <p:nvPr>
            <p:ph type="title"/>
          </p:nvPr>
        </p:nvSpPr>
        <p:spPr/>
        <p:txBody>
          <a:bodyPr/>
          <a:lstStyle/>
          <a:p>
            <a:r>
              <a:rPr lang="en-AU" dirty="0"/>
              <a:t>Police Tort Casework</a:t>
            </a:r>
          </a:p>
        </p:txBody>
      </p:sp>
      <p:sp>
        <p:nvSpPr>
          <p:cNvPr id="5" name="Footer Placeholder 4">
            <a:extLst>
              <a:ext uri="{FF2B5EF4-FFF2-40B4-BE49-F238E27FC236}">
                <a16:creationId xmlns:a16="http://schemas.microsoft.com/office/drawing/2014/main" id="{7598FFF9-E7FA-463C-AFF0-CB9C6D9E20B5}"/>
              </a:ext>
            </a:extLst>
          </p:cNvPr>
          <p:cNvSpPr>
            <a:spLocks noGrp="1"/>
          </p:cNvSpPr>
          <p:nvPr>
            <p:ph type="ftr" sz="quarter" idx="3"/>
          </p:nvPr>
        </p:nvSpPr>
        <p:spPr/>
        <p:txBody>
          <a:bodyPr/>
          <a:lstStyle/>
          <a:p>
            <a:r>
              <a:rPr lang="en-AU" dirty="0"/>
              <a:t>Police Torts: Civil Law Remedies</a:t>
            </a:r>
            <a:endParaRPr lang="en-US" dirty="0"/>
          </a:p>
        </p:txBody>
      </p:sp>
      <p:sp>
        <p:nvSpPr>
          <p:cNvPr id="6" name="TextBox 5">
            <a:extLst>
              <a:ext uri="{FF2B5EF4-FFF2-40B4-BE49-F238E27FC236}">
                <a16:creationId xmlns:a16="http://schemas.microsoft.com/office/drawing/2014/main" id="{0C742FB7-62D6-4C4D-92C6-4FB486E592EC}"/>
              </a:ext>
            </a:extLst>
          </p:cNvPr>
          <p:cNvSpPr txBox="1"/>
          <p:nvPr/>
        </p:nvSpPr>
        <p:spPr>
          <a:xfrm>
            <a:off x="627127" y="2282023"/>
            <a:ext cx="2386417" cy="1773141"/>
          </a:xfrm>
          <a:prstGeom prst="rect">
            <a:avLst/>
          </a:prstGeom>
          <a:solidFill>
            <a:srgbClr val="F8D1DA"/>
          </a:solidFill>
        </p:spPr>
        <p:txBody>
          <a:bodyPr wrap="square" rtlCol="0" anchor="ctr" anchorCtr="0">
            <a:noAutofit/>
          </a:bodyPr>
          <a:lstStyle/>
          <a:p>
            <a:pPr algn="ctr"/>
            <a:r>
              <a:rPr lang="en-US" b="1" dirty="0">
                <a:latin typeface="Century Gothic" panose="020B0502020202020204" pitchFamily="34" charset="0"/>
              </a:rPr>
              <a:t>Remedies for Individual Clients</a:t>
            </a:r>
          </a:p>
        </p:txBody>
      </p:sp>
      <p:sp>
        <p:nvSpPr>
          <p:cNvPr id="8" name="TextBox 7">
            <a:extLst>
              <a:ext uri="{FF2B5EF4-FFF2-40B4-BE49-F238E27FC236}">
                <a16:creationId xmlns:a16="http://schemas.microsoft.com/office/drawing/2014/main" id="{673B973D-1CBE-46B7-BE44-DF15AB47DB7B}"/>
              </a:ext>
            </a:extLst>
          </p:cNvPr>
          <p:cNvSpPr txBox="1"/>
          <p:nvPr/>
        </p:nvSpPr>
        <p:spPr>
          <a:xfrm>
            <a:off x="3209180" y="2279747"/>
            <a:ext cx="2327611" cy="1773141"/>
          </a:xfrm>
          <a:prstGeom prst="rect">
            <a:avLst/>
          </a:prstGeom>
          <a:solidFill>
            <a:srgbClr val="DEDEDE"/>
          </a:solidFill>
        </p:spPr>
        <p:txBody>
          <a:bodyPr wrap="square" rtlCol="0" anchor="ctr" anchorCtr="0">
            <a:noAutofit/>
          </a:bodyPr>
          <a:lstStyle/>
          <a:p>
            <a:pPr algn="ctr"/>
            <a:r>
              <a:rPr lang="en-US" b="1" dirty="0">
                <a:latin typeface="Century Gothic" panose="020B0502020202020204" pitchFamily="34" charset="0"/>
              </a:rPr>
              <a:t>Community Benefits</a:t>
            </a:r>
          </a:p>
        </p:txBody>
      </p:sp>
      <p:sp>
        <p:nvSpPr>
          <p:cNvPr id="9" name="TextBox 8">
            <a:extLst>
              <a:ext uri="{FF2B5EF4-FFF2-40B4-BE49-F238E27FC236}">
                <a16:creationId xmlns:a16="http://schemas.microsoft.com/office/drawing/2014/main" id="{E21AF849-6962-4298-B3A4-FFE8AD5A5AAC}"/>
              </a:ext>
            </a:extLst>
          </p:cNvPr>
          <p:cNvSpPr txBox="1"/>
          <p:nvPr/>
        </p:nvSpPr>
        <p:spPr>
          <a:xfrm>
            <a:off x="3374519" y="4166431"/>
            <a:ext cx="4577207" cy="1877019"/>
          </a:xfrm>
          <a:prstGeom prst="rect">
            <a:avLst/>
          </a:prstGeom>
          <a:solidFill>
            <a:srgbClr val="52CBD4"/>
          </a:solidFill>
        </p:spPr>
        <p:txBody>
          <a:bodyPr wrap="square" rtlCol="0" anchor="ctr" anchorCtr="0">
            <a:noAutofit/>
          </a:bodyPr>
          <a:lstStyle/>
          <a:p>
            <a:pPr algn="ctr"/>
            <a:r>
              <a:rPr lang="en-US" b="1" dirty="0">
                <a:latin typeface="Century Gothic" panose="020B0502020202020204" pitchFamily="34" charset="0"/>
              </a:rPr>
              <a:t>Alternative: </a:t>
            </a:r>
          </a:p>
          <a:p>
            <a:pPr algn="ctr"/>
            <a:endParaRPr lang="en-US" b="1" dirty="0">
              <a:latin typeface="Century Gothic" panose="020B0502020202020204" pitchFamily="34" charset="0"/>
            </a:endParaRPr>
          </a:p>
          <a:p>
            <a:pPr algn="ctr"/>
            <a:r>
              <a:rPr lang="en-US" b="1" i="1" dirty="0">
                <a:latin typeface="Century Gothic" panose="020B0502020202020204" pitchFamily="34" charset="0"/>
              </a:rPr>
              <a:t>Unchecked abuse of power</a:t>
            </a:r>
          </a:p>
        </p:txBody>
      </p:sp>
      <p:sp>
        <p:nvSpPr>
          <p:cNvPr id="10" name="TextBox 9">
            <a:extLst>
              <a:ext uri="{FF2B5EF4-FFF2-40B4-BE49-F238E27FC236}">
                <a16:creationId xmlns:a16="http://schemas.microsoft.com/office/drawing/2014/main" id="{1A30F5F6-86EE-47A2-9EB8-F7DE4388FA02}"/>
              </a:ext>
            </a:extLst>
          </p:cNvPr>
          <p:cNvSpPr txBox="1"/>
          <p:nvPr/>
        </p:nvSpPr>
        <p:spPr>
          <a:xfrm>
            <a:off x="5732428" y="2279747"/>
            <a:ext cx="2327611" cy="1750426"/>
          </a:xfrm>
          <a:prstGeom prst="rect">
            <a:avLst/>
          </a:prstGeom>
          <a:solidFill>
            <a:srgbClr val="ED8CA3"/>
          </a:solidFill>
        </p:spPr>
        <p:txBody>
          <a:bodyPr wrap="square" rtlCol="0" anchor="ctr" anchorCtr="0">
            <a:noAutofit/>
          </a:bodyPr>
          <a:lstStyle/>
          <a:p>
            <a:pPr algn="ctr"/>
            <a:r>
              <a:rPr lang="en-US" b="1" dirty="0">
                <a:latin typeface="Century Gothic" panose="020B0502020202020204" pitchFamily="34" charset="0"/>
              </a:rPr>
              <a:t>Systemic changes</a:t>
            </a:r>
          </a:p>
        </p:txBody>
      </p:sp>
      <p:sp>
        <p:nvSpPr>
          <p:cNvPr id="11" name="TextBox 10">
            <a:extLst>
              <a:ext uri="{FF2B5EF4-FFF2-40B4-BE49-F238E27FC236}">
                <a16:creationId xmlns:a16="http://schemas.microsoft.com/office/drawing/2014/main" id="{EBA65413-501A-4D1E-BFFA-DA2F1FCFDF1A}"/>
              </a:ext>
            </a:extLst>
          </p:cNvPr>
          <p:cNvSpPr txBox="1"/>
          <p:nvPr/>
        </p:nvSpPr>
        <p:spPr>
          <a:xfrm>
            <a:off x="8255676" y="2282023"/>
            <a:ext cx="2457416" cy="1748150"/>
          </a:xfrm>
          <a:prstGeom prst="rect">
            <a:avLst/>
          </a:prstGeom>
          <a:solidFill>
            <a:srgbClr val="969698"/>
          </a:solidFill>
        </p:spPr>
        <p:txBody>
          <a:bodyPr wrap="square" rtlCol="0" anchor="ctr" anchorCtr="0">
            <a:noAutofit/>
          </a:bodyPr>
          <a:lstStyle/>
          <a:p>
            <a:pPr algn="ctr"/>
            <a:r>
              <a:rPr lang="en-US" b="1" dirty="0">
                <a:latin typeface="Century Gothic" panose="020B0502020202020204" pitchFamily="34" charset="0"/>
              </a:rPr>
              <a:t>Access to justice</a:t>
            </a:r>
          </a:p>
        </p:txBody>
      </p:sp>
    </p:spTree>
    <p:extLst>
      <p:ext uri="{BB962C8B-B14F-4D97-AF65-F5344CB8AC3E}">
        <p14:creationId xmlns:p14="http://schemas.microsoft.com/office/powerpoint/2010/main" val="69132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DA96B2-E47C-4DD4-8290-D0222DC8B56A}"/>
              </a:ext>
            </a:extLst>
          </p:cNvPr>
          <p:cNvSpPr>
            <a:spLocks noGrp="1"/>
          </p:cNvSpPr>
          <p:nvPr>
            <p:ph type="body" sz="quarter" idx="13"/>
          </p:nvPr>
        </p:nvSpPr>
        <p:spPr/>
        <p:txBody>
          <a:bodyPr/>
          <a:lstStyle/>
          <a:p>
            <a:endParaRPr lang="en-AU" b="1" dirty="0"/>
          </a:p>
          <a:p>
            <a:endParaRPr lang="en-AU" b="1" dirty="0"/>
          </a:p>
          <a:p>
            <a:pPr algn="ctr"/>
            <a:endParaRPr lang="en-AU" b="1" dirty="0"/>
          </a:p>
          <a:p>
            <a:endParaRPr lang="en-AU" b="1" dirty="0"/>
          </a:p>
          <a:p>
            <a:endParaRPr lang="en-AU" b="1" dirty="0"/>
          </a:p>
          <a:p>
            <a:endParaRPr lang="en-AU" b="1" dirty="0"/>
          </a:p>
          <a:p>
            <a:pPr marL="285750" indent="-285750">
              <a:buFont typeface="Arial" panose="020B0604020202020204" pitchFamily="34" charset="0"/>
              <a:buChar char="•"/>
            </a:pPr>
            <a:r>
              <a:rPr lang="en-AU" i="1" dirty="0"/>
              <a:t>Intention to act unlawfully is irrelevant</a:t>
            </a:r>
          </a:p>
        </p:txBody>
      </p:sp>
      <p:sp>
        <p:nvSpPr>
          <p:cNvPr id="3" name="Subtitle 2">
            <a:extLst>
              <a:ext uri="{FF2B5EF4-FFF2-40B4-BE49-F238E27FC236}">
                <a16:creationId xmlns:a16="http://schemas.microsoft.com/office/drawing/2014/main" id="{6D81F586-2506-4A94-B352-E4347F36592F}"/>
              </a:ext>
            </a:extLst>
          </p:cNvPr>
          <p:cNvSpPr>
            <a:spLocks noGrp="1"/>
          </p:cNvSpPr>
          <p:nvPr>
            <p:ph type="subTitle" idx="1"/>
          </p:nvPr>
        </p:nvSpPr>
        <p:spPr/>
        <p:txBody>
          <a:bodyPr/>
          <a:lstStyle/>
          <a:p>
            <a:r>
              <a:rPr lang="en-AU" dirty="0"/>
              <a:t>A. False Imprisonment</a:t>
            </a:r>
          </a:p>
        </p:txBody>
      </p:sp>
      <p:sp>
        <p:nvSpPr>
          <p:cNvPr id="4" name="Title 3">
            <a:extLst>
              <a:ext uri="{FF2B5EF4-FFF2-40B4-BE49-F238E27FC236}">
                <a16:creationId xmlns:a16="http://schemas.microsoft.com/office/drawing/2014/main" id="{BF294365-E51D-496D-94CB-E3A0DD7B8AD5}"/>
              </a:ext>
            </a:extLst>
          </p:cNvPr>
          <p:cNvSpPr>
            <a:spLocks noGrp="1"/>
          </p:cNvSpPr>
          <p:nvPr>
            <p:ph type="title"/>
          </p:nvPr>
        </p:nvSpPr>
        <p:spPr/>
        <p:txBody>
          <a:bodyPr/>
          <a:lstStyle/>
          <a:p>
            <a:r>
              <a:rPr lang="en-AU" dirty="0"/>
              <a:t>Police Torts</a:t>
            </a:r>
          </a:p>
        </p:txBody>
      </p:sp>
      <p:sp>
        <p:nvSpPr>
          <p:cNvPr id="5" name="Footer Placeholder 4">
            <a:extLst>
              <a:ext uri="{FF2B5EF4-FFF2-40B4-BE49-F238E27FC236}">
                <a16:creationId xmlns:a16="http://schemas.microsoft.com/office/drawing/2014/main" id="{50EB8100-CEAC-4F73-A0F6-E4859A4A0DA9}"/>
              </a:ext>
            </a:extLst>
          </p:cNvPr>
          <p:cNvSpPr>
            <a:spLocks noGrp="1"/>
          </p:cNvSpPr>
          <p:nvPr>
            <p:ph type="ftr" sz="quarter" idx="3"/>
          </p:nvPr>
        </p:nvSpPr>
        <p:spPr/>
        <p:txBody>
          <a:bodyPr/>
          <a:lstStyle/>
          <a:p>
            <a:r>
              <a:rPr lang="en-AU" dirty="0"/>
              <a:t>Police Torts: Civil Law Remedies</a:t>
            </a:r>
            <a:endParaRPr lang="en-US" dirty="0"/>
          </a:p>
        </p:txBody>
      </p:sp>
      <p:sp>
        <p:nvSpPr>
          <p:cNvPr id="8" name="TextBox 7">
            <a:extLst>
              <a:ext uri="{FF2B5EF4-FFF2-40B4-BE49-F238E27FC236}">
                <a16:creationId xmlns:a16="http://schemas.microsoft.com/office/drawing/2014/main" id="{AB07B409-ED22-41DA-BFF3-22AA9B514182}"/>
              </a:ext>
            </a:extLst>
          </p:cNvPr>
          <p:cNvSpPr txBox="1"/>
          <p:nvPr/>
        </p:nvSpPr>
        <p:spPr>
          <a:xfrm>
            <a:off x="942317" y="2382199"/>
            <a:ext cx="2561346" cy="1688201"/>
          </a:xfrm>
          <a:prstGeom prst="rect">
            <a:avLst/>
          </a:prstGeom>
          <a:solidFill>
            <a:srgbClr val="F8D1DA"/>
          </a:solidFill>
        </p:spPr>
        <p:txBody>
          <a:bodyPr wrap="square" rtlCol="0" anchor="ctr" anchorCtr="0">
            <a:noAutofit/>
          </a:bodyPr>
          <a:lstStyle/>
          <a:p>
            <a:pPr algn="ctr"/>
            <a:r>
              <a:rPr lang="en-US" b="1" dirty="0"/>
              <a:t>intentional</a:t>
            </a:r>
            <a:endParaRPr lang="en-US" b="1" dirty="0">
              <a:latin typeface="Century Gothic" panose="020B0502020202020204" pitchFamily="34" charset="0"/>
            </a:endParaRPr>
          </a:p>
        </p:txBody>
      </p:sp>
      <p:sp>
        <p:nvSpPr>
          <p:cNvPr id="9" name="TextBox 8">
            <a:extLst>
              <a:ext uri="{FF2B5EF4-FFF2-40B4-BE49-F238E27FC236}">
                <a16:creationId xmlns:a16="http://schemas.microsoft.com/office/drawing/2014/main" id="{2BAAC927-D7A8-4C82-A24B-9CC1707D702D}"/>
              </a:ext>
            </a:extLst>
          </p:cNvPr>
          <p:cNvSpPr txBox="1"/>
          <p:nvPr/>
        </p:nvSpPr>
        <p:spPr>
          <a:xfrm>
            <a:off x="7280031" y="2356338"/>
            <a:ext cx="2425035" cy="1751783"/>
          </a:xfrm>
          <a:prstGeom prst="rect">
            <a:avLst/>
          </a:prstGeom>
          <a:solidFill>
            <a:srgbClr val="BAEAEE"/>
          </a:solidFill>
        </p:spPr>
        <p:txBody>
          <a:bodyPr wrap="square" rtlCol="0" anchor="ctr" anchorCtr="0">
            <a:noAutofit/>
          </a:bodyPr>
          <a:lstStyle/>
          <a:p>
            <a:pPr algn="ctr"/>
            <a:r>
              <a:rPr lang="en-US" b="1" dirty="0">
                <a:latin typeface="Century Gothic" panose="020B0502020202020204" pitchFamily="34" charset="0"/>
              </a:rPr>
              <a:t>direct restraint</a:t>
            </a:r>
          </a:p>
        </p:txBody>
      </p:sp>
      <p:sp>
        <p:nvSpPr>
          <p:cNvPr id="10" name="TextBox 9">
            <a:extLst>
              <a:ext uri="{FF2B5EF4-FFF2-40B4-BE49-F238E27FC236}">
                <a16:creationId xmlns:a16="http://schemas.microsoft.com/office/drawing/2014/main" id="{8998DE5A-100D-4CA8-9015-C23AF955A4A5}"/>
              </a:ext>
            </a:extLst>
          </p:cNvPr>
          <p:cNvSpPr txBox="1"/>
          <p:nvPr/>
        </p:nvSpPr>
        <p:spPr>
          <a:xfrm>
            <a:off x="4010918" y="2382199"/>
            <a:ext cx="2623605" cy="1763645"/>
          </a:xfrm>
          <a:prstGeom prst="rect">
            <a:avLst/>
          </a:prstGeom>
          <a:solidFill>
            <a:srgbClr val="DEDEDE"/>
          </a:solidFill>
        </p:spPr>
        <p:txBody>
          <a:bodyPr wrap="square" rtlCol="0" anchor="ctr" anchorCtr="0">
            <a:noAutofit/>
          </a:bodyPr>
          <a:lstStyle/>
          <a:p>
            <a:pPr algn="ctr"/>
            <a:r>
              <a:rPr lang="en-US" b="1" dirty="0">
                <a:latin typeface="Century Gothic" panose="020B0502020202020204" pitchFamily="34" charset="0"/>
              </a:rPr>
              <a:t>total</a:t>
            </a:r>
          </a:p>
        </p:txBody>
      </p:sp>
    </p:spTree>
    <p:extLst>
      <p:ext uri="{BB962C8B-B14F-4D97-AF65-F5344CB8AC3E}">
        <p14:creationId xmlns:p14="http://schemas.microsoft.com/office/powerpoint/2010/main" val="1144021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DA96B2-E47C-4DD4-8290-D0222DC8B56A}"/>
              </a:ext>
            </a:extLst>
          </p:cNvPr>
          <p:cNvSpPr>
            <a:spLocks noGrp="1"/>
          </p:cNvSpPr>
          <p:nvPr>
            <p:ph type="body" sz="quarter" idx="13"/>
          </p:nvPr>
        </p:nvSpPr>
        <p:spPr/>
        <p:txBody>
          <a:bodyPr/>
          <a:lstStyle/>
          <a:p>
            <a:endParaRPr lang="en-AU" b="1" dirty="0"/>
          </a:p>
          <a:p>
            <a:endParaRPr lang="en-AU" b="1" dirty="0"/>
          </a:p>
          <a:p>
            <a:pPr algn="ctr"/>
            <a:endParaRPr lang="en-AU" b="1" dirty="0"/>
          </a:p>
          <a:p>
            <a:endParaRPr lang="en-AU" b="1" dirty="0"/>
          </a:p>
          <a:p>
            <a:endParaRPr lang="en-AU" b="1" dirty="0"/>
          </a:p>
        </p:txBody>
      </p:sp>
      <p:sp>
        <p:nvSpPr>
          <p:cNvPr id="3" name="Subtitle 2">
            <a:extLst>
              <a:ext uri="{FF2B5EF4-FFF2-40B4-BE49-F238E27FC236}">
                <a16:creationId xmlns:a16="http://schemas.microsoft.com/office/drawing/2014/main" id="{6D81F586-2506-4A94-B352-E4347F36592F}"/>
              </a:ext>
            </a:extLst>
          </p:cNvPr>
          <p:cNvSpPr>
            <a:spLocks noGrp="1"/>
          </p:cNvSpPr>
          <p:nvPr>
            <p:ph type="subTitle" idx="1"/>
          </p:nvPr>
        </p:nvSpPr>
        <p:spPr/>
        <p:txBody>
          <a:bodyPr/>
          <a:lstStyle/>
          <a:p>
            <a:r>
              <a:rPr lang="en-AU" dirty="0"/>
              <a:t>A. False Imprisonment – Sources of Power</a:t>
            </a:r>
          </a:p>
        </p:txBody>
      </p:sp>
      <p:sp>
        <p:nvSpPr>
          <p:cNvPr id="4" name="Title 3">
            <a:extLst>
              <a:ext uri="{FF2B5EF4-FFF2-40B4-BE49-F238E27FC236}">
                <a16:creationId xmlns:a16="http://schemas.microsoft.com/office/drawing/2014/main" id="{BF294365-E51D-496D-94CB-E3A0DD7B8AD5}"/>
              </a:ext>
            </a:extLst>
          </p:cNvPr>
          <p:cNvSpPr>
            <a:spLocks noGrp="1"/>
          </p:cNvSpPr>
          <p:nvPr>
            <p:ph type="title"/>
          </p:nvPr>
        </p:nvSpPr>
        <p:spPr/>
        <p:txBody>
          <a:bodyPr/>
          <a:lstStyle/>
          <a:p>
            <a:r>
              <a:rPr lang="en-AU" dirty="0"/>
              <a:t>Police Torts</a:t>
            </a:r>
          </a:p>
        </p:txBody>
      </p:sp>
      <p:sp>
        <p:nvSpPr>
          <p:cNvPr id="5" name="Footer Placeholder 4">
            <a:extLst>
              <a:ext uri="{FF2B5EF4-FFF2-40B4-BE49-F238E27FC236}">
                <a16:creationId xmlns:a16="http://schemas.microsoft.com/office/drawing/2014/main" id="{50EB8100-CEAC-4F73-A0F6-E4859A4A0DA9}"/>
              </a:ext>
            </a:extLst>
          </p:cNvPr>
          <p:cNvSpPr>
            <a:spLocks noGrp="1"/>
          </p:cNvSpPr>
          <p:nvPr>
            <p:ph type="ftr" sz="quarter" idx="3"/>
          </p:nvPr>
        </p:nvSpPr>
        <p:spPr/>
        <p:txBody>
          <a:bodyPr/>
          <a:lstStyle/>
          <a:p>
            <a:r>
              <a:rPr lang="en-AU" dirty="0"/>
              <a:t>Police Torts: Civil Law Remedies</a:t>
            </a:r>
            <a:endParaRPr lang="en-US" dirty="0"/>
          </a:p>
        </p:txBody>
      </p:sp>
      <p:sp>
        <p:nvSpPr>
          <p:cNvPr id="8" name="TextBox 7">
            <a:extLst>
              <a:ext uri="{FF2B5EF4-FFF2-40B4-BE49-F238E27FC236}">
                <a16:creationId xmlns:a16="http://schemas.microsoft.com/office/drawing/2014/main" id="{AB07B409-ED22-41DA-BFF3-22AA9B514182}"/>
              </a:ext>
            </a:extLst>
          </p:cNvPr>
          <p:cNvSpPr txBox="1"/>
          <p:nvPr/>
        </p:nvSpPr>
        <p:spPr>
          <a:xfrm>
            <a:off x="258447" y="2259339"/>
            <a:ext cx="2561346" cy="1638211"/>
          </a:xfrm>
          <a:prstGeom prst="rect">
            <a:avLst/>
          </a:prstGeom>
          <a:solidFill>
            <a:srgbClr val="F8D1DA"/>
          </a:solidFill>
        </p:spPr>
        <p:txBody>
          <a:bodyPr wrap="square" rtlCol="0" anchor="ctr" anchorCtr="0">
            <a:noAutofit/>
          </a:bodyPr>
          <a:lstStyle/>
          <a:p>
            <a:pPr algn="ctr"/>
            <a:r>
              <a:rPr lang="en-US" b="1" dirty="0">
                <a:latin typeface="Century Gothic" panose="020B0502020202020204" pitchFamily="34" charset="0"/>
              </a:rPr>
              <a:t>LEPRA</a:t>
            </a:r>
          </a:p>
        </p:txBody>
      </p:sp>
      <p:sp>
        <p:nvSpPr>
          <p:cNvPr id="9" name="TextBox 8">
            <a:extLst>
              <a:ext uri="{FF2B5EF4-FFF2-40B4-BE49-F238E27FC236}">
                <a16:creationId xmlns:a16="http://schemas.microsoft.com/office/drawing/2014/main" id="{2BAAC927-D7A8-4C82-A24B-9CC1707D702D}"/>
              </a:ext>
            </a:extLst>
          </p:cNvPr>
          <p:cNvSpPr txBox="1"/>
          <p:nvPr/>
        </p:nvSpPr>
        <p:spPr>
          <a:xfrm>
            <a:off x="6463961" y="2250831"/>
            <a:ext cx="2425035" cy="1762967"/>
          </a:xfrm>
          <a:prstGeom prst="rect">
            <a:avLst/>
          </a:prstGeom>
          <a:solidFill>
            <a:srgbClr val="BAEAEE"/>
          </a:solidFill>
        </p:spPr>
        <p:txBody>
          <a:bodyPr wrap="square" rtlCol="0" anchor="ctr" anchorCtr="0">
            <a:noAutofit/>
          </a:bodyPr>
          <a:lstStyle/>
          <a:p>
            <a:pPr algn="ctr"/>
            <a:r>
              <a:rPr lang="en-US" b="1" dirty="0">
                <a:latin typeface="Century Gothic" panose="020B0502020202020204" pitchFamily="34" charset="0"/>
              </a:rPr>
              <a:t>Mental Health legislation</a:t>
            </a:r>
          </a:p>
        </p:txBody>
      </p:sp>
      <p:sp>
        <p:nvSpPr>
          <p:cNvPr id="10" name="TextBox 9">
            <a:extLst>
              <a:ext uri="{FF2B5EF4-FFF2-40B4-BE49-F238E27FC236}">
                <a16:creationId xmlns:a16="http://schemas.microsoft.com/office/drawing/2014/main" id="{8998DE5A-100D-4CA8-9015-C23AF955A4A5}"/>
              </a:ext>
            </a:extLst>
          </p:cNvPr>
          <p:cNvSpPr txBox="1"/>
          <p:nvPr/>
        </p:nvSpPr>
        <p:spPr>
          <a:xfrm>
            <a:off x="3285989" y="2225866"/>
            <a:ext cx="2623605" cy="1709405"/>
          </a:xfrm>
          <a:prstGeom prst="rect">
            <a:avLst/>
          </a:prstGeom>
          <a:solidFill>
            <a:srgbClr val="DEDEDE"/>
          </a:solidFill>
        </p:spPr>
        <p:txBody>
          <a:bodyPr wrap="square" rtlCol="0" anchor="ctr" anchorCtr="0">
            <a:noAutofit/>
          </a:bodyPr>
          <a:lstStyle/>
          <a:p>
            <a:pPr algn="ctr"/>
            <a:r>
              <a:rPr lang="en-US" b="1" dirty="0">
                <a:latin typeface="Century Gothic" panose="020B0502020202020204" pitchFamily="34" charset="0"/>
              </a:rPr>
              <a:t>Bail Act</a:t>
            </a:r>
          </a:p>
        </p:txBody>
      </p:sp>
      <p:sp>
        <p:nvSpPr>
          <p:cNvPr id="11" name="TextBox 10">
            <a:extLst>
              <a:ext uri="{FF2B5EF4-FFF2-40B4-BE49-F238E27FC236}">
                <a16:creationId xmlns:a16="http://schemas.microsoft.com/office/drawing/2014/main" id="{3A748680-B0B5-4254-AE25-C406A71AE5F7}"/>
              </a:ext>
            </a:extLst>
          </p:cNvPr>
          <p:cNvSpPr txBox="1"/>
          <p:nvPr/>
        </p:nvSpPr>
        <p:spPr>
          <a:xfrm>
            <a:off x="942317" y="4243138"/>
            <a:ext cx="2561346" cy="1638211"/>
          </a:xfrm>
          <a:prstGeom prst="rect">
            <a:avLst/>
          </a:prstGeom>
          <a:solidFill>
            <a:srgbClr val="F8D1DA"/>
          </a:solidFill>
        </p:spPr>
        <p:txBody>
          <a:bodyPr wrap="square" rtlCol="0" anchor="ctr" anchorCtr="0">
            <a:noAutofit/>
          </a:bodyPr>
          <a:lstStyle/>
          <a:p>
            <a:pPr algn="ctr"/>
            <a:r>
              <a:rPr lang="en-US" b="1" dirty="0">
                <a:latin typeface="Century Gothic" panose="020B0502020202020204" pitchFamily="34" charset="0"/>
              </a:rPr>
              <a:t>Common Law</a:t>
            </a:r>
          </a:p>
        </p:txBody>
      </p:sp>
      <p:sp>
        <p:nvSpPr>
          <p:cNvPr id="12" name="TextBox 11">
            <a:extLst>
              <a:ext uri="{FF2B5EF4-FFF2-40B4-BE49-F238E27FC236}">
                <a16:creationId xmlns:a16="http://schemas.microsoft.com/office/drawing/2014/main" id="{F157ACBA-14D3-446E-84C0-F21670228AC6}"/>
              </a:ext>
            </a:extLst>
          </p:cNvPr>
          <p:cNvSpPr txBox="1"/>
          <p:nvPr/>
        </p:nvSpPr>
        <p:spPr>
          <a:xfrm>
            <a:off x="3749917" y="4473670"/>
            <a:ext cx="2085083" cy="1085054"/>
          </a:xfrm>
          <a:prstGeom prst="rect">
            <a:avLst/>
          </a:prstGeom>
          <a:solidFill>
            <a:srgbClr val="DEDEDE"/>
          </a:solidFill>
        </p:spPr>
        <p:txBody>
          <a:bodyPr wrap="square" rtlCol="0" anchor="ctr" anchorCtr="0">
            <a:noAutofit/>
          </a:bodyPr>
          <a:lstStyle/>
          <a:p>
            <a:pPr algn="ctr"/>
            <a:r>
              <a:rPr lang="en-US" b="1" dirty="0">
                <a:latin typeface="Century Gothic" panose="020B0502020202020204" pitchFamily="34" charset="0"/>
              </a:rPr>
              <a:t>Breach of peace</a:t>
            </a:r>
          </a:p>
        </p:txBody>
      </p:sp>
      <p:sp>
        <p:nvSpPr>
          <p:cNvPr id="13" name="TextBox 12">
            <a:extLst>
              <a:ext uri="{FF2B5EF4-FFF2-40B4-BE49-F238E27FC236}">
                <a16:creationId xmlns:a16="http://schemas.microsoft.com/office/drawing/2014/main" id="{2EB33778-7EE3-4E69-A66F-DBE27ADE49E5}"/>
              </a:ext>
            </a:extLst>
          </p:cNvPr>
          <p:cNvSpPr txBox="1"/>
          <p:nvPr/>
        </p:nvSpPr>
        <p:spPr>
          <a:xfrm>
            <a:off x="9355192" y="2250830"/>
            <a:ext cx="2327611" cy="1723293"/>
          </a:xfrm>
          <a:prstGeom prst="rect">
            <a:avLst/>
          </a:prstGeom>
          <a:solidFill>
            <a:srgbClr val="ED8CA3"/>
          </a:solidFill>
        </p:spPr>
        <p:txBody>
          <a:bodyPr wrap="square" rtlCol="0" anchor="ctr" anchorCtr="0">
            <a:noAutofit/>
          </a:bodyPr>
          <a:lstStyle/>
          <a:p>
            <a:pPr algn="ctr"/>
            <a:r>
              <a:rPr lang="en-US" b="1" dirty="0">
                <a:latin typeface="Century Gothic" panose="020B0502020202020204" pitchFamily="34" charset="0"/>
              </a:rPr>
              <a:t>Valid Warrant</a:t>
            </a:r>
          </a:p>
        </p:txBody>
      </p:sp>
      <p:sp>
        <p:nvSpPr>
          <p:cNvPr id="14" name="TextBox 13">
            <a:extLst>
              <a:ext uri="{FF2B5EF4-FFF2-40B4-BE49-F238E27FC236}">
                <a16:creationId xmlns:a16="http://schemas.microsoft.com/office/drawing/2014/main" id="{AAF019E7-3747-4F9B-B887-84873841A623}"/>
              </a:ext>
            </a:extLst>
          </p:cNvPr>
          <p:cNvSpPr txBox="1"/>
          <p:nvPr/>
        </p:nvSpPr>
        <p:spPr>
          <a:xfrm>
            <a:off x="6148697" y="4467938"/>
            <a:ext cx="2085083" cy="1085054"/>
          </a:xfrm>
          <a:prstGeom prst="rect">
            <a:avLst/>
          </a:prstGeom>
          <a:solidFill>
            <a:srgbClr val="DEDEDE"/>
          </a:solidFill>
        </p:spPr>
        <p:txBody>
          <a:bodyPr wrap="square" rtlCol="0" anchor="ctr" anchorCtr="0">
            <a:noAutofit/>
          </a:bodyPr>
          <a:lstStyle/>
          <a:p>
            <a:pPr algn="ctr"/>
            <a:r>
              <a:rPr lang="en-US" b="1" dirty="0">
                <a:latin typeface="Century Gothic" panose="020B0502020202020204" pitchFamily="34" charset="0"/>
              </a:rPr>
              <a:t>Necessity </a:t>
            </a:r>
          </a:p>
        </p:txBody>
      </p:sp>
    </p:spTree>
    <p:extLst>
      <p:ext uri="{BB962C8B-B14F-4D97-AF65-F5344CB8AC3E}">
        <p14:creationId xmlns:p14="http://schemas.microsoft.com/office/powerpoint/2010/main" val="2102546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DA96B2-E47C-4DD4-8290-D0222DC8B56A}"/>
              </a:ext>
            </a:extLst>
          </p:cNvPr>
          <p:cNvSpPr>
            <a:spLocks noGrp="1"/>
          </p:cNvSpPr>
          <p:nvPr>
            <p:ph type="body" sz="quarter" idx="13"/>
          </p:nvPr>
        </p:nvSpPr>
        <p:spPr>
          <a:xfrm>
            <a:off x="580558" y="2219288"/>
            <a:ext cx="9938439" cy="3351537"/>
          </a:xfrm>
        </p:spPr>
        <p:txBody>
          <a:bodyPr/>
          <a:lstStyle/>
          <a:p>
            <a:endParaRPr lang="en-AU" b="1" dirty="0"/>
          </a:p>
          <a:p>
            <a:endParaRPr lang="en-AU" b="1" dirty="0"/>
          </a:p>
          <a:p>
            <a:pPr algn="ctr"/>
            <a:endParaRPr lang="en-AU" b="1" dirty="0"/>
          </a:p>
          <a:p>
            <a:endParaRPr lang="en-AU" b="1" dirty="0"/>
          </a:p>
          <a:p>
            <a:endParaRPr lang="en-AU" b="1" dirty="0"/>
          </a:p>
        </p:txBody>
      </p:sp>
      <p:sp>
        <p:nvSpPr>
          <p:cNvPr id="3" name="Subtitle 2">
            <a:extLst>
              <a:ext uri="{FF2B5EF4-FFF2-40B4-BE49-F238E27FC236}">
                <a16:creationId xmlns:a16="http://schemas.microsoft.com/office/drawing/2014/main" id="{6D81F586-2506-4A94-B352-E4347F36592F}"/>
              </a:ext>
            </a:extLst>
          </p:cNvPr>
          <p:cNvSpPr>
            <a:spLocks noGrp="1"/>
          </p:cNvSpPr>
          <p:nvPr>
            <p:ph type="subTitle" idx="1"/>
          </p:nvPr>
        </p:nvSpPr>
        <p:spPr/>
        <p:txBody>
          <a:bodyPr/>
          <a:lstStyle/>
          <a:p>
            <a:r>
              <a:rPr lang="en-AU" dirty="0"/>
              <a:t>A. False Imprisonment – Questions to ask</a:t>
            </a:r>
          </a:p>
        </p:txBody>
      </p:sp>
      <p:sp>
        <p:nvSpPr>
          <p:cNvPr id="4" name="Title 3">
            <a:extLst>
              <a:ext uri="{FF2B5EF4-FFF2-40B4-BE49-F238E27FC236}">
                <a16:creationId xmlns:a16="http://schemas.microsoft.com/office/drawing/2014/main" id="{BF294365-E51D-496D-94CB-E3A0DD7B8AD5}"/>
              </a:ext>
            </a:extLst>
          </p:cNvPr>
          <p:cNvSpPr>
            <a:spLocks noGrp="1"/>
          </p:cNvSpPr>
          <p:nvPr>
            <p:ph type="title"/>
          </p:nvPr>
        </p:nvSpPr>
        <p:spPr/>
        <p:txBody>
          <a:bodyPr/>
          <a:lstStyle/>
          <a:p>
            <a:r>
              <a:rPr lang="en-AU" dirty="0"/>
              <a:t>Police Torts</a:t>
            </a:r>
          </a:p>
        </p:txBody>
      </p:sp>
      <p:sp>
        <p:nvSpPr>
          <p:cNvPr id="5" name="Footer Placeholder 4">
            <a:extLst>
              <a:ext uri="{FF2B5EF4-FFF2-40B4-BE49-F238E27FC236}">
                <a16:creationId xmlns:a16="http://schemas.microsoft.com/office/drawing/2014/main" id="{50EB8100-CEAC-4F73-A0F6-E4859A4A0DA9}"/>
              </a:ext>
            </a:extLst>
          </p:cNvPr>
          <p:cNvSpPr>
            <a:spLocks noGrp="1"/>
          </p:cNvSpPr>
          <p:nvPr>
            <p:ph type="ftr" sz="quarter" idx="3"/>
          </p:nvPr>
        </p:nvSpPr>
        <p:spPr/>
        <p:txBody>
          <a:bodyPr/>
          <a:lstStyle/>
          <a:p>
            <a:r>
              <a:rPr lang="en-AU" dirty="0"/>
              <a:t>Police Torts: Civil Law Remedies</a:t>
            </a:r>
            <a:endParaRPr lang="en-US" dirty="0"/>
          </a:p>
        </p:txBody>
      </p:sp>
      <p:sp>
        <p:nvSpPr>
          <p:cNvPr id="8" name="TextBox 7">
            <a:extLst>
              <a:ext uri="{FF2B5EF4-FFF2-40B4-BE49-F238E27FC236}">
                <a16:creationId xmlns:a16="http://schemas.microsoft.com/office/drawing/2014/main" id="{AB07B409-ED22-41DA-BFF3-22AA9B514182}"/>
              </a:ext>
            </a:extLst>
          </p:cNvPr>
          <p:cNvSpPr txBox="1"/>
          <p:nvPr/>
        </p:nvSpPr>
        <p:spPr>
          <a:xfrm>
            <a:off x="891830" y="2317560"/>
            <a:ext cx="3434322" cy="2347830"/>
          </a:xfrm>
          <a:prstGeom prst="rect">
            <a:avLst/>
          </a:prstGeom>
          <a:solidFill>
            <a:srgbClr val="F8D1DA"/>
          </a:solidFill>
        </p:spPr>
        <p:txBody>
          <a:bodyPr wrap="square" rtlCol="0" anchor="ctr" anchorCtr="0">
            <a:noAutofit/>
          </a:bodyPr>
          <a:lstStyle/>
          <a:p>
            <a:pPr algn="ctr"/>
            <a:r>
              <a:rPr lang="en-US" b="1" dirty="0">
                <a:latin typeface="Century Gothic" panose="020B0502020202020204" pitchFamily="34" charset="0"/>
              </a:rPr>
              <a:t>Was there lawful justification?</a:t>
            </a:r>
          </a:p>
        </p:txBody>
      </p:sp>
      <p:sp>
        <p:nvSpPr>
          <p:cNvPr id="15" name="TextBox 14">
            <a:extLst>
              <a:ext uri="{FF2B5EF4-FFF2-40B4-BE49-F238E27FC236}">
                <a16:creationId xmlns:a16="http://schemas.microsoft.com/office/drawing/2014/main" id="{05F84EDF-6DFB-4DB1-A8D4-025B92066133}"/>
              </a:ext>
            </a:extLst>
          </p:cNvPr>
          <p:cNvSpPr txBox="1"/>
          <p:nvPr/>
        </p:nvSpPr>
        <p:spPr>
          <a:xfrm>
            <a:off x="4637424" y="2298084"/>
            <a:ext cx="2042673" cy="1234531"/>
          </a:xfrm>
          <a:prstGeom prst="rect">
            <a:avLst/>
          </a:prstGeom>
          <a:solidFill>
            <a:srgbClr val="F8D1DA"/>
          </a:solidFill>
        </p:spPr>
        <p:txBody>
          <a:bodyPr wrap="square" rtlCol="0" anchor="ctr" anchorCtr="0">
            <a:noAutofit/>
          </a:bodyPr>
          <a:lstStyle/>
          <a:p>
            <a:pPr algn="ctr"/>
            <a:r>
              <a:rPr lang="en-US" b="1" dirty="0"/>
              <a:t>Absence of reasonable suspicion?</a:t>
            </a:r>
            <a:endParaRPr lang="en-US" b="1" dirty="0">
              <a:latin typeface="Century Gothic" panose="020B0502020202020204" pitchFamily="34" charset="0"/>
            </a:endParaRPr>
          </a:p>
        </p:txBody>
      </p:sp>
      <p:sp>
        <p:nvSpPr>
          <p:cNvPr id="16" name="TextBox 15">
            <a:extLst>
              <a:ext uri="{FF2B5EF4-FFF2-40B4-BE49-F238E27FC236}">
                <a16:creationId xmlns:a16="http://schemas.microsoft.com/office/drawing/2014/main" id="{D457EB63-DD4F-42EA-9EC0-C050335FC339}"/>
              </a:ext>
            </a:extLst>
          </p:cNvPr>
          <p:cNvSpPr txBox="1"/>
          <p:nvPr/>
        </p:nvSpPr>
        <p:spPr>
          <a:xfrm>
            <a:off x="4637423" y="3895056"/>
            <a:ext cx="2042673" cy="1036048"/>
          </a:xfrm>
          <a:prstGeom prst="rect">
            <a:avLst/>
          </a:prstGeom>
          <a:solidFill>
            <a:srgbClr val="F8D1DA"/>
          </a:solidFill>
        </p:spPr>
        <p:txBody>
          <a:bodyPr wrap="square" rtlCol="0" anchor="ctr" anchorCtr="0">
            <a:noAutofit/>
          </a:bodyPr>
          <a:lstStyle/>
          <a:p>
            <a:pPr algn="ctr"/>
            <a:r>
              <a:rPr lang="en-US" b="1" dirty="0">
                <a:latin typeface="Century Gothic" panose="020B0502020202020204" pitchFamily="34" charset="0"/>
              </a:rPr>
              <a:t>Mistaken identity?</a:t>
            </a:r>
          </a:p>
        </p:txBody>
      </p:sp>
      <p:sp>
        <p:nvSpPr>
          <p:cNvPr id="17" name="TextBox 16">
            <a:extLst>
              <a:ext uri="{FF2B5EF4-FFF2-40B4-BE49-F238E27FC236}">
                <a16:creationId xmlns:a16="http://schemas.microsoft.com/office/drawing/2014/main" id="{2E1FA6ED-D9F3-497B-9BAA-334F8CE6CCF4}"/>
              </a:ext>
            </a:extLst>
          </p:cNvPr>
          <p:cNvSpPr txBox="1"/>
          <p:nvPr/>
        </p:nvSpPr>
        <p:spPr>
          <a:xfrm>
            <a:off x="6844513" y="2298083"/>
            <a:ext cx="2042673" cy="1234531"/>
          </a:xfrm>
          <a:prstGeom prst="rect">
            <a:avLst/>
          </a:prstGeom>
          <a:solidFill>
            <a:srgbClr val="F8D1DA"/>
          </a:solidFill>
        </p:spPr>
        <p:txBody>
          <a:bodyPr wrap="square" rtlCol="0" anchor="ctr" anchorCtr="0">
            <a:noAutofit/>
          </a:bodyPr>
          <a:lstStyle/>
          <a:p>
            <a:pPr algn="ctr"/>
            <a:r>
              <a:rPr lang="en-US" b="1" dirty="0">
                <a:latin typeface="Century Gothic" panose="020B0502020202020204" pitchFamily="34" charset="0"/>
              </a:rPr>
              <a:t>Bail conditions changed?</a:t>
            </a:r>
          </a:p>
        </p:txBody>
      </p:sp>
      <p:sp>
        <p:nvSpPr>
          <p:cNvPr id="18" name="TextBox 17">
            <a:extLst>
              <a:ext uri="{FF2B5EF4-FFF2-40B4-BE49-F238E27FC236}">
                <a16:creationId xmlns:a16="http://schemas.microsoft.com/office/drawing/2014/main" id="{D6384D82-2D65-4A24-9150-E2BE2417ACDF}"/>
              </a:ext>
            </a:extLst>
          </p:cNvPr>
          <p:cNvSpPr txBox="1"/>
          <p:nvPr/>
        </p:nvSpPr>
        <p:spPr>
          <a:xfrm>
            <a:off x="6878923" y="3895056"/>
            <a:ext cx="2042673" cy="1036048"/>
          </a:xfrm>
          <a:prstGeom prst="rect">
            <a:avLst/>
          </a:prstGeom>
          <a:solidFill>
            <a:srgbClr val="F8D1DA"/>
          </a:solidFill>
        </p:spPr>
        <p:txBody>
          <a:bodyPr wrap="square" rtlCol="0" anchor="ctr" anchorCtr="0">
            <a:noAutofit/>
          </a:bodyPr>
          <a:lstStyle/>
          <a:p>
            <a:pPr algn="ctr"/>
            <a:r>
              <a:rPr lang="en-US" b="1" dirty="0">
                <a:latin typeface="Century Gothic" panose="020B0502020202020204" pitchFamily="34" charset="0"/>
              </a:rPr>
              <a:t>Hospital involvement?</a:t>
            </a:r>
          </a:p>
        </p:txBody>
      </p:sp>
      <p:sp>
        <p:nvSpPr>
          <p:cNvPr id="20" name="TextBox 19">
            <a:extLst>
              <a:ext uri="{FF2B5EF4-FFF2-40B4-BE49-F238E27FC236}">
                <a16:creationId xmlns:a16="http://schemas.microsoft.com/office/drawing/2014/main" id="{B1B39BDA-0B2D-411A-A2AB-5CA1C23132B0}"/>
              </a:ext>
            </a:extLst>
          </p:cNvPr>
          <p:cNvSpPr txBox="1"/>
          <p:nvPr/>
        </p:nvSpPr>
        <p:spPr>
          <a:xfrm>
            <a:off x="9051602" y="3087017"/>
            <a:ext cx="2042673" cy="1234531"/>
          </a:xfrm>
          <a:prstGeom prst="rect">
            <a:avLst/>
          </a:prstGeom>
          <a:solidFill>
            <a:srgbClr val="F8D1DA"/>
          </a:solidFill>
        </p:spPr>
        <p:txBody>
          <a:bodyPr wrap="square" rtlCol="0" anchor="ctr" anchorCtr="0">
            <a:noAutofit/>
          </a:bodyPr>
          <a:lstStyle/>
          <a:p>
            <a:pPr algn="ctr"/>
            <a:r>
              <a:rPr lang="en-US" b="1" dirty="0">
                <a:latin typeface="Century Gothic" panose="020B0502020202020204" pitchFamily="34" charset="0"/>
              </a:rPr>
              <a:t>Was arrest reasonably necessary?</a:t>
            </a:r>
          </a:p>
        </p:txBody>
      </p:sp>
    </p:spTree>
    <p:extLst>
      <p:ext uri="{BB962C8B-B14F-4D97-AF65-F5344CB8AC3E}">
        <p14:creationId xmlns:p14="http://schemas.microsoft.com/office/powerpoint/2010/main" val="2403139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DA96B2-E47C-4DD4-8290-D0222DC8B56A}"/>
              </a:ext>
            </a:extLst>
          </p:cNvPr>
          <p:cNvSpPr>
            <a:spLocks noGrp="1"/>
          </p:cNvSpPr>
          <p:nvPr>
            <p:ph type="body" sz="quarter" idx="13"/>
          </p:nvPr>
        </p:nvSpPr>
        <p:spPr/>
        <p:txBody>
          <a:bodyPr/>
          <a:lstStyle/>
          <a:p>
            <a:endParaRPr lang="en-AU" b="1" dirty="0"/>
          </a:p>
          <a:p>
            <a:endParaRPr lang="en-AU" b="1" dirty="0"/>
          </a:p>
          <a:p>
            <a:pPr algn="ctr"/>
            <a:endParaRPr lang="en-AU" b="1" dirty="0"/>
          </a:p>
          <a:p>
            <a:endParaRPr lang="en-AU" b="1" dirty="0"/>
          </a:p>
          <a:p>
            <a:endParaRPr lang="en-AU" b="1" dirty="0"/>
          </a:p>
          <a:p>
            <a:endParaRPr lang="en-AU" b="1" dirty="0"/>
          </a:p>
        </p:txBody>
      </p:sp>
      <p:sp>
        <p:nvSpPr>
          <p:cNvPr id="3" name="Subtitle 2">
            <a:extLst>
              <a:ext uri="{FF2B5EF4-FFF2-40B4-BE49-F238E27FC236}">
                <a16:creationId xmlns:a16="http://schemas.microsoft.com/office/drawing/2014/main" id="{6D81F586-2506-4A94-B352-E4347F36592F}"/>
              </a:ext>
            </a:extLst>
          </p:cNvPr>
          <p:cNvSpPr>
            <a:spLocks noGrp="1"/>
          </p:cNvSpPr>
          <p:nvPr>
            <p:ph type="subTitle" idx="1"/>
          </p:nvPr>
        </p:nvSpPr>
        <p:spPr/>
        <p:txBody>
          <a:bodyPr/>
          <a:lstStyle/>
          <a:p>
            <a:r>
              <a:rPr lang="en-AU" dirty="0"/>
              <a:t>B. Assault</a:t>
            </a:r>
          </a:p>
        </p:txBody>
      </p:sp>
      <p:sp>
        <p:nvSpPr>
          <p:cNvPr id="4" name="Title 3">
            <a:extLst>
              <a:ext uri="{FF2B5EF4-FFF2-40B4-BE49-F238E27FC236}">
                <a16:creationId xmlns:a16="http://schemas.microsoft.com/office/drawing/2014/main" id="{BF294365-E51D-496D-94CB-E3A0DD7B8AD5}"/>
              </a:ext>
            </a:extLst>
          </p:cNvPr>
          <p:cNvSpPr>
            <a:spLocks noGrp="1"/>
          </p:cNvSpPr>
          <p:nvPr>
            <p:ph type="title"/>
          </p:nvPr>
        </p:nvSpPr>
        <p:spPr/>
        <p:txBody>
          <a:bodyPr/>
          <a:lstStyle/>
          <a:p>
            <a:r>
              <a:rPr lang="en-AU" dirty="0"/>
              <a:t>Police Torts</a:t>
            </a:r>
          </a:p>
        </p:txBody>
      </p:sp>
      <p:sp>
        <p:nvSpPr>
          <p:cNvPr id="5" name="Footer Placeholder 4">
            <a:extLst>
              <a:ext uri="{FF2B5EF4-FFF2-40B4-BE49-F238E27FC236}">
                <a16:creationId xmlns:a16="http://schemas.microsoft.com/office/drawing/2014/main" id="{50EB8100-CEAC-4F73-A0F6-E4859A4A0DA9}"/>
              </a:ext>
            </a:extLst>
          </p:cNvPr>
          <p:cNvSpPr>
            <a:spLocks noGrp="1"/>
          </p:cNvSpPr>
          <p:nvPr>
            <p:ph type="ftr" sz="quarter" idx="3"/>
          </p:nvPr>
        </p:nvSpPr>
        <p:spPr/>
        <p:txBody>
          <a:bodyPr/>
          <a:lstStyle/>
          <a:p>
            <a:r>
              <a:rPr lang="en-AU" dirty="0"/>
              <a:t>Police Torts: Civil Law Remedies</a:t>
            </a:r>
            <a:endParaRPr lang="en-US" dirty="0"/>
          </a:p>
        </p:txBody>
      </p:sp>
      <p:sp>
        <p:nvSpPr>
          <p:cNvPr id="8" name="TextBox 7">
            <a:extLst>
              <a:ext uri="{FF2B5EF4-FFF2-40B4-BE49-F238E27FC236}">
                <a16:creationId xmlns:a16="http://schemas.microsoft.com/office/drawing/2014/main" id="{AB07B409-ED22-41DA-BFF3-22AA9B514182}"/>
              </a:ext>
            </a:extLst>
          </p:cNvPr>
          <p:cNvSpPr txBox="1"/>
          <p:nvPr/>
        </p:nvSpPr>
        <p:spPr>
          <a:xfrm>
            <a:off x="921325" y="2879405"/>
            <a:ext cx="2561346" cy="1688201"/>
          </a:xfrm>
          <a:prstGeom prst="rect">
            <a:avLst/>
          </a:prstGeom>
          <a:solidFill>
            <a:srgbClr val="F8D1DA"/>
          </a:solidFill>
        </p:spPr>
        <p:txBody>
          <a:bodyPr wrap="square" rtlCol="0" anchor="ctr" anchorCtr="0">
            <a:noAutofit/>
          </a:bodyPr>
          <a:lstStyle/>
          <a:p>
            <a:pPr algn="ctr"/>
            <a:r>
              <a:rPr lang="en-US" b="1" dirty="0"/>
              <a:t>direct &amp; intentional threat</a:t>
            </a:r>
            <a:endParaRPr lang="en-US" b="1" dirty="0">
              <a:latin typeface="Century Gothic" panose="020B0502020202020204" pitchFamily="34" charset="0"/>
            </a:endParaRPr>
          </a:p>
        </p:txBody>
      </p:sp>
      <p:sp>
        <p:nvSpPr>
          <p:cNvPr id="9" name="TextBox 8">
            <a:extLst>
              <a:ext uri="{FF2B5EF4-FFF2-40B4-BE49-F238E27FC236}">
                <a16:creationId xmlns:a16="http://schemas.microsoft.com/office/drawing/2014/main" id="{2BAAC927-D7A8-4C82-A24B-9CC1707D702D}"/>
              </a:ext>
            </a:extLst>
          </p:cNvPr>
          <p:cNvSpPr txBox="1"/>
          <p:nvPr/>
        </p:nvSpPr>
        <p:spPr>
          <a:xfrm>
            <a:off x="7014648" y="2875548"/>
            <a:ext cx="2425035" cy="1751783"/>
          </a:xfrm>
          <a:prstGeom prst="rect">
            <a:avLst/>
          </a:prstGeom>
          <a:solidFill>
            <a:srgbClr val="BAEAEE"/>
          </a:solidFill>
        </p:spPr>
        <p:txBody>
          <a:bodyPr wrap="square" rtlCol="0" anchor="ctr" anchorCtr="0">
            <a:noAutofit/>
          </a:bodyPr>
          <a:lstStyle/>
          <a:p>
            <a:pPr algn="ctr"/>
            <a:r>
              <a:rPr lang="en-US" b="1" dirty="0">
                <a:latin typeface="Century Gothic" panose="020B0502020202020204" pitchFamily="34" charset="0"/>
              </a:rPr>
              <a:t>by police officer</a:t>
            </a:r>
          </a:p>
        </p:txBody>
      </p:sp>
      <p:sp>
        <p:nvSpPr>
          <p:cNvPr id="10" name="TextBox 9">
            <a:extLst>
              <a:ext uri="{FF2B5EF4-FFF2-40B4-BE49-F238E27FC236}">
                <a16:creationId xmlns:a16="http://schemas.microsoft.com/office/drawing/2014/main" id="{8998DE5A-100D-4CA8-9015-C23AF955A4A5}"/>
              </a:ext>
            </a:extLst>
          </p:cNvPr>
          <p:cNvSpPr txBox="1"/>
          <p:nvPr/>
        </p:nvSpPr>
        <p:spPr>
          <a:xfrm>
            <a:off x="3933912" y="2879405"/>
            <a:ext cx="2623605" cy="1763645"/>
          </a:xfrm>
          <a:prstGeom prst="rect">
            <a:avLst/>
          </a:prstGeom>
          <a:solidFill>
            <a:srgbClr val="DEDEDE"/>
          </a:solidFill>
        </p:spPr>
        <p:txBody>
          <a:bodyPr wrap="square" rtlCol="0" anchor="ctr" anchorCtr="0">
            <a:noAutofit/>
          </a:bodyPr>
          <a:lstStyle/>
          <a:p>
            <a:pPr algn="ctr"/>
            <a:r>
              <a:rPr lang="en-US" b="1" dirty="0">
                <a:latin typeface="Century Gothic" panose="020B0502020202020204" pitchFamily="34" charset="0"/>
              </a:rPr>
              <a:t>reasonable apprehension of imminent contact</a:t>
            </a:r>
          </a:p>
        </p:txBody>
      </p:sp>
    </p:spTree>
    <p:extLst>
      <p:ext uri="{BB962C8B-B14F-4D97-AF65-F5344CB8AC3E}">
        <p14:creationId xmlns:p14="http://schemas.microsoft.com/office/powerpoint/2010/main" val="274690219"/>
      </p:ext>
    </p:extLst>
  </p:cSld>
  <p:clrMapOvr>
    <a:masterClrMapping/>
  </p:clrMapOvr>
</p:sld>
</file>

<file path=ppt/theme/theme1.xml><?xml version="1.0" encoding="utf-8"?>
<a:theme xmlns:a="http://schemas.openxmlformats.org/drawingml/2006/main" name="Title Slides">
  <a:themeElements>
    <a:clrScheme name="Pillar">
      <a:dk1>
        <a:srgbClr val="000000"/>
      </a:dk1>
      <a:lt1>
        <a:sysClr val="window" lastClr="FFFFFF"/>
      </a:lt1>
      <a:dk2>
        <a:srgbClr val="4B4B47"/>
      </a:dk2>
      <a:lt2>
        <a:srgbClr val="9ACE32"/>
      </a:lt2>
      <a:accent1>
        <a:srgbClr val="5FBDB6"/>
      </a:accent1>
      <a:accent2>
        <a:srgbClr val="F5F3F3"/>
      </a:accent2>
      <a:accent3>
        <a:srgbClr val="9AD4D0"/>
      </a:accent3>
      <a:accent4>
        <a:srgbClr val="BEDF78"/>
      </a:accent4>
      <a:accent5>
        <a:srgbClr val="7E7B77"/>
      </a:accent5>
      <a:accent6>
        <a:srgbClr val="CAE7E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yout 1">
  <a:themeElements>
    <a:clrScheme name="DPJ">
      <a:dk1>
        <a:sysClr val="windowText" lastClr="000000"/>
      </a:dk1>
      <a:lt1>
        <a:sysClr val="window" lastClr="FFFFFF"/>
      </a:lt1>
      <a:dk2>
        <a:srgbClr val="002664"/>
      </a:dk2>
      <a:lt2>
        <a:srgbClr val="00A1DE"/>
      </a:lt2>
      <a:accent1>
        <a:srgbClr val="16517D"/>
      </a:accent1>
      <a:accent2>
        <a:srgbClr val="7097CC"/>
      </a:accent2>
      <a:accent3>
        <a:srgbClr val="2C8B7F"/>
      </a:accent3>
      <a:accent4>
        <a:srgbClr val="4FC2BF"/>
      </a:accent4>
      <a:accent5>
        <a:srgbClr val="3498AC"/>
      </a:accent5>
      <a:accent6>
        <a:srgbClr val="9ECE6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Layout 2">
  <a:themeElements>
    <a:clrScheme name="DPJ">
      <a:dk1>
        <a:sysClr val="windowText" lastClr="000000"/>
      </a:dk1>
      <a:lt1>
        <a:sysClr val="window" lastClr="FFFFFF"/>
      </a:lt1>
      <a:dk2>
        <a:srgbClr val="002664"/>
      </a:dk2>
      <a:lt2>
        <a:srgbClr val="00A1DE"/>
      </a:lt2>
      <a:accent1>
        <a:srgbClr val="16517D"/>
      </a:accent1>
      <a:accent2>
        <a:srgbClr val="7097CC"/>
      </a:accent2>
      <a:accent3>
        <a:srgbClr val="2C8B7F"/>
      </a:accent3>
      <a:accent4>
        <a:srgbClr val="4FC2BF"/>
      </a:accent4>
      <a:accent5>
        <a:srgbClr val="3498AC"/>
      </a:accent5>
      <a:accent6>
        <a:srgbClr val="9ECE6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Section St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56A13E182E24478E4E58D30BE45833" ma:contentTypeVersion="159" ma:contentTypeDescription="Create a new document." ma:contentTypeScope="" ma:versionID="d64147521e29d1f4edaa404c342b40ba">
  <xsd:schema xmlns:xsd="http://www.w3.org/2001/XMLSchema" xmlns:xs="http://www.w3.org/2001/XMLSchema" xmlns:p="http://schemas.microsoft.com/office/2006/metadata/properties" xmlns:ns2="5d85d9a6-156b-48f3-a63d-aedfa4d9e312" xmlns:ns3="5e495f97-b695-4038-927f-ff10f5b2eac8" targetNamespace="http://schemas.microsoft.com/office/2006/metadata/properties" ma:root="true" ma:fieldsID="8bfb8944d4b0e39822f0116ec8c18304" ns2:_="" ns3:_="">
    <xsd:import namespace="5d85d9a6-156b-48f3-a63d-aedfa4d9e312"/>
    <xsd:import namespace="5e495f97-b695-4038-927f-ff10f5b2eac8"/>
    <xsd:element name="properties">
      <xsd:complexType>
        <xsd:sequence>
          <xsd:element name="documentManagement">
            <xsd:complexType>
              <xsd:all>
                <xsd:element ref="ns2:Author0"/>
                <xsd:element ref="ns2:Last_x0020_updated" minOccurs="0"/>
                <xsd:element ref="ns2:Contact" minOccurs="0"/>
                <xsd:element ref="ns2:MediaServiceMetadata" minOccurs="0"/>
                <xsd:element ref="ns2:MediaServiceFastMetadata" minOccurs="0"/>
                <xsd:element ref="ns2:MediaServiceAutoKeyPoints" minOccurs="0"/>
                <xsd:element ref="ns2:MediaServiceKeyPoints" minOccurs="0"/>
                <xsd:element ref="ns3:TaxCatchAll" minOccurs="0"/>
                <xsd:element ref="ns3:_dlc_DocId" minOccurs="0"/>
                <xsd:element ref="ns3:_dlc_DocIdUrl" minOccurs="0"/>
                <xsd:element ref="ns3:_dlc_DocIdPersistId" minOccurs="0"/>
                <xsd:element ref="ns2:p41c7e6c16814f798666fd5726e158ff" minOccurs="0"/>
                <xsd:element ref="ns2:ee2608fa1d6249308d4a659802146ba5" minOccurs="0"/>
                <xsd:element ref="ns2:Cat"/>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85d9a6-156b-48f3-a63d-aedfa4d9e312" elementFormDefault="qualified">
    <xsd:import namespace="http://schemas.microsoft.com/office/2006/documentManagement/types"/>
    <xsd:import namespace="http://schemas.microsoft.com/office/infopath/2007/PartnerControls"/>
    <xsd:element name="Author0" ma:index="4" ma:displayName="Author" ma:internalName="Author0">
      <xsd:simpleType>
        <xsd:restriction base="dms:Text">
          <xsd:maxLength value="55"/>
        </xsd:restriction>
      </xsd:simpleType>
    </xsd:element>
    <xsd:element name="Last_x0020_updated" ma:index="5" nillable="true" ma:displayName="Last updated" ma:format="DateOnly" ma:internalName="Last_x0020_updated">
      <xsd:simpleType>
        <xsd:restriction base="dms:DateTime"/>
      </xsd:simpleType>
    </xsd:element>
    <xsd:element name="Contact" ma:index="6" nillable="true" ma:displayName="Contact" ma:list="UserInfo" ma:SharePointGroup="0" ma:internalName="Contact"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p41c7e6c16814f798666fd5726e158ff" ma:index="17" nillable="true" ma:taxonomy="true" ma:internalName="p41c7e6c16814f798666fd5726e158ff" ma:taxonomyFieldName="Group" ma:displayName="Group" ma:indexed="true" ma:default="" ma:fieldId="{941c7e6c-1681-4f79-8666-fd5726e158ff}" ma:sspId="197e55fb-4a2c-462a-8ebf-3055ce6a2921" ma:termSetId="c3301aec-31fb-4b2a-9184-062bb26fb678" ma:anchorId="00000000-0000-0000-0000-000000000000" ma:open="false" ma:isKeyword="false">
      <xsd:complexType>
        <xsd:sequence>
          <xsd:element ref="pc:Terms" minOccurs="0" maxOccurs="1"/>
        </xsd:sequence>
      </xsd:complexType>
    </xsd:element>
    <xsd:element name="ee2608fa1d6249308d4a659802146ba5" ma:index="18" nillable="true" ma:taxonomy="true" ma:internalName="ee2608fa1d6249308d4a659802146ba5" ma:taxonomyFieldName="Type_x0020_of_x0020_document" ma:displayName="Type of document" ma:default="" ma:fieldId="{ee2608fa-1d62-4930-8d4a-659802146ba5}" ma:sspId="197e55fb-4a2c-462a-8ebf-3055ce6a2921" ma:termSetId="b69ec162-1f3e-48eb-8b6f-a592d3c4692f" ma:anchorId="00000000-0000-0000-0000-000000000000" ma:open="false" ma:isKeyword="false">
      <xsd:complexType>
        <xsd:sequence>
          <xsd:element ref="pc:Terms" minOccurs="0" maxOccurs="1"/>
        </xsd:sequence>
      </xsd:complexType>
    </xsd:element>
    <xsd:element name="Cat" ma:index="23" ma:displayName="Category" ma:format="Dropdown" ma:internalName="Cat">
      <xsd:simpleType>
        <xsd:restriction base="dms:Choice">
          <xsd:enumeration value="Complaints and feedback"/>
          <xsd:enumeration value="Contributions policy"/>
          <xsd:enumeration value="Communications"/>
          <xsd:enumeration value="PowerPoint"/>
          <xsd:enumeration value="Reports"/>
          <xsd:enumeration value="Style guide"/>
          <xsd:enumeration value="Submissions"/>
          <xsd:enumeration value="User guides"/>
          <xsd:enumeration value="Tip or fact sheet"/>
          <xsd:enumeration value="Policy"/>
        </xsd:restriction>
      </xsd:simpleType>
    </xsd:element>
  </xsd:schema>
  <xsd:schema xmlns:xsd="http://www.w3.org/2001/XMLSchema" xmlns:xs="http://www.w3.org/2001/XMLSchema" xmlns:dms="http://schemas.microsoft.com/office/2006/documentManagement/types" xmlns:pc="http://schemas.microsoft.com/office/infopath/2007/PartnerControls" targetNamespace="5e495f97-b695-4038-927f-ff10f5b2eac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3c6aec92-f4a7-4ba9-b486-d89847394f5e}" ma:internalName="TaxCatchAll" ma:showField="CatchAllData" ma:web="5e495f97-b695-4038-927f-ff10f5b2eac8">
      <xsd:complexType>
        <xsd:complexContent>
          <xsd:extension base="dms:MultiChoiceLookup">
            <xsd:sequence>
              <xsd:element name="Value" type="dms:Lookup" maxOccurs="unbounded" minOccurs="0" nillable="true"/>
            </xsd:sequence>
          </xsd:extension>
        </xsd:complexContent>
      </xsd:complexType>
    </xsd:element>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Contact xmlns="5d85d9a6-156b-48f3-a63d-aedfa4d9e312">
      <UserInfo>
        <DisplayName/>
        <AccountId xsi:nil="true"/>
        <AccountType/>
      </UserInfo>
    </Contact>
    <Author0 xmlns="5d85d9a6-156b-48f3-a63d-aedfa4d9e312">Communications</Author0>
    <TaxCatchAll xmlns="5e495f97-b695-4038-927f-ff10f5b2eac8"/>
    <ee2608fa1d6249308d4a659802146ba5 xmlns="5d85d9a6-156b-48f3-a63d-aedfa4d9e312">
      <Terms xmlns="http://schemas.microsoft.com/office/infopath/2007/PartnerControls"/>
    </ee2608fa1d6249308d4a659802146ba5>
    <p41c7e6c16814f798666fd5726e158ff xmlns="5d85d9a6-156b-48f3-a63d-aedfa4d9e312">
      <Terms xmlns="http://schemas.microsoft.com/office/infopath/2007/PartnerControls"/>
    </p41c7e6c16814f798666fd5726e158ff>
    <Cat xmlns="5d85d9a6-156b-48f3-a63d-aedfa4d9e312">PowerPoint</Cat>
    <Last_x0020_updated xmlns="5d85d9a6-156b-48f3-a63d-aedfa4d9e312" xsi:nil="true"/>
    <_dlc_DocId xmlns="5e495f97-b695-4038-927f-ff10f5b2eac8">LANSW-937584588-138</_dlc_DocId>
    <_dlc_DocIdUrl xmlns="5e495f97-b695-4038-927f-ff10f5b2eac8">
      <Url>https://legalaidnsw.sharepoint.com/sites/Organisation/_layouts/15/DocIdRedir.aspx?ID=LANSW-937584588-138</Url>
      <Description>LANSW-937584588-138</Description>
    </_dlc_DocIdUrl>
  </documentManagement>
</p:properties>
</file>

<file path=customXml/itemProps1.xml><?xml version="1.0" encoding="utf-8"?>
<ds:datastoreItem xmlns:ds="http://schemas.openxmlformats.org/officeDocument/2006/customXml" ds:itemID="{FDD95D8C-F4FF-4B5C-96D5-4103A9223B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85d9a6-156b-48f3-a63d-aedfa4d9e312"/>
    <ds:schemaRef ds:uri="5e495f97-b695-4038-927f-ff10f5b2ea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5AE398-EABE-49AC-BB40-EB7631D56F7D}">
  <ds:schemaRefs>
    <ds:schemaRef ds:uri="http://schemas.microsoft.com/sharepoint/events"/>
  </ds:schemaRefs>
</ds:datastoreItem>
</file>

<file path=customXml/itemProps3.xml><?xml version="1.0" encoding="utf-8"?>
<ds:datastoreItem xmlns:ds="http://schemas.openxmlformats.org/officeDocument/2006/customXml" ds:itemID="{BD93C5FF-CD10-4C8C-819E-DCB05C98E98E}">
  <ds:schemaRefs>
    <ds:schemaRef ds:uri="http://schemas.microsoft.com/sharepoint/v3/contenttype/forms"/>
  </ds:schemaRefs>
</ds:datastoreItem>
</file>

<file path=customXml/itemProps4.xml><?xml version="1.0" encoding="utf-8"?>
<ds:datastoreItem xmlns:ds="http://schemas.openxmlformats.org/officeDocument/2006/customXml" ds:itemID="{98FDA3A6-844F-4BA2-B82E-9DD21D606313}">
  <ds:schemaRefs>
    <ds:schemaRef ds:uri="http://schemas.microsoft.com/office/infopath/2007/PartnerControls"/>
    <ds:schemaRef ds:uri="http://purl.org/dc/dcmitype/"/>
    <ds:schemaRef ds:uri="5d85d9a6-156b-48f3-a63d-aedfa4d9e312"/>
    <ds:schemaRef ds:uri="http://purl.org/dc/elements/1.1/"/>
    <ds:schemaRef ds:uri="http://schemas.microsoft.com/office/2006/metadata/properties"/>
    <ds:schemaRef ds:uri="5e495f97-b695-4038-927f-ff10f5b2eac8"/>
    <ds:schemaRef ds:uri="http://schemas.microsoft.com/office/2006/documentManagement/types"/>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6901</TotalTime>
  <Words>1633</Words>
  <Application>Microsoft Office PowerPoint</Application>
  <PresentationFormat>Widescreen</PresentationFormat>
  <Paragraphs>318</Paragraphs>
  <Slides>30</Slides>
  <Notes>1</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30</vt:i4>
      </vt:variant>
    </vt:vector>
  </HeadingPairs>
  <TitlesOfParts>
    <vt:vector size="40" baseType="lpstr">
      <vt:lpstr>Arial</vt:lpstr>
      <vt:lpstr>Calibri</vt:lpstr>
      <vt:lpstr>Century Gothic</vt:lpstr>
      <vt:lpstr>Lucida Grande</vt:lpstr>
      <vt:lpstr>Symbol</vt:lpstr>
      <vt:lpstr>Title Slides</vt:lpstr>
      <vt:lpstr>Layout 1</vt:lpstr>
      <vt:lpstr>Layout 2</vt:lpstr>
      <vt:lpstr>1_Section Start</vt:lpstr>
      <vt:lpstr>Blank</vt:lpstr>
      <vt:lpstr>Police Torts:  Civil Law Remedies  Criminal Law Conference, Day 2 3 June 2021 Anthony Levin </vt:lpstr>
      <vt:lpstr>Session Objectives</vt:lpstr>
      <vt:lpstr>What we will cover</vt:lpstr>
      <vt:lpstr> Human Rights Team</vt:lpstr>
      <vt:lpstr>Police Tort Casework</vt:lpstr>
      <vt:lpstr>Police Torts</vt:lpstr>
      <vt:lpstr>Police Torts</vt:lpstr>
      <vt:lpstr>Police Torts</vt:lpstr>
      <vt:lpstr>Police Torts</vt:lpstr>
      <vt:lpstr>Police Torts</vt:lpstr>
      <vt:lpstr>Police Torts</vt:lpstr>
      <vt:lpstr>    Spot the trespass!  </vt:lpstr>
      <vt:lpstr>Case #1  Two officers, male and female, see a group of kids outside the local Youth Centre. They approach and tell them to go back inside. The tallest girl says: “The Centre’s closed - we’re not doing nothing”. The female officer replies: “We don’t want any silly break-ins. If you don’t go home, we’ll throw you in the cage”. The kids dissipate, and one of them yells “F*cken pigs”.   The male office walks towards the group, grabs the tallest girl and pushes her against a wall. He holds both her arms above her head for about a minute. After releasing her, he continues to stand close to her with his right hand on his gun. He makes her pull her bra away from her body and looks inside. After a few minutes he lets her go. She is not charged.          </vt:lpstr>
      <vt:lpstr>Police Torts</vt:lpstr>
      <vt:lpstr>Police Torts</vt:lpstr>
      <vt:lpstr>Police Torts</vt:lpstr>
      <vt:lpstr>Police Torts</vt:lpstr>
      <vt:lpstr>    Spot the trespass!  </vt:lpstr>
      <vt:lpstr>Case #2  After being arrested, a YP is removed from his cell in police custody and taken to a biometric machine in another area to complete ID checks. After a few minutes, he gets fed up and asks to return to his cell. The supervising officer says ‘No’ and backs the YP against a wall. The officer then tackles the YP to the floor, elbows him in the back and handcuffs him.   The YP is later charged with assault an officer in execution of duty but the charges are withdrawn before being called-up in court. The incident is captured on CCTV.           </vt:lpstr>
      <vt:lpstr>Case #2  After being arrested, a YP is removed from his cell in police custody and taken to a biometric machine in another area to complete ID checks. After a few minutes, he gets fed up and asks to return to his cell. The supervising officer says ‘No’ and backs the YP against a wall. The officer then tackles the YP to the floor, elbows him in the back and handcuffs him.   The YP is later charged with assault an officer in execution of duty but the charges are withdrawn before being called-up in court. The incident is captured on CCTV.           </vt:lpstr>
      <vt:lpstr>Police Torts</vt:lpstr>
      <vt:lpstr>Police Torts</vt:lpstr>
      <vt:lpstr>Police Torts</vt:lpstr>
      <vt:lpstr>Police Torts</vt:lpstr>
      <vt:lpstr>Police Torts</vt:lpstr>
      <vt:lpstr>Police Torts</vt:lpstr>
      <vt:lpstr>Making Effective Civil Law Referrals</vt:lpstr>
      <vt:lpstr>Making Effective Civil Law Referrals</vt:lpstr>
      <vt:lpstr>What makes a referral effective?</vt:lpstr>
      <vt:lpstr>Contacts</vt:lpstr>
    </vt:vector>
  </TitlesOfParts>
  <Company>Pearshop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pearshop</dc:creator>
  <cp:lastModifiedBy>Levin, Anthony</cp:lastModifiedBy>
  <cp:revision>334</cp:revision>
  <cp:lastPrinted>2021-04-22T07:49:11Z</cp:lastPrinted>
  <dcterms:created xsi:type="dcterms:W3CDTF">2014-08-11T23:36:08Z</dcterms:created>
  <dcterms:modified xsi:type="dcterms:W3CDTF">2021-06-01T04:11:12Z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0x0101009256A13E182E24478E4E58D30BE45833</vt:lpwstr>
  </property>
  <property fmtid="{D5CDD505-2E9C-101B-9397-08002B2CF9AE}" pid="3" name="_dlc_DocIdItemGuid">
    <vt:lpwstr>47b6686d-6b72-43f9-845f-40de4329b9b8</vt:lpwstr>
  </property>
  <property fmtid="{D5CDD505-2E9C-101B-9397-08002B2CF9AE}" pid="4" name="Group">
    <vt:lpwstr/>
  </property>
  <property fmtid="{D5CDD505-2E9C-101B-9397-08002B2CF9AE}" pid="5" name="Type of document">
    <vt:lpwstr/>
  </property>
</Properties>
</file>