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2" r:id="rId5"/>
    <p:sldId id="258" r:id="rId6"/>
    <p:sldId id="259" r:id="rId7"/>
    <p:sldId id="260" r:id="rId8"/>
    <p:sldId id="264" r:id="rId9"/>
    <p:sldId id="265" r:id="rId10"/>
    <p:sldId id="266" r:id="rId11"/>
    <p:sldId id="263"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ryn Hall" initials="SH" lastIdx="1" clrIdx="0">
    <p:extLst>
      <p:ext uri="{19B8F6BF-5375-455C-9EA6-DF929625EA0E}">
        <p15:presenceInfo xmlns:p15="http://schemas.microsoft.com/office/powerpoint/2012/main" userId="089f06679e066e2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0456B7-A8B3-4555-86FC-8EB4C05F359F}" v="6" dt="2021-05-05T01:24:52.2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yn Hall" userId="089f06679e066e21" providerId="LiveId" clId="{430456B7-A8B3-4555-86FC-8EB4C05F359F}"/>
    <pc:docChg chg="undo custSel addSld modSld">
      <pc:chgData name="Sharyn Hall" userId="089f06679e066e21" providerId="LiveId" clId="{430456B7-A8B3-4555-86FC-8EB4C05F359F}" dt="2021-05-06T01:48:27.235" v="5326" actId="20577"/>
      <pc:docMkLst>
        <pc:docMk/>
      </pc:docMkLst>
      <pc:sldChg chg="modSp mod">
        <pc:chgData name="Sharyn Hall" userId="089f06679e066e21" providerId="LiveId" clId="{430456B7-A8B3-4555-86FC-8EB4C05F359F}" dt="2021-05-05T00:12:38.665" v="48" actId="20577"/>
        <pc:sldMkLst>
          <pc:docMk/>
          <pc:sldMk cId="216522915" sldId="258"/>
        </pc:sldMkLst>
        <pc:spChg chg="mod">
          <ac:chgData name="Sharyn Hall" userId="089f06679e066e21" providerId="LiveId" clId="{430456B7-A8B3-4555-86FC-8EB4C05F359F}" dt="2021-05-05T00:12:38.665" v="48" actId="20577"/>
          <ac:spMkLst>
            <pc:docMk/>
            <pc:sldMk cId="216522915" sldId="258"/>
            <ac:spMk id="2" creationId="{4C97149F-073F-4900-9CF8-9E73D8BA5CC2}"/>
          </ac:spMkLst>
        </pc:spChg>
      </pc:sldChg>
      <pc:sldChg chg="modSp mod">
        <pc:chgData name="Sharyn Hall" userId="089f06679e066e21" providerId="LiveId" clId="{430456B7-A8B3-4555-86FC-8EB4C05F359F}" dt="2021-05-05T00:12:52.885" v="49" actId="20577"/>
        <pc:sldMkLst>
          <pc:docMk/>
          <pc:sldMk cId="343311862" sldId="259"/>
        </pc:sldMkLst>
        <pc:spChg chg="mod">
          <ac:chgData name="Sharyn Hall" userId="089f06679e066e21" providerId="LiveId" clId="{430456B7-A8B3-4555-86FC-8EB4C05F359F}" dt="2021-05-05T00:12:52.885" v="49" actId="20577"/>
          <ac:spMkLst>
            <pc:docMk/>
            <pc:sldMk cId="343311862" sldId="259"/>
            <ac:spMk id="2" creationId="{C97645A6-C625-44EF-A24E-45B760B5FE19}"/>
          </ac:spMkLst>
        </pc:spChg>
      </pc:sldChg>
      <pc:sldChg chg="modSp mod">
        <pc:chgData name="Sharyn Hall" userId="089f06679e066e21" providerId="LiveId" clId="{430456B7-A8B3-4555-86FC-8EB4C05F359F}" dt="2021-05-06T01:44:23.466" v="5297" actId="114"/>
        <pc:sldMkLst>
          <pc:docMk/>
          <pc:sldMk cId="2832528501" sldId="260"/>
        </pc:sldMkLst>
        <pc:spChg chg="mod">
          <ac:chgData name="Sharyn Hall" userId="089f06679e066e21" providerId="LiveId" clId="{430456B7-A8B3-4555-86FC-8EB4C05F359F}" dt="2021-05-06T01:44:23.466" v="5297" actId="114"/>
          <ac:spMkLst>
            <pc:docMk/>
            <pc:sldMk cId="2832528501" sldId="260"/>
            <ac:spMk id="2" creationId="{1FAED5F4-1377-49D6-A551-7E4A394CF578}"/>
          </ac:spMkLst>
        </pc:spChg>
      </pc:sldChg>
      <pc:sldChg chg="modSp mod">
        <pc:chgData name="Sharyn Hall" userId="089f06679e066e21" providerId="LiveId" clId="{430456B7-A8B3-4555-86FC-8EB4C05F359F}" dt="2021-05-05T00:12:06.595" v="13" actId="20577"/>
        <pc:sldMkLst>
          <pc:docMk/>
          <pc:sldMk cId="1950883885" sldId="262"/>
        </pc:sldMkLst>
        <pc:spChg chg="mod">
          <ac:chgData name="Sharyn Hall" userId="089f06679e066e21" providerId="LiveId" clId="{430456B7-A8B3-4555-86FC-8EB4C05F359F}" dt="2021-05-05T00:12:06.595" v="13" actId="20577"/>
          <ac:spMkLst>
            <pc:docMk/>
            <pc:sldMk cId="1950883885" sldId="262"/>
            <ac:spMk id="2" creationId="{99F700AD-2632-476A-B7AE-9018BBFC532F}"/>
          </ac:spMkLst>
        </pc:spChg>
      </pc:sldChg>
      <pc:sldChg chg="modSp mod">
        <pc:chgData name="Sharyn Hall" userId="089f06679e066e21" providerId="LiveId" clId="{430456B7-A8B3-4555-86FC-8EB4C05F359F}" dt="2021-05-05T01:12:48.626" v="3164" actId="114"/>
        <pc:sldMkLst>
          <pc:docMk/>
          <pc:sldMk cId="1298901508" sldId="263"/>
        </pc:sldMkLst>
        <pc:spChg chg="mod">
          <ac:chgData name="Sharyn Hall" userId="089f06679e066e21" providerId="LiveId" clId="{430456B7-A8B3-4555-86FC-8EB4C05F359F}" dt="2021-05-05T01:12:48.626" v="3164" actId="114"/>
          <ac:spMkLst>
            <pc:docMk/>
            <pc:sldMk cId="1298901508" sldId="263"/>
            <ac:spMk id="2" creationId="{99E5E8D3-3973-41B3-B665-C35C1CC0F874}"/>
          </ac:spMkLst>
        </pc:spChg>
      </pc:sldChg>
      <pc:sldChg chg="addSp delSp modSp new mod">
        <pc:chgData name="Sharyn Hall" userId="089f06679e066e21" providerId="LiveId" clId="{430456B7-A8B3-4555-86FC-8EB4C05F359F}" dt="2021-05-06T01:45:16.443" v="5300" actId="20577"/>
        <pc:sldMkLst>
          <pc:docMk/>
          <pc:sldMk cId="3742443980" sldId="264"/>
        </pc:sldMkLst>
        <pc:spChg chg="add del mod">
          <ac:chgData name="Sharyn Hall" userId="089f06679e066e21" providerId="LiveId" clId="{430456B7-A8B3-4555-86FC-8EB4C05F359F}" dt="2021-05-05T00:26:41.487" v="59"/>
          <ac:spMkLst>
            <pc:docMk/>
            <pc:sldMk cId="3742443980" sldId="264"/>
            <ac:spMk id="2" creationId="{C9461534-09D3-48C9-8E7E-D6D958A1DDDF}"/>
          </ac:spMkLst>
        </pc:spChg>
        <pc:spChg chg="add mod">
          <ac:chgData name="Sharyn Hall" userId="089f06679e066e21" providerId="LiveId" clId="{430456B7-A8B3-4555-86FC-8EB4C05F359F}" dt="2021-05-06T01:45:16.443" v="5300" actId="20577"/>
          <ac:spMkLst>
            <pc:docMk/>
            <pc:sldMk cId="3742443980" sldId="264"/>
            <ac:spMk id="3" creationId="{1FA3F854-A841-40C6-AD24-917ABB2913DE}"/>
          </ac:spMkLst>
        </pc:spChg>
      </pc:sldChg>
      <pc:sldChg chg="addSp modSp new mod addCm delCm">
        <pc:chgData name="Sharyn Hall" userId="089f06679e066e21" providerId="LiveId" clId="{430456B7-A8B3-4555-86FC-8EB4C05F359F}" dt="2021-05-06T01:46:10.733" v="5319" actId="20577"/>
        <pc:sldMkLst>
          <pc:docMk/>
          <pc:sldMk cId="125789996" sldId="265"/>
        </pc:sldMkLst>
        <pc:spChg chg="add mod">
          <ac:chgData name="Sharyn Hall" userId="089f06679e066e21" providerId="LiveId" clId="{430456B7-A8B3-4555-86FC-8EB4C05F359F}" dt="2021-05-06T01:46:10.733" v="5319" actId="20577"/>
          <ac:spMkLst>
            <pc:docMk/>
            <pc:sldMk cId="125789996" sldId="265"/>
            <ac:spMk id="2" creationId="{9D4350D8-3054-42B7-B841-79FA0521DAE9}"/>
          </ac:spMkLst>
        </pc:spChg>
      </pc:sldChg>
      <pc:sldChg chg="addSp modSp new mod">
        <pc:chgData name="Sharyn Hall" userId="089f06679e066e21" providerId="LiveId" clId="{430456B7-A8B3-4555-86FC-8EB4C05F359F}" dt="2021-05-06T01:46:39.542" v="5320" actId="114"/>
        <pc:sldMkLst>
          <pc:docMk/>
          <pc:sldMk cId="1094852737" sldId="266"/>
        </pc:sldMkLst>
        <pc:spChg chg="add mod">
          <ac:chgData name="Sharyn Hall" userId="089f06679e066e21" providerId="LiveId" clId="{430456B7-A8B3-4555-86FC-8EB4C05F359F}" dt="2021-05-06T01:46:39.542" v="5320" actId="114"/>
          <ac:spMkLst>
            <pc:docMk/>
            <pc:sldMk cId="1094852737" sldId="266"/>
            <ac:spMk id="2" creationId="{1B174339-6B49-4724-93D4-73EB4327B524}"/>
          </ac:spMkLst>
        </pc:spChg>
      </pc:sldChg>
      <pc:sldChg chg="addSp modSp new mod">
        <pc:chgData name="Sharyn Hall" userId="089f06679e066e21" providerId="LiveId" clId="{430456B7-A8B3-4555-86FC-8EB4C05F359F}" dt="2021-05-06T01:47:50.240" v="5324" actId="114"/>
        <pc:sldMkLst>
          <pc:docMk/>
          <pc:sldMk cId="2095022801" sldId="267"/>
        </pc:sldMkLst>
        <pc:spChg chg="add mod">
          <ac:chgData name="Sharyn Hall" userId="089f06679e066e21" providerId="LiveId" clId="{430456B7-A8B3-4555-86FC-8EB4C05F359F}" dt="2021-05-06T01:47:50.240" v="5324" actId="114"/>
          <ac:spMkLst>
            <pc:docMk/>
            <pc:sldMk cId="2095022801" sldId="267"/>
            <ac:spMk id="2" creationId="{230326DD-D843-4FBD-8A2A-CC64F89B498D}"/>
          </ac:spMkLst>
        </pc:spChg>
      </pc:sldChg>
      <pc:sldChg chg="addSp modSp new mod">
        <pc:chgData name="Sharyn Hall" userId="089f06679e066e21" providerId="LiveId" clId="{430456B7-A8B3-4555-86FC-8EB4C05F359F}" dt="2021-05-06T01:48:27.235" v="5326" actId="20577"/>
        <pc:sldMkLst>
          <pc:docMk/>
          <pc:sldMk cId="2166607022" sldId="268"/>
        </pc:sldMkLst>
        <pc:spChg chg="add mod">
          <ac:chgData name="Sharyn Hall" userId="089f06679e066e21" providerId="LiveId" clId="{430456B7-A8B3-4555-86FC-8EB4C05F359F}" dt="2021-05-06T01:48:27.235" v="5326" actId="20577"/>
          <ac:spMkLst>
            <pc:docMk/>
            <pc:sldMk cId="2166607022" sldId="268"/>
            <ac:spMk id="2" creationId="{B3EB746D-1978-49C6-89E5-229FD1811A2D}"/>
          </ac:spMkLst>
        </pc:spChg>
      </pc:sldChg>
    </pc:docChg>
  </pc:docChgLst>
  <pc:docChgLst>
    <pc:chgData name="Sharyn Hall" userId="089f06679e066e21" providerId="LiveId" clId="{E9172474-9597-4A3B-A995-78D8353CC749}"/>
    <pc:docChg chg="custSel addSld modSld">
      <pc:chgData name="Sharyn Hall" userId="089f06679e066e21" providerId="LiveId" clId="{E9172474-9597-4A3B-A995-78D8353CC749}" dt="2021-04-17T04:40:26.643" v="2482" actId="207"/>
      <pc:docMkLst>
        <pc:docMk/>
      </pc:docMkLst>
      <pc:sldChg chg="addSp modSp new mod">
        <pc:chgData name="Sharyn Hall" userId="089f06679e066e21" providerId="LiveId" clId="{E9172474-9597-4A3B-A995-78D8353CC749}" dt="2021-04-17T04:17:22.142" v="592" actId="207"/>
        <pc:sldMkLst>
          <pc:docMk/>
          <pc:sldMk cId="75459970" sldId="257"/>
        </pc:sldMkLst>
        <pc:spChg chg="add mod">
          <ac:chgData name="Sharyn Hall" userId="089f06679e066e21" providerId="LiveId" clId="{E9172474-9597-4A3B-A995-78D8353CC749}" dt="2021-04-17T04:17:22.142" v="592" actId="207"/>
          <ac:spMkLst>
            <pc:docMk/>
            <pc:sldMk cId="75459970" sldId="257"/>
            <ac:spMk id="2" creationId="{70F44AE2-CD54-450D-A174-A376BD4BD582}"/>
          </ac:spMkLst>
        </pc:spChg>
      </pc:sldChg>
      <pc:sldChg chg="addSp modSp new mod">
        <pc:chgData name="Sharyn Hall" userId="089f06679e066e21" providerId="LiveId" clId="{E9172474-9597-4A3B-A995-78D8353CC749}" dt="2021-04-17T04:22:06.254" v="992" actId="207"/>
        <pc:sldMkLst>
          <pc:docMk/>
          <pc:sldMk cId="216522915" sldId="258"/>
        </pc:sldMkLst>
        <pc:spChg chg="add mod">
          <ac:chgData name="Sharyn Hall" userId="089f06679e066e21" providerId="LiveId" clId="{E9172474-9597-4A3B-A995-78D8353CC749}" dt="2021-04-17T04:22:06.254" v="992" actId="207"/>
          <ac:spMkLst>
            <pc:docMk/>
            <pc:sldMk cId="216522915" sldId="258"/>
            <ac:spMk id="2" creationId="{4C97149F-073F-4900-9CF8-9E73D8BA5CC2}"/>
          </ac:spMkLst>
        </pc:spChg>
      </pc:sldChg>
      <pc:sldChg chg="addSp modSp new mod">
        <pc:chgData name="Sharyn Hall" userId="089f06679e066e21" providerId="LiveId" clId="{E9172474-9597-4A3B-A995-78D8353CC749}" dt="2021-04-17T04:33:09.476" v="1849" actId="207"/>
        <pc:sldMkLst>
          <pc:docMk/>
          <pc:sldMk cId="343311862" sldId="259"/>
        </pc:sldMkLst>
        <pc:spChg chg="add mod">
          <ac:chgData name="Sharyn Hall" userId="089f06679e066e21" providerId="LiveId" clId="{E9172474-9597-4A3B-A995-78D8353CC749}" dt="2021-04-17T04:33:09.476" v="1849" actId="207"/>
          <ac:spMkLst>
            <pc:docMk/>
            <pc:sldMk cId="343311862" sldId="259"/>
            <ac:spMk id="2" creationId="{C97645A6-C625-44EF-A24E-45B760B5FE19}"/>
          </ac:spMkLst>
        </pc:spChg>
      </pc:sldChg>
      <pc:sldChg chg="addSp modSp new mod">
        <pc:chgData name="Sharyn Hall" userId="089f06679e066e21" providerId="LiveId" clId="{E9172474-9597-4A3B-A995-78D8353CC749}" dt="2021-04-17T04:38:45.763" v="2295" actId="1076"/>
        <pc:sldMkLst>
          <pc:docMk/>
          <pc:sldMk cId="2832528501" sldId="260"/>
        </pc:sldMkLst>
        <pc:spChg chg="add mod">
          <ac:chgData name="Sharyn Hall" userId="089f06679e066e21" providerId="LiveId" clId="{E9172474-9597-4A3B-A995-78D8353CC749}" dt="2021-04-17T04:38:45.763" v="2295" actId="1076"/>
          <ac:spMkLst>
            <pc:docMk/>
            <pc:sldMk cId="2832528501" sldId="260"/>
            <ac:spMk id="2" creationId="{1FAED5F4-1377-49D6-A551-7E4A394CF578}"/>
          </ac:spMkLst>
        </pc:spChg>
      </pc:sldChg>
      <pc:sldChg chg="addSp modSp new mod">
        <pc:chgData name="Sharyn Hall" userId="089f06679e066e21" providerId="LiveId" clId="{E9172474-9597-4A3B-A995-78D8353CC749}" dt="2021-04-17T04:32:12.461" v="1848" actId="20577"/>
        <pc:sldMkLst>
          <pc:docMk/>
          <pc:sldMk cId="1719098396" sldId="261"/>
        </pc:sldMkLst>
        <pc:spChg chg="add mod">
          <ac:chgData name="Sharyn Hall" userId="089f06679e066e21" providerId="LiveId" clId="{E9172474-9597-4A3B-A995-78D8353CC749}" dt="2021-04-17T04:32:12.461" v="1848" actId="20577"/>
          <ac:spMkLst>
            <pc:docMk/>
            <pc:sldMk cId="1719098396" sldId="261"/>
            <ac:spMk id="2" creationId="{87EF553A-8D05-416D-B8B1-02D234D9DA56}"/>
          </ac:spMkLst>
        </pc:spChg>
      </pc:sldChg>
      <pc:sldChg chg="addSp modSp new mod">
        <pc:chgData name="Sharyn Hall" userId="089f06679e066e21" providerId="LiveId" clId="{E9172474-9597-4A3B-A995-78D8353CC749}" dt="2021-04-17T04:38:10.139" v="2292" actId="1076"/>
        <pc:sldMkLst>
          <pc:docMk/>
          <pc:sldMk cId="1950883885" sldId="262"/>
        </pc:sldMkLst>
        <pc:spChg chg="add mod">
          <ac:chgData name="Sharyn Hall" userId="089f06679e066e21" providerId="LiveId" clId="{E9172474-9597-4A3B-A995-78D8353CC749}" dt="2021-04-17T04:38:10.139" v="2292" actId="1076"/>
          <ac:spMkLst>
            <pc:docMk/>
            <pc:sldMk cId="1950883885" sldId="262"/>
            <ac:spMk id="2" creationId="{99F700AD-2632-476A-B7AE-9018BBFC532F}"/>
          </ac:spMkLst>
        </pc:spChg>
      </pc:sldChg>
      <pc:sldChg chg="addSp modSp new mod">
        <pc:chgData name="Sharyn Hall" userId="089f06679e066e21" providerId="LiveId" clId="{E9172474-9597-4A3B-A995-78D8353CC749}" dt="2021-04-17T04:40:26.643" v="2482" actId="207"/>
        <pc:sldMkLst>
          <pc:docMk/>
          <pc:sldMk cId="1298901508" sldId="263"/>
        </pc:sldMkLst>
        <pc:spChg chg="add mod">
          <ac:chgData name="Sharyn Hall" userId="089f06679e066e21" providerId="LiveId" clId="{E9172474-9597-4A3B-A995-78D8353CC749}" dt="2021-04-17T04:40:26.643" v="2482" actId="207"/>
          <ac:spMkLst>
            <pc:docMk/>
            <pc:sldMk cId="1298901508" sldId="263"/>
            <ac:spMk id="2" creationId="{99E5E8D3-3973-41B3-B665-C35C1CC0F87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92F4C-FCC1-4FD1-A0AE-A6B1461A2370}"/>
              </a:ext>
            </a:extLst>
          </p:cNvPr>
          <p:cNvSpPr>
            <a:spLocks noGrp="1"/>
          </p:cNvSpPr>
          <p:nvPr>
            <p:ph type="ctrTitle"/>
          </p:nvPr>
        </p:nvSpPr>
        <p:spPr/>
        <p:txBody>
          <a:bodyPr/>
          <a:lstStyle/>
          <a:p>
            <a:r>
              <a:rPr lang="en-AU" dirty="0"/>
              <a:t>CONTEXT EVIDENCE</a:t>
            </a:r>
          </a:p>
        </p:txBody>
      </p:sp>
      <p:sp>
        <p:nvSpPr>
          <p:cNvPr id="3" name="Subtitle 2">
            <a:extLst>
              <a:ext uri="{FF2B5EF4-FFF2-40B4-BE49-F238E27FC236}">
                <a16:creationId xmlns:a16="http://schemas.microsoft.com/office/drawing/2014/main" id="{63908673-6874-4659-9157-8209734FB415}"/>
              </a:ext>
            </a:extLst>
          </p:cNvPr>
          <p:cNvSpPr>
            <a:spLocks noGrp="1"/>
          </p:cNvSpPr>
          <p:nvPr>
            <p:ph type="subTitle" idx="1"/>
          </p:nvPr>
        </p:nvSpPr>
        <p:spPr/>
        <p:txBody>
          <a:bodyPr/>
          <a:lstStyle/>
          <a:p>
            <a:r>
              <a:rPr lang="en-AU" dirty="0"/>
              <a:t>Or how does that get in?</a:t>
            </a:r>
          </a:p>
        </p:txBody>
      </p:sp>
    </p:spTree>
    <p:extLst>
      <p:ext uri="{BB962C8B-B14F-4D97-AF65-F5344CB8AC3E}">
        <p14:creationId xmlns:p14="http://schemas.microsoft.com/office/powerpoint/2010/main" val="1708249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B174339-6B49-4724-93D4-73EB4327B524}"/>
              </a:ext>
            </a:extLst>
          </p:cNvPr>
          <p:cNvSpPr txBox="1"/>
          <p:nvPr/>
        </p:nvSpPr>
        <p:spPr>
          <a:xfrm>
            <a:off x="299049" y="408317"/>
            <a:ext cx="8534400" cy="4832092"/>
          </a:xfrm>
          <a:prstGeom prst="rect">
            <a:avLst/>
          </a:prstGeom>
          <a:noFill/>
        </p:spPr>
        <p:txBody>
          <a:bodyPr wrap="square" rtlCol="0">
            <a:spAutoFit/>
          </a:bodyPr>
          <a:lstStyle/>
          <a:p>
            <a:r>
              <a:rPr lang="en-AU" sz="2800" dirty="0"/>
              <a:t>In </a:t>
            </a:r>
            <a:r>
              <a:rPr lang="en-AU" sz="2800" i="1" dirty="0"/>
              <a:t>Bauer</a:t>
            </a:r>
            <a:r>
              <a:rPr lang="en-AU" sz="2800" dirty="0"/>
              <a:t>, this standard of proof was said to be applicable in cases of single complainant sexual assault trials, leaving open the question of the appropriate direction where the case involves multiple complainants.</a:t>
            </a:r>
          </a:p>
          <a:p>
            <a:endParaRPr lang="en-AU" sz="2800" dirty="0"/>
          </a:p>
          <a:p>
            <a:r>
              <a:rPr lang="en-AU" sz="2800" dirty="0"/>
              <a:t>In </a:t>
            </a:r>
            <a:r>
              <a:rPr lang="en-AU" sz="2800" i="1" dirty="0"/>
              <a:t>Jackson v R </a:t>
            </a:r>
            <a:r>
              <a:rPr lang="en-AU" sz="2800" dirty="0"/>
              <a:t>[2020] NSWCCA 5, Price J (Hoeben CJ at CL and Walton J agreeing) observed that there appeared to be </a:t>
            </a:r>
            <a:r>
              <a:rPr lang="en-AU" sz="2800" i="1" dirty="0"/>
              <a:t>“no logical basis for different standards of proof that are dependent upon the number of complainants”: </a:t>
            </a:r>
            <a:r>
              <a:rPr lang="en-AU" sz="2800" dirty="0"/>
              <a:t>at [67].</a:t>
            </a:r>
          </a:p>
        </p:txBody>
      </p:sp>
    </p:spTree>
    <p:extLst>
      <p:ext uri="{BB962C8B-B14F-4D97-AF65-F5344CB8AC3E}">
        <p14:creationId xmlns:p14="http://schemas.microsoft.com/office/powerpoint/2010/main" val="1094852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E5E8D3-3973-41B3-B665-C35C1CC0F874}"/>
              </a:ext>
            </a:extLst>
          </p:cNvPr>
          <p:cNvSpPr txBox="1"/>
          <p:nvPr/>
        </p:nvSpPr>
        <p:spPr>
          <a:xfrm>
            <a:off x="601785" y="726831"/>
            <a:ext cx="8440615" cy="5693866"/>
          </a:xfrm>
          <a:prstGeom prst="rect">
            <a:avLst/>
          </a:prstGeom>
          <a:noFill/>
        </p:spPr>
        <p:txBody>
          <a:bodyPr wrap="square" rtlCol="0">
            <a:spAutoFit/>
          </a:bodyPr>
          <a:lstStyle/>
          <a:p>
            <a:r>
              <a:rPr lang="en-AU" sz="2800" dirty="0">
                <a:solidFill>
                  <a:schemeClr val="accent1"/>
                </a:solidFill>
              </a:rPr>
              <a:t>How can I tell what the purpose is being relied on?</a:t>
            </a:r>
          </a:p>
          <a:p>
            <a:endParaRPr lang="en-AU" sz="2800" dirty="0"/>
          </a:p>
          <a:p>
            <a:r>
              <a:rPr lang="en-AU" sz="2800" dirty="0"/>
              <a:t>You need to critically assess the evidence. Ask yourself, how is this going to be used?</a:t>
            </a:r>
          </a:p>
          <a:p>
            <a:endParaRPr lang="en-AU" sz="2800" dirty="0"/>
          </a:p>
          <a:p>
            <a:r>
              <a:rPr lang="en-AU" sz="2800" dirty="0"/>
              <a:t>In </a:t>
            </a:r>
            <a:r>
              <a:rPr lang="en-AU" sz="2800" i="1" dirty="0"/>
              <a:t>DJV</a:t>
            </a:r>
            <a:r>
              <a:rPr lang="en-AU" sz="2800" dirty="0"/>
              <a:t> the touchstone for admissibility was:</a:t>
            </a:r>
          </a:p>
          <a:p>
            <a:r>
              <a:rPr lang="en-AU" sz="2800" dirty="0"/>
              <a:t>	</a:t>
            </a:r>
            <a:r>
              <a:rPr lang="en-AU" sz="2800" i="1" dirty="0"/>
              <a:t>“There must be an issue in relation to the 	charged acts which justifies the admission of 	evidence of other events including other 	occasions of sexual abuse. Unless there is such 	an issue the evidence of other acts is likely to 	only be admissible, if at all, as tendency 	evidence”: </a:t>
            </a:r>
            <a:r>
              <a:rPr lang="en-AU" sz="2800" dirty="0"/>
              <a:t>at [36]</a:t>
            </a:r>
          </a:p>
        </p:txBody>
      </p:sp>
    </p:spTree>
    <p:extLst>
      <p:ext uri="{BB962C8B-B14F-4D97-AF65-F5344CB8AC3E}">
        <p14:creationId xmlns:p14="http://schemas.microsoft.com/office/powerpoint/2010/main" val="129890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0326DD-D843-4FBD-8A2A-CC64F89B498D}"/>
              </a:ext>
            </a:extLst>
          </p:cNvPr>
          <p:cNvSpPr txBox="1"/>
          <p:nvPr/>
        </p:nvSpPr>
        <p:spPr>
          <a:xfrm>
            <a:off x="373811" y="563591"/>
            <a:ext cx="8488681" cy="5632311"/>
          </a:xfrm>
          <a:prstGeom prst="rect">
            <a:avLst/>
          </a:prstGeom>
          <a:noFill/>
        </p:spPr>
        <p:txBody>
          <a:bodyPr wrap="square" rtlCol="0">
            <a:spAutoFit/>
          </a:bodyPr>
          <a:lstStyle/>
          <a:p>
            <a:r>
              <a:rPr lang="en-AU" dirty="0"/>
              <a:t>The appropriate question to be asked is: </a:t>
            </a:r>
            <a:r>
              <a:rPr lang="en-AU" i="1" dirty="0"/>
              <a:t>“to what issue in the trial does the evidence go”</a:t>
            </a:r>
            <a:r>
              <a:rPr lang="en-AU" dirty="0"/>
              <a:t>? (</a:t>
            </a:r>
            <a:r>
              <a:rPr lang="en-AU" i="1" dirty="0"/>
              <a:t>DJV</a:t>
            </a:r>
            <a:r>
              <a:rPr lang="en-AU" dirty="0"/>
              <a:t> at [36]).</a:t>
            </a:r>
          </a:p>
          <a:p>
            <a:endParaRPr lang="en-AU" dirty="0"/>
          </a:p>
          <a:p>
            <a:r>
              <a:rPr lang="en-AU" dirty="0"/>
              <a:t>From that point questions of the probative value of the evidence including its relevance need to be considered: </a:t>
            </a:r>
            <a:r>
              <a:rPr lang="en-AU" i="1" dirty="0"/>
              <a:t>DJV</a:t>
            </a:r>
            <a:r>
              <a:rPr lang="en-AU" dirty="0"/>
              <a:t> at [37].</a:t>
            </a:r>
          </a:p>
          <a:p>
            <a:endParaRPr lang="en-AU" dirty="0"/>
          </a:p>
          <a:p>
            <a:r>
              <a:rPr lang="en-AU" dirty="0"/>
              <a:t>The potential of any unfair prejudice needs also to be considered: ss 135 and 137 of the </a:t>
            </a:r>
            <a:r>
              <a:rPr lang="en-AU" i="1" dirty="0"/>
              <a:t>Evidence Act</a:t>
            </a:r>
            <a:r>
              <a:rPr lang="en-AU" dirty="0"/>
              <a:t>.</a:t>
            </a:r>
          </a:p>
          <a:p>
            <a:endParaRPr lang="en-AU" dirty="0"/>
          </a:p>
          <a:p>
            <a:r>
              <a:rPr lang="en-AU" dirty="0"/>
              <a:t>In </a:t>
            </a:r>
            <a:r>
              <a:rPr lang="en-AU" i="1" dirty="0"/>
              <a:t>DJV</a:t>
            </a:r>
            <a:r>
              <a:rPr lang="en-AU" dirty="0"/>
              <a:t> it was noted that:</a:t>
            </a:r>
          </a:p>
          <a:p>
            <a:r>
              <a:rPr lang="en-AU" dirty="0"/>
              <a:t>	</a:t>
            </a:r>
            <a:r>
              <a:rPr lang="en-AU" i="1" dirty="0"/>
              <a:t>“the more remote in time from the offence charged less significance will 	attach to evidence of other sexual acts”: </a:t>
            </a:r>
            <a:r>
              <a:rPr lang="en-AU" dirty="0"/>
              <a:t>at [52]. </a:t>
            </a:r>
          </a:p>
          <a:p>
            <a:endParaRPr lang="en-AU" dirty="0"/>
          </a:p>
          <a:p>
            <a:r>
              <a:rPr lang="en-AU" dirty="0"/>
              <a:t>In circumstances where evidence of uncharged acts remote to the offences themselves is admitted and it is considered appropriate to give the jury a caution about the evidence</a:t>
            </a:r>
            <a:r>
              <a:rPr lang="en-AU" i="1" dirty="0"/>
              <a:t>, “the almost inevitable result will be that the risk of prejudice of the jury misusing the evidence would outweigh its probative value. In this event having regard to s137 the evidence should be rejected. There may be cases where the evidence is properly admitted as ‘context evidence’ and a caution is required. However, they will be rare”: DJV </a:t>
            </a:r>
            <a:r>
              <a:rPr lang="en-AU" dirty="0"/>
              <a:t>at [52] </a:t>
            </a:r>
          </a:p>
        </p:txBody>
      </p:sp>
    </p:spTree>
    <p:extLst>
      <p:ext uri="{BB962C8B-B14F-4D97-AF65-F5344CB8AC3E}">
        <p14:creationId xmlns:p14="http://schemas.microsoft.com/office/powerpoint/2010/main" val="2095022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EB746D-1978-49C6-89E5-229FD1811A2D}"/>
              </a:ext>
            </a:extLst>
          </p:cNvPr>
          <p:cNvSpPr txBox="1"/>
          <p:nvPr/>
        </p:nvSpPr>
        <p:spPr>
          <a:xfrm>
            <a:off x="471577" y="517584"/>
            <a:ext cx="8074325" cy="4401205"/>
          </a:xfrm>
          <a:prstGeom prst="rect">
            <a:avLst/>
          </a:prstGeom>
          <a:noFill/>
        </p:spPr>
        <p:txBody>
          <a:bodyPr wrap="square" rtlCol="0">
            <a:spAutoFit/>
          </a:bodyPr>
          <a:lstStyle/>
          <a:p>
            <a:r>
              <a:rPr lang="en-AU" sz="2000" dirty="0">
                <a:solidFill>
                  <a:srgbClr val="00B0F0"/>
                </a:solidFill>
              </a:rPr>
              <a:t>The importance of directions to the jury</a:t>
            </a:r>
          </a:p>
          <a:p>
            <a:r>
              <a:rPr lang="en-AU" sz="2000" dirty="0"/>
              <a:t>It is critical in cases where context evidence has been admitted to be attentive to the directions given to the jury and alert to the potential that they stray in suggesting a tendency style of reasoning as was the case in </a:t>
            </a:r>
            <a:r>
              <a:rPr lang="en-AU" sz="2000" i="1" dirty="0"/>
              <a:t>SKA v R</a:t>
            </a:r>
            <a:r>
              <a:rPr lang="en-AU" sz="2000" dirty="0"/>
              <a:t> [2012] NSWCCA 205.</a:t>
            </a:r>
          </a:p>
          <a:p>
            <a:endParaRPr lang="en-AU" sz="2000" dirty="0"/>
          </a:p>
          <a:p>
            <a:r>
              <a:rPr lang="en-AU" sz="2000" dirty="0"/>
              <a:t>In that case Adams J (Hislop J agreeing) noted that whilst it is a difficult distinction to make clear for a jury, it is </a:t>
            </a:r>
            <a:r>
              <a:rPr lang="en-AU" sz="2000" i="1" dirty="0"/>
              <a:t>“vitally necessary” </a:t>
            </a:r>
            <a:r>
              <a:rPr lang="en-AU" sz="2000" dirty="0"/>
              <a:t>that they appreciate that context evidence is admitted to enable the complainant to give a coherent account thereby avoiding the apparent lack of credibility that a partial account might have. It is not to </a:t>
            </a:r>
            <a:r>
              <a:rPr lang="en-AU" sz="2000" i="1" dirty="0"/>
              <a:t>“prove the ‘true’ relationship” </a:t>
            </a:r>
            <a:r>
              <a:rPr lang="en-AU" sz="2000" dirty="0"/>
              <a:t>since such language avoids any suggestion of an </a:t>
            </a:r>
            <a:r>
              <a:rPr lang="en-AU" sz="2000" i="1" dirty="0"/>
              <a:t>“unfair ‘vacuum’” </a:t>
            </a:r>
            <a:r>
              <a:rPr lang="en-AU" sz="2000" dirty="0"/>
              <a:t>but also involves </a:t>
            </a:r>
            <a:r>
              <a:rPr lang="en-AU" sz="2000" i="1" dirty="0"/>
              <a:t>“proof of the sexual conduct of the appellant”: </a:t>
            </a:r>
            <a:r>
              <a:rPr lang="en-AU" sz="2000" dirty="0"/>
              <a:t>at [277].</a:t>
            </a:r>
          </a:p>
        </p:txBody>
      </p:sp>
    </p:spTree>
    <p:extLst>
      <p:ext uri="{BB962C8B-B14F-4D97-AF65-F5344CB8AC3E}">
        <p14:creationId xmlns:p14="http://schemas.microsoft.com/office/powerpoint/2010/main" val="216660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F44AE2-CD54-450D-A174-A376BD4BD582}"/>
              </a:ext>
            </a:extLst>
          </p:cNvPr>
          <p:cNvSpPr txBox="1"/>
          <p:nvPr/>
        </p:nvSpPr>
        <p:spPr>
          <a:xfrm>
            <a:off x="592347" y="494580"/>
            <a:ext cx="8638206" cy="4678204"/>
          </a:xfrm>
          <a:prstGeom prst="rect">
            <a:avLst/>
          </a:prstGeom>
          <a:noFill/>
        </p:spPr>
        <p:txBody>
          <a:bodyPr wrap="square" rtlCol="0">
            <a:spAutoFit/>
          </a:bodyPr>
          <a:lstStyle/>
          <a:p>
            <a:r>
              <a:rPr lang="en-AU" sz="2800" dirty="0">
                <a:solidFill>
                  <a:schemeClr val="accent1"/>
                </a:solidFill>
              </a:rPr>
              <a:t>What is context evidence?</a:t>
            </a:r>
          </a:p>
          <a:p>
            <a:endParaRPr lang="en-AU" sz="2800" dirty="0"/>
          </a:p>
          <a:p>
            <a:r>
              <a:rPr lang="en-AU" sz="2800" dirty="0"/>
              <a:t>Context evidence is evidence of other acts that are not charged in the indictment.</a:t>
            </a:r>
          </a:p>
          <a:p>
            <a:endParaRPr lang="en-AU" sz="2800" dirty="0"/>
          </a:p>
          <a:p>
            <a:r>
              <a:rPr lang="en-AU" sz="2800" dirty="0"/>
              <a:t>The purpose of the evidence is to place the specific allegation or allegations that are on the indictment in the context of the overall allegations in order to understand the particular allegations that have been charged.</a:t>
            </a:r>
          </a:p>
          <a:p>
            <a:endParaRPr lang="en-AU" dirty="0"/>
          </a:p>
        </p:txBody>
      </p:sp>
    </p:spTree>
    <p:extLst>
      <p:ext uri="{BB962C8B-B14F-4D97-AF65-F5344CB8AC3E}">
        <p14:creationId xmlns:p14="http://schemas.microsoft.com/office/powerpoint/2010/main" val="75459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EF553A-8D05-416D-B8B1-02D234D9DA56}"/>
              </a:ext>
            </a:extLst>
          </p:cNvPr>
          <p:cNvSpPr txBox="1"/>
          <p:nvPr/>
        </p:nvSpPr>
        <p:spPr>
          <a:xfrm>
            <a:off x="531446" y="578337"/>
            <a:ext cx="8230773" cy="4678204"/>
          </a:xfrm>
          <a:prstGeom prst="rect">
            <a:avLst/>
          </a:prstGeom>
          <a:noFill/>
        </p:spPr>
        <p:txBody>
          <a:bodyPr wrap="square" rtlCol="0">
            <a:spAutoFit/>
          </a:bodyPr>
          <a:lstStyle/>
          <a:p>
            <a:r>
              <a:rPr lang="en-AU" sz="2800" dirty="0"/>
              <a:t>In </a:t>
            </a:r>
            <a:r>
              <a:rPr lang="en-AU" sz="2800" i="1" dirty="0"/>
              <a:t>RG v R </a:t>
            </a:r>
            <a:r>
              <a:rPr lang="en-AU" sz="2800" dirty="0"/>
              <a:t>[2021] NSWCCA 173 Simpson J with Campbell and </a:t>
            </a:r>
            <a:r>
              <a:rPr lang="en-AU" sz="2800" dirty="0" err="1"/>
              <a:t>Whealy</a:t>
            </a:r>
            <a:r>
              <a:rPr lang="en-AU" sz="2800" dirty="0"/>
              <a:t> JJ agreeing, said </a:t>
            </a:r>
          </a:p>
          <a:p>
            <a:endParaRPr lang="en-AU" dirty="0"/>
          </a:p>
          <a:p>
            <a:r>
              <a:rPr lang="en-GB" sz="2800" b="0" i="1" dirty="0">
                <a:solidFill>
                  <a:srgbClr val="000000"/>
                </a:solidFill>
                <a:effectLst/>
                <a:latin typeface="+mj-lt"/>
              </a:rPr>
              <a:t>“The evidence of which complaint is now made, if believed, established a pattern of behaviour in which the complainant was relatively unsurprised by the conduct the subject of the charge, and made no response, nor any subsequent report. In that respect, it explains her behaviour, which may otherwise have appeared surprising and therefore implausible to the jury”: </a:t>
            </a:r>
            <a:r>
              <a:rPr lang="en-GB" sz="2800" b="0" i="0" dirty="0">
                <a:solidFill>
                  <a:srgbClr val="000000"/>
                </a:solidFill>
                <a:effectLst/>
                <a:latin typeface="+mj-lt"/>
              </a:rPr>
              <a:t>at [38]</a:t>
            </a:r>
            <a:endParaRPr lang="en-AU" sz="2800" dirty="0">
              <a:latin typeface="+mj-lt"/>
            </a:endParaRPr>
          </a:p>
        </p:txBody>
      </p:sp>
    </p:spTree>
    <p:extLst>
      <p:ext uri="{BB962C8B-B14F-4D97-AF65-F5344CB8AC3E}">
        <p14:creationId xmlns:p14="http://schemas.microsoft.com/office/powerpoint/2010/main" val="171909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F700AD-2632-476A-B7AE-9018BBFC532F}"/>
              </a:ext>
            </a:extLst>
          </p:cNvPr>
          <p:cNvSpPr txBox="1"/>
          <p:nvPr/>
        </p:nvSpPr>
        <p:spPr>
          <a:xfrm>
            <a:off x="672122" y="1211385"/>
            <a:ext cx="8307754" cy="3970318"/>
          </a:xfrm>
          <a:prstGeom prst="rect">
            <a:avLst/>
          </a:prstGeom>
          <a:noFill/>
        </p:spPr>
        <p:txBody>
          <a:bodyPr wrap="square" rtlCol="0">
            <a:spAutoFit/>
          </a:bodyPr>
          <a:lstStyle/>
          <a:p>
            <a:r>
              <a:rPr lang="en-AU" sz="2800" dirty="0"/>
              <a:t>Context evidence will usually be relied upon by the prosecution to explain an event that would otherwise appear to have happened “out of the blue”, “in startling isolation” or to explain why it was that the complainant did not complain.</a:t>
            </a:r>
          </a:p>
          <a:p>
            <a:endParaRPr lang="en-AU" sz="2800" dirty="0"/>
          </a:p>
          <a:p>
            <a:r>
              <a:rPr lang="en-AU" sz="2800" dirty="0"/>
              <a:t>While the evidence is not admitted to prove the guilt of the accused, its affect is in  bolstering the credibility of the complainant. </a:t>
            </a:r>
          </a:p>
        </p:txBody>
      </p:sp>
    </p:spTree>
    <p:extLst>
      <p:ext uri="{BB962C8B-B14F-4D97-AF65-F5344CB8AC3E}">
        <p14:creationId xmlns:p14="http://schemas.microsoft.com/office/powerpoint/2010/main" val="195088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C97149F-073F-4900-9CF8-9E73D8BA5CC2}"/>
              </a:ext>
            </a:extLst>
          </p:cNvPr>
          <p:cNvSpPr txBox="1"/>
          <p:nvPr/>
        </p:nvSpPr>
        <p:spPr>
          <a:xfrm>
            <a:off x="789354" y="679937"/>
            <a:ext cx="8199512" cy="4678204"/>
          </a:xfrm>
          <a:prstGeom prst="rect">
            <a:avLst/>
          </a:prstGeom>
          <a:noFill/>
        </p:spPr>
        <p:txBody>
          <a:bodyPr wrap="square" rtlCol="0">
            <a:spAutoFit/>
          </a:bodyPr>
          <a:lstStyle/>
          <a:p>
            <a:r>
              <a:rPr lang="en-AU" sz="2800" dirty="0">
                <a:solidFill>
                  <a:schemeClr val="accent1"/>
                </a:solidFill>
              </a:rPr>
              <a:t>When can context evidence be used?</a:t>
            </a:r>
          </a:p>
          <a:p>
            <a:endParaRPr lang="en-AU" sz="2800" dirty="0"/>
          </a:p>
          <a:p>
            <a:r>
              <a:rPr lang="en-AU" sz="2800" dirty="0"/>
              <a:t>You will most often see context evidence admitted in cases of child sexual abuse.</a:t>
            </a:r>
          </a:p>
          <a:p>
            <a:endParaRPr lang="en-AU" sz="2800" dirty="0"/>
          </a:p>
          <a:p>
            <a:r>
              <a:rPr lang="en-AU" sz="2800" dirty="0"/>
              <a:t>This is not a hard and fast rule however. Context or relationship evidence is being regularly admitted in cases involving allegations of adult sexual assaults and cases of domestic violence as well.</a:t>
            </a:r>
          </a:p>
          <a:p>
            <a:endParaRPr lang="en-AU" dirty="0"/>
          </a:p>
        </p:txBody>
      </p:sp>
    </p:spTree>
    <p:extLst>
      <p:ext uri="{BB962C8B-B14F-4D97-AF65-F5344CB8AC3E}">
        <p14:creationId xmlns:p14="http://schemas.microsoft.com/office/powerpoint/2010/main" val="21652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7645A6-C625-44EF-A24E-45B760B5FE19}"/>
              </a:ext>
            </a:extLst>
          </p:cNvPr>
          <p:cNvSpPr txBox="1"/>
          <p:nvPr/>
        </p:nvSpPr>
        <p:spPr>
          <a:xfrm>
            <a:off x="640862" y="586154"/>
            <a:ext cx="8378092" cy="4832092"/>
          </a:xfrm>
          <a:prstGeom prst="rect">
            <a:avLst/>
          </a:prstGeom>
          <a:noFill/>
        </p:spPr>
        <p:txBody>
          <a:bodyPr wrap="square" rtlCol="0">
            <a:spAutoFit/>
          </a:bodyPr>
          <a:lstStyle/>
          <a:p>
            <a:r>
              <a:rPr lang="en-AU" sz="2800" dirty="0">
                <a:solidFill>
                  <a:schemeClr val="accent1"/>
                </a:solidFill>
              </a:rPr>
              <a:t>How do they get the evidence in?</a:t>
            </a:r>
          </a:p>
          <a:p>
            <a:endParaRPr lang="en-AU" sz="2800" dirty="0"/>
          </a:p>
          <a:p>
            <a:r>
              <a:rPr lang="en-AU" sz="2800" dirty="0"/>
              <a:t>Before context evidence can be admitted, it is important that the purpose of the evidence is identified. It is not enough that the evidence identifies a “relationship” between the complainant and the accused.</a:t>
            </a:r>
          </a:p>
          <a:p>
            <a:endParaRPr lang="en-AU" sz="2800" dirty="0"/>
          </a:p>
          <a:p>
            <a:r>
              <a:rPr lang="en-AU" sz="2800" dirty="0"/>
              <a:t>For this reason, it is preferrable to avoid speaking about “relationship” evidence.</a:t>
            </a:r>
          </a:p>
          <a:p>
            <a:endParaRPr lang="en-AU" sz="2800" dirty="0"/>
          </a:p>
        </p:txBody>
      </p:sp>
    </p:spTree>
    <p:extLst>
      <p:ext uri="{BB962C8B-B14F-4D97-AF65-F5344CB8AC3E}">
        <p14:creationId xmlns:p14="http://schemas.microsoft.com/office/powerpoint/2010/main" val="34331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AED5F4-1377-49D6-A551-7E4A394CF578}"/>
              </a:ext>
            </a:extLst>
          </p:cNvPr>
          <p:cNvSpPr txBox="1"/>
          <p:nvPr/>
        </p:nvSpPr>
        <p:spPr>
          <a:xfrm>
            <a:off x="640862" y="1406769"/>
            <a:ext cx="8620369" cy="5693866"/>
          </a:xfrm>
          <a:prstGeom prst="rect">
            <a:avLst/>
          </a:prstGeom>
          <a:noFill/>
        </p:spPr>
        <p:txBody>
          <a:bodyPr wrap="square" rtlCol="0">
            <a:spAutoFit/>
          </a:bodyPr>
          <a:lstStyle/>
          <a:p>
            <a:r>
              <a:rPr lang="en-AU" sz="2800" dirty="0"/>
              <a:t>The evidence needs to be necessary and capable of providing context to the complainant’s allegations: </a:t>
            </a:r>
            <a:r>
              <a:rPr lang="en-AU" sz="2800" i="1" dirty="0"/>
              <a:t>Norman v R </a:t>
            </a:r>
            <a:r>
              <a:rPr lang="en-AU" sz="2800" dirty="0"/>
              <a:t>[2012] NSWCCA 230.</a:t>
            </a:r>
          </a:p>
          <a:p>
            <a:endParaRPr lang="en-AU" sz="2800" dirty="0"/>
          </a:p>
          <a:p>
            <a:r>
              <a:rPr lang="en-AU" sz="2800" dirty="0"/>
              <a:t>In </a:t>
            </a:r>
            <a:r>
              <a:rPr lang="en-AU" sz="2800" i="1" dirty="0"/>
              <a:t>DJV v R </a:t>
            </a:r>
            <a:r>
              <a:rPr lang="en-AU" sz="2800" dirty="0"/>
              <a:t>[2008] NSWCCA 272 McClellan CJ at CL (Hidden &amp; Fullerton JJ agreeing) stated that evidence of ‘relationship’ </a:t>
            </a:r>
            <a:r>
              <a:rPr lang="en-AU" sz="2800" i="1" dirty="0"/>
              <a:t>“will only be admissible if it is relevant because it may assist in the evaluation of other evidence going to a fact in issue. In particular it may provide the ‘context’ in which to understand a narrative”</a:t>
            </a:r>
            <a:r>
              <a:rPr lang="en-AU" sz="2800" dirty="0"/>
              <a:t>: at [28].</a:t>
            </a:r>
          </a:p>
          <a:p>
            <a:endParaRPr lang="en-AU" sz="2800" dirty="0"/>
          </a:p>
          <a:p>
            <a:endParaRPr lang="en-AU" sz="2800" dirty="0"/>
          </a:p>
        </p:txBody>
      </p:sp>
    </p:spTree>
    <p:extLst>
      <p:ext uri="{BB962C8B-B14F-4D97-AF65-F5344CB8AC3E}">
        <p14:creationId xmlns:p14="http://schemas.microsoft.com/office/powerpoint/2010/main" val="2832528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A3F854-A841-40C6-AD24-917ABB2913DE}"/>
              </a:ext>
            </a:extLst>
          </p:cNvPr>
          <p:cNvSpPr txBox="1"/>
          <p:nvPr/>
        </p:nvSpPr>
        <p:spPr>
          <a:xfrm>
            <a:off x="465826" y="494580"/>
            <a:ext cx="8154838" cy="5878532"/>
          </a:xfrm>
          <a:prstGeom prst="rect">
            <a:avLst/>
          </a:prstGeom>
          <a:noFill/>
        </p:spPr>
        <p:txBody>
          <a:bodyPr wrap="square" rtlCol="0">
            <a:spAutoFit/>
          </a:bodyPr>
          <a:lstStyle/>
          <a:p>
            <a:r>
              <a:rPr lang="en-AU" sz="2000" dirty="0"/>
              <a:t>His Honour went on to say:</a:t>
            </a:r>
          </a:p>
          <a:p>
            <a:r>
              <a:rPr lang="en-AU" sz="2000" dirty="0"/>
              <a:t>	</a:t>
            </a:r>
            <a:r>
              <a:rPr lang="en-AU" sz="2000" i="1" dirty="0"/>
              <a:t>“Unless the other evidence in the trial and the issues which it 	raises make it relevant to prove the ‘context’ in which the 	alleged offence or 	offences occurred, it will be almost 	inevitable that the discretion should be exercised to exclude 	the evidence. In most cases relevance will be occasioned by an 	apparent lack of complaint by a complainant whose will has 	been overborne from a young age or who has feared the 	consequences of making a complaint about a family member”: </a:t>
            </a:r>
            <a:r>
              <a:rPr lang="en-AU" sz="2000" dirty="0"/>
              <a:t>at 	[28].</a:t>
            </a:r>
          </a:p>
          <a:p>
            <a:endParaRPr lang="en-AU" sz="2000" dirty="0"/>
          </a:p>
          <a:p>
            <a:r>
              <a:rPr lang="en-AU" sz="2000" dirty="0"/>
              <a:t>Where the evidence is not capable of providing that context, it must be considered whether the evidence is relevant or whether it is properly considered to be tendency evidence.</a:t>
            </a:r>
          </a:p>
          <a:p>
            <a:endParaRPr lang="en-AU" sz="2000" dirty="0"/>
          </a:p>
          <a:p>
            <a:r>
              <a:rPr lang="en-AU" sz="2000" dirty="0"/>
              <a:t>The distinction is important because of the different standard of proof that attach. </a:t>
            </a:r>
          </a:p>
          <a:p>
            <a:endParaRPr lang="en-AU" sz="1800" dirty="0"/>
          </a:p>
          <a:p>
            <a:endParaRPr lang="en-AU" dirty="0"/>
          </a:p>
        </p:txBody>
      </p:sp>
    </p:spTree>
    <p:extLst>
      <p:ext uri="{BB962C8B-B14F-4D97-AF65-F5344CB8AC3E}">
        <p14:creationId xmlns:p14="http://schemas.microsoft.com/office/powerpoint/2010/main" val="3742443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4350D8-3054-42B7-B841-79FA0521DAE9}"/>
              </a:ext>
            </a:extLst>
          </p:cNvPr>
          <p:cNvSpPr txBox="1"/>
          <p:nvPr/>
        </p:nvSpPr>
        <p:spPr>
          <a:xfrm>
            <a:off x="431320" y="437071"/>
            <a:ext cx="8333117" cy="5632311"/>
          </a:xfrm>
          <a:prstGeom prst="rect">
            <a:avLst/>
          </a:prstGeom>
          <a:noFill/>
        </p:spPr>
        <p:txBody>
          <a:bodyPr wrap="square" rtlCol="0">
            <a:spAutoFit/>
          </a:bodyPr>
          <a:lstStyle/>
          <a:p>
            <a:r>
              <a:rPr lang="en-AU" sz="2000" dirty="0">
                <a:solidFill>
                  <a:srgbClr val="00B0F0"/>
                </a:solidFill>
              </a:rPr>
              <a:t>What is the standard of proof?</a:t>
            </a:r>
          </a:p>
          <a:p>
            <a:r>
              <a:rPr lang="en-AU" sz="2000" i="1" dirty="0"/>
              <a:t>HML v The Queen </a:t>
            </a:r>
            <a:r>
              <a:rPr lang="en-AU" sz="2000" dirty="0"/>
              <a:t>(2008) 235 CLR 414 confirmed that the standard of proof for evidence relied on to establish a sexual interest in the complainant was proof beyond reasonable doubt: see Hayne J at [247]. This is the approach that has been adopted in NSW: </a:t>
            </a:r>
            <a:r>
              <a:rPr lang="en-AU" sz="2000" i="1" dirty="0"/>
              <a:t>DJV</a:t>
            </a:r>
            <a:r>
              <a:rPr lang="en-AU" sz="2000" dirty="0"/>
              <a:t> at [30]</a:t>
            </a:r>
          </a:p>
          <a:p>
            <a:endParaRPr lang="en-AU" sz="2000" dirty="0"/>
          </a:p>
          <a:p>
            <a:r>
              <a:rPr lang="en-AU" sz="2000" dirty="0"/>
              <a:t>However, in circumstances where the Crown relies upon uncharged acts, the High Court in </a:t>
            </a:r>
            <a:r>
              <a:rPr lang="en-AU" sz="2000" i="1" dirty="0"/>
              <a:t>The Queen v Dennis Bauer (a pseudonym) </a:t>
            </a:r>
            <a:r>
              <a:rPr lang="en-AU" sz="2000" dirty="0"/>
              <a:t>(2018) 92 ALJR 846; 271 A Crim R 558 stated:</a:t>
            </a:r>
          </a:p>
          <a:p>
            <a:r>
              <a:rPr lang="en-AU" sz="2000" dirty="0"/>
              <a:t>	</a:t>
            </a:r>
            <a:r>
              <a:rPr lang="en-AU" sz="2000" i="1" dirty="0"/>
              <a:t>“Contrary to the practice which has operated for some time in 	New South 	Wales, trial judges in that State should not ordinarily 	direct a jury that, 	before they may act on evidence of uncharged 	acts, they must be 	satisfied of the proof of the uncharged acts 	beyond reasonable doubt. 	Such a direction should not be 	necessary or desirable unless it is apprehended that, in the 	particular circumstances of the case, there is a significant 	possibility of the jury treating the uncharged acts as an 	indispensable link in their chain of reasoning to guilt”: </a:t>
            </a:r>
            <a:r>
              <a:rPr lang="en-AU" sz="2000" dirty="0"/>
              <a:t>at [86].</a:t>
            </a:r>
          </a:p>
        </p:txBody>
      </p:sp>
    </p:spTree>
    <p:extLst>
      <p:ext uri="{BB962C8B-B14F-4D97-AF65-F5344CB8AC3E}">
        <p14:creationId xmlns:p14="http://schemas.microsoft.com/office/powerpoint/2010/main" val="1257899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136</TotalTime>
  <Words>1371</Words>
  <Application>Microsoft Office PowerPoint</Application>
  <PresentationFormat>Widescreen</PresentationFormat>
  <Paragraphs>60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CONTEXT EVIDENCE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 EVIDENCE</dc:title>
  <dc:creator>Sharyn Hall</dc:creator>
  <cp:lastModifiedBy>Sharyn Hall</cp:lastModifiedBy>
  <cp:revision>1</cp:revision>
  <dcterms:created xsi:type="dcterms:W3CDTF">2021-04-17T04:10:34Z</dcterms:created>
  <dcterms:modified xsi:type="dcterms:W3CDTF">2021-05-06T01:48:42Z</dcterms:modified>
</cp:coreProperties>
</file>