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304" r:id="rId5"/>
    <p:sldId id="259" r:id="rId6"/>
    <p:sldId id="260" r:id="rId7"/>
    <p:sldId id="261" r:id="rId8"/>
    <p:sldId id="263" r:id="rId9"/>
    <p:sldId id="262" r:id="rId10"/>
    <p:sldId id="265" r:id="rId11"/>
    <p:sldId id="266" r:id="rId12"/>
    <p:sldId id="267" r:id="rId13"/>
    <p:sldId id="268" r:id="rId14"/>
    <p:sldId id="270" r:id="rId15"/>
    <p:sldId id="269" r:id="rId16"/>
    <p:sldId id="301" r:id="rId17"/>
    <p:sldId id="302" r:id="rId18"/>
    <p:sldId id="274" r:id="rId19"/>
    <p:sldId id="272" r:id="rId20"/>
    <p:sldId id="273" r:id="rId21"/>
    <p:sldId id="276" r:id="rId22"/>
    <p:sldId id="275" r:id="rId23"/>
    <p:sldId id="281" r:id="rId24"/>
    <p:sldId id="277" r:id="rId25"/>
    <p:sldId id="278" r:id="rId26"/>
    <p:sldId id="279" r:id="rId27"/>
    <p:sldId id="280" r:id="rId28"/>
    <p:sldId id="282" r:id="rId29"/>
    <p:sldId id="283" r:id="rId30"/>
    <p:sldId id="284" r:id="rId31"/>
    <p:sldId id="285" r:id="rId32"/>
    <p:sldId id="286" r:id="rId33"/>
    <p:sldId id="287" r:id="rId34"/>
    <p:sldId id="288" r:id="rId35"/>
    <p:sldId id="289" r:id="rId36"/>
    <p:sldId id="303" r:id="rId37"/>
    <p:sldId id="290" r:id="rId38"/>
    <p:sldId id="291" r:id="rId39"/>
    <p:sldId id="292" r:id="rId40"/>
    <p:sldId id="293" r:id="rId41"/>
    <p:sldId id="294" r:id="rId42"/>
    <p:sldId id="295" r:id="rId43"/>
    <p:sldId id="296" r:id="rId44"/>
    <p:sldId id="297" r:id="rId45"/>
    <p:sldId id="298" r:id="rId46"/>
    <p:sldId id="299" r:id="rId47"/>
    <p:sldId id="300"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yad el-choufani" initials="re" lastIdx="2" clrIdx="0">
    <p:extLst>
      <p:ext uri="{19B8F6BF-5375-455C-9EA6-DF929625EA0E}">
        <p15:presenceInfo xmlns:p15="http://schemas.microsoft.com/office/powerpoint/2012/main" userId="1251f4ba200f551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2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5-25T16:20:41.689" idx="1">
    <p:pos x="10" y="10"/>
    <p:text/>
    <p:extLst>
      <p:ext uri="{C676402C-5697-4E1C-873F-D02D1690AC5C}">
        <p15:threadingInfo xmlns:p15="http://schemas.microsoft.com/office/powerpoint/2012/main" timeZoneBias="-600"/>
      </p:ext>
    </p:extLst>
  </p:cm>
  <p:cm authorId="1" dt="2021-05-25T16:20:52.148" idx="2">
    <p:pos x="146" y="146"/>
    <p:text/>
    <p:extLst>
      <p:ext uri="{C676402C-5697-4E1C-873F-D02D1690AC5C}">
        <p15:threadingInfo xmlns:p15="http://schemas.microsoft.com/office/powerpoint/2012/main" timeZoneBias="-600"/>
      </p:ext>
    </p:extLst>
  </p:cm>
</p:cmLst>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5/31/2021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5/31/2021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5/31/2021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youtu.be/fRpNsFae8y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ethics@lawsociety.com.a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B66FE-EFD1-4D07-B4AC-49F998937BC6}"/>
              </a:ext>
            </a:extLst>
          </p:cNvPr>
          <p:cNvSpPr>
            <a:spLocks noGrp="1"/>
          </p:cNvSpPr>
          <p:nvPr>
            <p:ph type="ctrTitle"/>
          </p:nvPr>
        </p:nvSpPr>
        <p:spPr/>
        <p:txBody>
          <a:bodyPr/>
          <a:lstStyle/>
          <a:p>
            <a:r>
              <a:rPr lang="en-AU" dirty="0"/>
              <a:t>Ethics in Practice</a:t>
            </a:r>
          </a:p>
        </p:txBody>
      </p:sp>
      <p:sp>
        <p:nvSpPr>
          <p:cNvPr id="3" name="Subtitle 2">
            <a:extLst>
              <a:ext uri="{FF2B5EF4-FFF2-40B4-BE49-F238E27FC236}">
                <a16:creationId xmlns:a16="http://schemas.microsoft.com/office/drawing/2014/main" id="{093CA054-0A82-496D-BEE5-8CF45C90CAF7}"/>
              </a:ext>
            </a:extLst>
          </p:cNvPr>
          <p:cNvSpPr>
            <a:spLocks noGrp="1"/>
          </p:cNvSpPr>
          <p:nvPr>
            <p:ph type="subTitle" idx="1"/>
          </p:nvPr>
        </p:nvSpPr>
        <p:spPr/>
        <p:txBody>
          <a:bodyPr/>
          <a:lstStyle/>
          <a:p>
            <a:r>
              <a:rPr lang="en-AU" dirty="0"/>
              <a:t>Some Practical Scenarios – A Discussion </a:t>
            </a:r>
          </a:p>
        </p:txBody>
      </p:sp>
    </p:spTree>
    <p:extLst>
      <p:ext uri="{BB962C8B-B14F-4D97-AF65-F5344CB8AC3E}">
        <p14:creationId xmlns:p14="http://schemas.microsoft.com/office/powerpoint/2010/main" val="2087795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53BC7-89C8-40C1-90DF-8313A9A287D5}"/>
              </a:ext>
            </a:extLst>
          </p:cNvPr>
          <p:cNvSpPr>
            <a:spLocks noGrp="1"/>
          </p:cNvSpPr>
          <p:nvPr>
            <p:ph type="title"/>
          </p:nvPr>
        </p:nvSpPr>
        <p:spPr/>
        <p:txBody>
          <a:bodyPr/>
          <a:lstStyle/>
          <a:p>
            <a:r>
              <a:rPr lang="en-AU" dirty="0"/>
              <a:t>Scenario One – reasons for caution</a:t>
            </a:r>
          </a:p>
        </p:txBody>
      </p:sp>
      <p:sp>
        <p:nvSpPr>
          <p:cNvPr id="3" name="Content Placeholder 2">
            <a:extLst>
              <a:ext uri="{FF2B5EF4-FFF2-40B4-BE49-F238E27FC236}">
                <a16:creationId xmlns:a16="http://schemas.microsoft.com/office/drawing/2014/main" id="{4B8CA599-7A6D-4494-AEDF-7B03E9685EA5}"/>
              </a:ext>
            </a:extLst>
          </p:cNvPr>
          <p:cNvSpPr>
            <a:spLocks noGrp="1"/>
          </p:cNvSpPr>
          <p:nvPr>
            <p:ph idx="1"/>
          </p:nvPr>
        </p:nvSpPr>
        <p:spPr/>
        <p:txBody>
          <a:bodyPr/>
          <a:lstStyle/>
          <a:p>
            <a:pPr marL="0" indent="0" algn="ctr">
              <a:buNone/>
            </a:pPr>
            <a:r>
              <a:rPr lang="en-AU" u="sng" dirty="0"/>
              <a:t>Allegations of tampering or intimidation of the witness</a:t>
            </a:r>
          </a:p>
          <a:p>
            <a:r>
              <a:rPr lang="en-AU" dirty="0"/>
              <a:t>From witness or prosecutor</a:t>
            </a:r>
          </a:p>
          <a:p>
            <a:r>
              <a:rPr lang="en-AU" dirty="0"/>
              <a:t>What is your protection?</a:t>
            </a:r>
          </a:p>
          <a:p>
            <a:r>
              <a:rPr lang="en-AU" dirty="0"/>
              <a:t>Adverse consequences – your credibility as the advocate; significance of concession, and; your ethical position</a:t>
            </a:r>
          </a:p>
          <a:p>
            <a:r>
              <a:rPr lang="en-AU" dirty="0"/>
              <a:t>See rule 24, Solicitors’ Rules</a:t>
            </a:r>
          </a:p>
        </p:txBody>
      </p:sp>
    </p:spTree>
    <p:extLst>
      <p:ext uri="{BB962C8B-B14F-4D97-AF65-F5344CB8AC3E}">
        <p14:creationId xmlns:p14="http://schemas.microsoft.com/office/powerpoint/2010/main" val="2755860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32E9C-B2CB-4C29-8FC0-77822B6EB04A}"/>
              </a:ext>
            </a:extLst>
          </p:cNvPr>
          <p:cNvSpPr>
            <a:spLocks noGrp="1"/>
          </p:cNvSpPr>
          <p:nvPr>
            <p:ph type="title"/>
          </p:nvPr>
        </p:nvSpPr>
        <p:spPr/>
        <p:txBody>
          <a:bodyPr>
            <a:normAutofit/>
          </a:bodyPr>
          <a:lstStyle/>
          <a:p>
            <a:r>
              <a:rPr lang="en-AU" dirty="0"/>
              <a:t>Scenario One – another reason for caution</a:t>
            </a:r>
          </a:p>
        </p:txBody>
      </p:sp>
      <p:sp>
        <p:nvSpPr>
          <p:cNvPr id="3" name="Content Placeholder 2">
            <a:extLst>
              <a:ext uri="{FF2B5EF4-FFF2-40B4-BE49-F238E27FC236}">
                <a16:creationId xmlns:a16="http://schemas.microsoft.com/office/drawing/2014/main" id="{0DA80F1F-B8BC-43A1-BEAE-C8AB62C67528}"/>
              </a:ext>
            </a:extLst>
          </p:cNvPr>
          <p:cNvSpPr>
            <a:spLocks noGrp="1"/>
          </p:cNvSpPr>
          <p:nvPr>
            <p:ph idx="1"/>
          </p:nvPr>
        </p:nvSpPr>
        <p:spPr/>
        <p:txBody>
          <a:bodyPr/>
          <a:lstStyle/>
          <a:p>
            <a:pPr marL="0" indent="0" algn="ctr">
              <a:buNone/>
            </a:pPr>
            <a:r>
              <a:rPr lang="en-AU" u="sng" dirty="0"/>
              <a:t>Becoming a witness</a:t>
            </a:r>
            <a:endParaRPr lang="en-AU" dirty="0"/>
          </a:p>
          <a:p>
            <a:r>
              <a:rPr lang="en-AU" dirty="0"/>
              <a:t>What if the witness refuses to make concession in chief or in cross?</a:t>
            </a:r>
          </a:p>
          <a:p>
            <a:r>
              <a:rPr lang="en-AU" dirty="0"/>
              <a:t>What if the witness explains away the concession?</a:t>
            </a:r>
          </a:p>
          <a:p>
            <a:r>
              <a:rPr lang="en-AU" dirty="0"/>
              <a:t>Rule 27, Solicitors’ Rules</a:t>
            </a:r>
          </a:p>
          <a:p>
            <a:pPr marL="0" indent="0">
              <a:buNone/>
            </a:pPr>
            <a:endParaRPr lang="en-AU" dirty="0"/>
          </a:p>
        </p:txBody>
      </p:sp>
    </p:spTree>
    <p:extLst>
      <p:ext uri="{BB962C8B-B14F-4D97-AF65-F5344CB8AC3E}">
        <p14:creationId xmlns:p14="http://schemas.microsoft.com/office/powerpoint/2010/main" val="1995013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7291E-68C6-4FD7-9446-68463F64ABD7}"/>
              </a:ext>
            </a:extLst>
          </p:cNvPr>
          <p:cNvSpPr>
            <a:spLocks noGrp="1"/>
          </p:cNvSpPr>
          <p:nvPr>
            <p:ph type="title"/>
          </p:nvPr>
        </p:nvSpPr>
        <p:spPr/>
        <p:txBody>
          <a:bodyPr/>
          <a:lstStyle/>
          <a:p>
            <a:r>
              <a:rPr lang="en-AU" dirty="0"/>
              <a:t>Scenario One – becoming a witness</a:t>
            </a:r>
          </a:p>
        </p:txBody>
      </p:sp>
      <p:sp>
        <p:nvSpPr>
          <p:cNvPr id="3" name="Content Placeholder 2">
            <a:extLst>
              <a:ext uri="{FF2B5EF4-FFF2-40B4-BE49-F238E27FC236}">
                <a16:creationId xmlns:a16="http://schemas.microsoft.com/office/drawing/2014/main" id="{2CB84903-A5A5-4D5C-BD14-D6EB9CC15457}"/>
              </a:ext>
            </a:extLst>
          </p:cNvPr>
          <p:cNvSpPr>
            <a:spLocks noGrp="1"/>
          </p:cNvSpPr>
          <p:nvPr>
            <p:ph idx="1"/>
          </p:nvPr>
        </p:nvSpPr>
        <p:spPr/>
        <p:txBody>
          <a:bodyPr>
            <a:normAutofit lnSpcReduction="10000"/>
          </a:bodyPr>
          <a:lstStyle/>
          <a:p>
            <a:r>
              <a:rPr lang="en-US" dirty="0"/>
              <a:t>27.1 In a case in which it is known, or becomes apparent, that a solicitor will be required to give evidence material to the determination of contested issues before the court, the solicitor may not appear as advocate for the client in the hearing. </a:t>
            </a:r>
          </a:p>
          <a:p>
            <a:r>
              <a:rPr lang="en-US" dirty="0"/>
              <a:t>27.2 In a case in which it is known, or becomes apparent, that a solicitor will be required to give evidence material to the determination of contested issues before the court the solicitor, an associate of the solicitor or a law practice of which the solicitor is a member may act or continue to act for the client unless doing so would prejudice the administration of justice. </a:t>
            </a:r>
            <a:endParaRPr lang="en-AU" dirty="0"/>
          </a:p>
        </p:txBody>
      </p:sp>
    </p:spTree>
    <p:extLst>
      <p:ext uri="{BB962C8B-B14F-4D97-AF65-F5344CB8AC3E}">
        <p14:creationId xmlns:p14="http://schemas.microsoft.com/office/powerpoint/2010/main" val="1848533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ED5A-4CBC-417C-8736-AA4D2B8BFAA5}"/>
              </a:ext>
            </a:extLst>
          </p:cNvPr>
          <p:cNvSpPr>
            <a:spLocks noGrp="1"/>
          </p:cNvSpPr>
          <p:nvPr>
            <p:ph type="title"/>
          </p:nvPr>
        </p:nvSpPr>
        <p:spPr/>
        <p:txBody>
          <a:bodyPr/>
          <a:lstStyle/>
          <a:p>
            <a:r>
              <a:rPr lang="en-AU" dirty="0"/>
              <a:t>Scenario One – some suggestions</a:t>
            </a:r>
          </a:p>
        </p:txBody>
      </p:sp>
      <p:sp>
        <p:nvSpPr>
          <p:cNvPr id="3" name="Content Placeholder 2">
            <a:extLst>
              <a:ext uri="{FF2B5EF4-FFF2-40B4-BE49-F238E27FC236}">
                <a16:creationId xmlns:a16="http://schemas.microsoft.com/office/drawing/2014/main" id="{E54BDDC6-956E-4179-829C-63CA3E4BB925}"/>
              </a:ext>
            </a:extLst>
          </p:cNvPr>
          <p:cNvSpPr>
            <a:spLocks noGrp="1"/>
          </p:cNvSpPr>
          <p:nvPr>
            <p:ph idx="1"/>
          </p:nvPr>
        </p:nvSpPr>
        <p:spPr/>
        <p:txBody>
          <a:bodyPr/>
          <a:lstStyle/>
          <a:p>
            <a:pPr marL="0" indent="0" algn="ctr">
              <a:buNone/>
            </a:pPr>
            <a:r>
              <a:rPr lang="en-AU" b="1" dirty="0"/>
              <a:t>What could have been done differently?</a:t>
            </a:r>
          </a:p>
          <a:p>
            <a:r>
              <a:rPr lang="en-AU" dirty="0"/>
              <a:t>Do I </a:t>
            </a:r>
            <a:r>
              <a:rPr lang="en-AU" u="sng" dirty="0"/>
              <a:t>need</a:t>
            </a:r>
            <a:r>
              <a:rPr lang="en-AU" dirty="0"/>
              <a:t> to talk to this witness?</a:t>
            </a:r>
          </a:p>
          <a:p>
            <a:r>
              <a:rPr lang="en-AU" dirty="0"/>
              <a:t>Courtesy and self-protection - seeking the “permission” of the prosecutor.</a:t>
            </a:r>
          </a:p>
          <a:p>
            <a:r>
              <a:rPr lang="en-AU" dirty="0"/>
              <a:t>Asking someone to sit in to the conference.</a:t>
            </a:r>
          </a:p>
          <a:p>
            <a:r>
              <a:rPr lang="en-AU" dirty="0"/>
              <a:t>Telling the prosecutor immediately, before the start of the hearing, about the concession</a:t>
            </a:r>
          </a:p>
        </p:txBody>
      </p:sp>
    </p:spTree>
    <p:extLst>
      <p:ext uri="{BB962C8B-B14F-4D97-AF65-F5344CB8AC3E}">
        <p14:creationId xmlns:p14="http://schemas.microsoft.com/office/powerpoint/2010/main" val="179777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E3CA9-DCF0-49A2-9924-AC2D8D5D41CF}"/>
              </a:ext>
            </a:extLst>
          </p:cNvPr>
          <p:cNvSpPr>
            <a:spLocks noGrp="1"/>
          </p:cNvSpPr>
          <p:nvPr>
            <p:ph type="title"/>
          </p:nvPr>
        </p:nvSpPr>
        <p:spPr/>
        <p:txBody>
          <a:bodyPr/>
          <a:lstStyle/>
          <a:p>
            <a:r>
              <a:rPr lang="en-AU" dirty="0"/>
              <a:t>Scenario Two – ethical conduct?</a:t>
            </a:r>
          </a:p>
        </p:txBody>
      </p:sp>
      <p:sp>
        <p:nvSpPr>
          <p:cNvPr id="3" name="Content Placeholder 2">
            <a:extLst>
              <a:ext uri="{FF2B5EF4-FFF2-40B4-BE49-F238E27FC236}">
                <a16:creationId xmlns:a16="http://schemas.microsoft.com/office/drawing/2014/main" id="{E932B691-BF2C-4C95-8FF1-212C7A42D441}"/>
              </a:ext>
            </a:extLst>
          </p:cNvPr>
          <p:cNvSpPr>
            <a:spLocks noGrp="1"/>
          </p:cNvSpPr>
          <p:nvPr>
            <p:ph idx="1"/>
          </p:nvPr>
        </p:nvSpPr>
        <p:spPr/>
        <p:txBody>
          <a:bodyPr/>
          <a:lstStyle/>
          <a:p>
            <a:pPr marL="0" indent="0" algn="ctr">
              <a:buNone/>
            </a:pPr>
            <a:r>
              <a:rPr lang="en-AU" b="1" dirty="0"/>
              <a:t>Has the lawyer acted ethically?</a:t>
            </a:r>
          </a:p>
          <a:p>
            <a:pPr marL="0" indent="0" algn="ctr">
              <a:buNone/>
            </a:pPr>
            <a:endParaRPr lang="en-AU" b="1" dirty="0"/>
          </a:p>
          <a:p>
            <a:r>
              <a:rPr lang="en-AU" dirty="0"/>
              <a:t>What is our gut reaction?</a:t>
            </a:r>
          </a:p>
          <a:p>
            <a:endParaRPr lang="en-AU" dirty="0"/>
          </a:p>
          <a:p>
            <a:r>
              <a:rPr lang="en-AU" dirty="0"/>
              <a:t>Online survey</a:t>
            </a:r>
          </a:p>
          <a:p>
            <a:endParaRPr lang="en-AU" dirty="0"/>
          </a:p>
        </p:txBody>
      </p:sp>
    </p:spTree>
    <p:extLst>
      <p:ext uri="{BB962C8B-B14F-4D97-AF65-F5344CB8AC3E}">
        <p14:creationId xmlns:p14="http://schemas.microsoft.com/office/powerpoint/2010/main" val="2858181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FE133-BB53-4B4C-9329-DEAFC1EE8D40}"/>
              </a:ext>
            </a:extLst>
          </p:cNvPr>
          <p:cNvSpPr>
            <a:spLocks noGrp="1"/>
          </p:cNvSpPr>
          <p:nvPr>
            <p:ph type="title"/>
          </p:nvPr>
        </p:nvSpPr>
        <p:spPr/>
        <p:txBody>
          <a:bodyPr/>
          <a:lstStyle/>
          <a:p>
            <a:r>
              <a:rPr lang="en-AU" dirty="0"/>
              <a:t>Scenario Two - the issues</a:t>
            </a:r>
          </a:p>
        </p:txBody>
      </p:sp>
      <p:sp>
        <p:nvSpPr>
          <p:cNvPr id="3" name="Content Placeholder 2">
            <a:extLst>
              <a:ext uri="{FF2B5EF4-FFF2-40B4-BE49-F238E27FC236}">
                <a16:creationId xmlns:a16="http://schemas.microsoft.com/office/drawing/2014/main" id="{20EB6D9D-4A27-4707-8D80-DA1CB76DCB89}"/>
              </a:ext>
            </a:extLst>
          </p:cNvPr>
          <p:cNvSpPr>
            <a:spLocks noGrp="1"/>
          </p:cNvSpPr>
          <p:nvPr>
            <p:ph idx="1"/>
          </p:nvPr>
        </p:nvSpPr>
        <p:spPr/>
        <p:txBody>
          <a:bodyPr/>
          <a:lstStyle/>
          <a:p>
            <a:pPr marL="0" indent="0" algn="ctr">
              <a:buNone/>
            </a:pPr>
            <a:r>
              <a:rPr lang="en-AU" b="1" dirty="0"/>
              <a:t>What are the ethical issues?</a:t>
            </a:r>
          </a:p>
          <a:p>
            <a:r>
              <a:rPr lang="en-AU" dirty="0"/>
              <a:t>One – should the lawyer have withdrawn from the case because the defence case was “hopeless”?</a:t>
            </a:r>
          </a:p>
          <a:p>
            <a:r>
              <a:rPr lang="en-AU" dirty="0"/>
              <a:t>Two – should the solicitor have put to the client’s brother that he (the brother) was the perpetrator?</a:t>
            </a:r>
          </a:p>
        </p:txBody>
      </p:sp>
    </p:spTree>
    <p:extLst>
      <p:ext uri="{BB962C8B-B14F-4D97-AF65-F5344CB8AC3E}">
        <p14:creationId xmlns:p14="http://schemas.microsoft.com/office/powerpoint/2010/main" val="4225821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3A10F-5CC4-480D-BC4F-BBDF858C517D}"/>
              </a:ext>
            </a:extLst>
          </p:cNvPr>
          <p:cNvSpPr>
            <a:spLocks noGrp="1"/>
          </p:cNvSpPr>
          <p:nvPr>
            <p:ph type="title"/>
          </p:nvPr>
        </p:nvSpPr>
        <p:spPr/>
        <p:txBody>
          <a:bodyPr>
            <a:normAutofit/>
          </a:bodyPr>
          <a:lstStyle/>
          <a:p>
            <a:r>
              <a:rPr lang="en-AU" dirty="0"/>
              <a:t>Scenario Two – hopeless case</a:t>
            </a:r>
          </a:p>
        </p:txBody>
      </p:sp>
      <p:sp>
        <p:nvSpPr>
          <p:cNvPr id="3" name="Content Placeholder 2">
            <a:extLst>
              <a:ext uri="{FF2B5EF4-FFF2-40B4-BE49-F238E27FC236}">
                <a16:creationId xmlns:a16="http://schemas.microsoft.com/office/drawing/2014/main" id="{E41B4BB9-132F-407D-B7C4-47068FB4BFD9}"/>
              </a:ext>
            </a:extLst>
          </p:cNvPr>
          <p:cNvSpPr>
            <a:spLocks noGrp="1"/>
          </p:cNvSpPr>
          <p:nvPr>
            <p:ph idx="1"/>
          </p:nvPr>
        </p:nvSpPr>
        <p:spPr/>
        <p:txBody>
          <a:bodyPr/>
          <a:lstStyle/>
          <a:p>
            <a:pPr marL="0" indent="0">
              <a:buNone/>
            </a:pPr>
            <a:endParaRPr lang="en-AU" dirty="0"/>
          </a:p>
          <a:p>
            <a:pPr marL="0" indent="0">
              <a:buNone/>
            </a:pPr>
            <a:r>
              <a:rPr lang="en-AU" dirty="0"/>
              <a:t>“Lawyers are not plumbers. They cannot indiscriminately dismiss clients at their whim [but] must continue to represent them even if initially rose predictions turn sour.”</a:t>
            </a:r>
          </a:p>
          <a:p>
            <a:pPr marL="0" indent="0">
              <a:buNone/>
            </a:pPr>
            <a:r>
              <a:rPr lang="en-AU" i="1" dirty="0"/>
              <a:t>Wallace v Canadian Pacific Railway </a:t>
            </a:r>
            <a:r>
              <a:rPr lang="en-AU" dirty="0"/>
              <a:t>[2013] 2 SCR 469 at [55]; Dal Pont at p109.</a:t>
            </a:r>
            <a:endParaRPr lang="en-AU" i="1" dirty="0"/>
          </a:p>
          <a:p>
            <a:pPr marL="0" indent="0">
              <a:buNone/>
            </a:pPr>
            <a:endParaRPr lang="en-AU" dirty="0"/>
          </a:p>
          <a:p>
            <a:pPr marL="0" indent="0">
              <a:buNone/>
            </a:pPr>
            <a:endParaRPr lang="en-AU" dirty="0"/>
          </a:p>
        </p:txBody>
      </p:sp>
    </p:spTree>
    <p:extLst>
      <p:ext uri="{BB962C8B-B14F-4D97-AF65-F5344CB8AC3E}">
        <p14:creationId xmlns:p14="http://schemas.microsoft.com/office/powerpoint/2010/main" val="3197302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267CB-821C-4729-8184-31CCF4E500B2}"/>
              </a:ext>
            </a:extLst>
          </p:cNvPr>
          <p:cNvSpPr>
            <a:spLocks noGrp="1"/>
          </p:cNvSpPr>
          <p:nvPr>
            <p:ph type="title"/>
          </p:nvPr>
        </p:nvSpPr>
        <p:spPr/>
        <p:txBody>
          <a:bodyPr/>
          <a:lstStyle/>
          <a:p>
            <a:r>
              <a:rPr lang="en-AU" dirty="0"/>
              <a:t>Scenario Two – hopeless case</a:t>
            </a:r>
          </a:p>
        </p:txBody>
      </p:sp>
      <p:sp>
        <p:nvSpPr>
          <p:cNvPr id="3" name="Content Placeholder 2">
            <a:extLst>
              <a:ext uri="{FF2B5EF4-FFF2-40B4-BE49-F238E27FC236}">
                <a16:creationId xmlns:a16="http://schemas.microsoft.com/office/drawing/2014/main" id="{4D47A1B6-0896-4690-9E40-9D4A5F0D262C}"/>
              </a:ext>
            </a:extLst>
          </p:cNvPr>
          <p:cNvSpPr>
            <a:spLocks noGrp="1"/>
          </p:cNvSpPr>
          <p:nvPr>
            <p:ph idx="1"/>
          </p:nvPr>
        </p:nvSpPr>
        <p:spPr/>
        <p:txBody>
          <a:bodyPr/>
          <a:lstStyle/>
          <a:p>
            <a:r>
              <a:rPr lang="en-US" dirty="0"/>
              <a:t>13.1 A solicitor with designated responsibility for a client’s matter must ensure completion of the legal services for that matter UNLESS: </a:t>
            </a:r>
          </a:p>
          <a:p>
            <a:r>
              <a:rPr lang="en-US" dirty="0"/>
              <a:t>13.1.1 the client has otherwise agreed; </a:t>
            </a:r>
          </a:p>
          <a:p>
            <a:r>
              <a:rPr lang="en-US" dirty="0"/>
              <a:t>13.1.2 the law practice is discharged from the engagement by the client; </a:t>
            </a:r>
          </a:p>
          <a:p>
            <a:r>
              <a:rPr lang="en-US" dirty="0"/>
              <a:t>13.1.3 the law practice terminates the engagement for </a:t>
            </a:r>
            <a:r>
              <a:rPr lang="en-US" u="sng" dirty="0"/>
              <a:t>just cause and on reasonable notice</a:t>
            </a:r>
            <a:r>
              <a:rPr lang="en-US" dirty="0"/>
              <a:t>; or </a:t>
            </a:r>
          </a:p>
          <a:p>
            <a:r>
              <a:rPr lang="en-US" dirty="0"/>
              <a:t>13.1.4 the engagement comes to an end by operation of law. </a:t>
            </a:r>
            <a:endParaRPr lang="en-AU" dirty="0"/>
          </a:p>
        </p:txBody>
      </p:sp>
    </p:spTree>
    <p:extLst>
      <p:ext uri="{BB962C8B-B14F-4D97-AF65-F5344CB8AC3E}">
        <p14:creationId xmlns:p14="http://schemas.microsoft.com/office/powerpoint/2010/main" val="1012874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A3C5-00E4-4E8D-A9A2-7FC01449FD33}"/>
              </a:ext>
            </a:extLst>
          </p:cNvPr>
          <p:cNvSpPr>
            <a:spLocks noGrp="1"/>
          </p:cNvSpPr>
          <p:nvPr>
            <p:ph type="title"/>
          </p:nvPr>
        </p:nvSpPr>
        <p:spPr/>
        <p:txBody>
          <a:bodyPr/>
          <a:lstStyle/>
          <a:p>
            <a:r>
              <a:rPr lang="en-AU" dirty="0"/>
              <a:t>Scenario Two – hopeless case</a:t>
            </a:r>
          </a:p>
        </p:txBody>
      </p:sp>
      <p:sp>
        <p:nvSpPr>
          <p:cNvPr id="3" name="Content Placeholder 2">
            <a:extLst>
              <a:ext uri="{FF2B5EF4-FFF2-40B4-BE49-F238E27FC236}">
                <a16:creationId xmlns:a16="http://schemas.microsoft.com/office/drawing/2014/main" id="{0A2078B3-D307-4EBF-A376-7B72100AE9B2}"/>
              </a:ext>
            </a:extLst>
          </p:cNvPr>
          <p:cNvSpPr>
            <a:spLocks noGrp="1"/>
          </p:cNvSpPr>
          <p:nvPr>
            <p:ph idx="1"/>
          </p:nvPr>
        </p:nvSpPr>
        <p:spPr/>
        <p:txBody>
          <a:bodyPr>
            <a:normAutofit/>
          </a:bodyPr>
          <a:lstStyle/>
          <a:p>
            <a:endParaRPr lang="en-AU" dirty="0"/>
          </a:p>
          <a:p>
            <a:r>
              <a:rPr lang="en-AU" dirty="0"/>
              <a:t>In civil cases, lawyers must not provide legal services unless there are reasonable prospects of success: see Sch 2 of the </a:t>
            </a:r>
            <a:r>
              <a:rPr lang="en-AU" i="1" dirty="0"/>
              <a:t>Legal Profession Uniform Law Application Act 2014 (NSW).</a:t>
            </a:r>
            <a:endParaRPr lang="en-AU" dirty="0"/>
          </a:p>
          <a:p>
            <a:r>
              <a:rPr lang="en-AU" dirty="0"/>
              <a:t>The “hopeless case rule” does not apply to defendants in criminal law cases: Dal Pont, p624.</a:t>
            </a:r>
          </a:p>
        </p:txBody>
      </p:sp>
    </p:spTree>
    <p:extLst>
      <p:ext uri="{BB962C8B-B14F-4D97-AF65-F5344CB8AC3E}">
        <p14:creationId xmlns:p14="http://schemas.microsoft.com/office/powerpoint/2010/main" val="3682027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6E3B8-6868-42B9-AB50-835D1E3689FE}"/>
              </a:ext>
            </a:extLst>
          </p:cNvPr>
          <p:cNvSpPr>
            <a:spLocks noGrp="1"/>
          </p:cNvSpPr>
          <p:nvPr>
            <p:ph type="title"/>
          </p:nvPr>
        </p:nvSpPr>
        <p:spPr/>
        <p:txBody>
          <a:bodyPr/>
          <a:lstStyle/>
          <a:p>
            <a:r>
              <a:rPr lang="en-AU" dirty="0"/>
              <a:t>Scenario Two – hopeless case</a:t>
            </a:r>
          </a:p>
        </p:txBody>
      </p:sp>
      <p:sp>
        <p:nvSpPr>
          <p:cNvPr id="3" name="Content Placeholder 2">
            <a:extLst>
              <a:ext uri="{FF2B5EF4-FFF2-40B4-BE49-F238E27FC236}">
                <a16:creationId xmlns:a16="http://schemas.microsoft.com/office/drawing/2014/main" id="{74FD3774-70C1-4779-B23B-D2CF00E3CF11}"/>
              </a:ext>
            </a:extLst>
          </p:cNvPr>
          <p:cNvSpPr>
            <a:spLocks noGrp="1"/>
          </p:cNvSpPr>
          <p:nvPr>
            <p:ph idx="1"/>
          </p:nvPr>
        </p:nvSpPr>
        <p:spPr/>
        <p:txBody>
          <a:bodyPr/>
          <a:lstStyle/>
          <a:p>
            <a:pPr marL="0" indent="0">
              <a:buNone/>
            </a:pPr>
            <a:r>
              <a:rPr lang="en-AU" dirty="0"/>
              <a:t>“A person charged with an offence is at liberty to plead guilty or not guilty to the charge, whether or not that person is in truth guilty or not guilty…A court will act on a plea of guilty when it is entered in open court by a person who is of full age and apparently sound mind and understanding, </a:t>
            </a:r>
            <a:r>
              <a:rPr lang="en-AU" u="sng" dirty="0"/>
              <a:t>provided the plea is entered in exercise of a free choice in the interests of the person entering the plea.”</a:t>
            </a:r>
          </a:p>
          <a:p>
            <a:pPr marL="0" indent="0">
              <a:buNone/>
            </a:pPr>
            <a:endParaRPr lang="en-AU" dirty="0"/>
          </a:p>
          <a:p>
            <a:pPr marL="0" indent="0">
              <a:buNone/>
            </a:pPr>
            <a:r>
              <a:rPr lang="en-AU" i="1" dirty="0"/>
              <a:t>Meissner v R (1995) 184 CLR 132 at 141 </a:t>
            </a:r>
          </a:p>
        </p:txBody>
      </p:sp>
    </p:spTree>
    <p:extLst>
      <p:ext uri="{BB962C8B-B14F-4D97-AF65-F5344CB8AC3E}">
        <p14:creationId xmlns:p14="http://schemas.microsoft.com/office/powerpoint/2010/main" val="4110768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D89B0-F43E-4C4D-B78D-73C5B83F4E3C}"/>
              </a:ext>
            </a:extLst>
          </p:cNvPr>
          <p:cNvSpPr>
            <a:spLocks noGrp="1"/>
          </p:cNvSpPr>
          <p:nvPr>
            <p:ph type="title"/>
          </p:nvPr>
        </p:nvSpPr>
        <p:spPr/>
        <p:txBody>
          <a:bodyPr/>
          <a:lstStyle/>
          <a:p>
            <a:r>
              <a:rPr lang="en-AU" dirty="0"/>
              <a:t>Purpose</a:t>
            </a:r>
          </a:p>
        </p:txBody>
      </p:sp>
      <p:sp>
        <p:nvSpPr>
          <p:cNvPr id="3" name="Content Placeholder 2">
            <a:extLst>
              <a:ext uri="{FF2B5EF4-FFF2-40B4-BE49-F238E27FC236}">
                <a16:creationId xmlns:a16="http://schemas.microsoft.com/office/drawing/2014/main" id="{C2D668D0-E783-4D16-997E-7D833CFD3150}"/>
              </a:ext>
            </a:extLst>
          </p:cNvPr>
          <p:cNvSpPr>
            <a:spLocks noGrp="1"/>
          </p:cNvSpPr>
          <p:nvPr>
            <p:ph idx="1"/>
          </p:nvPr>
        </p:nvSpPr>
        <p:spPr/>
        <p:txBody>
          <a:bodyPr/>
          <a:lstStyle/>
          <a:p>
            <a:endParaRPr lang="en-AU" dirty="0"/>
          </a:p>
          <a:p>
            <a:r>
              <a:rPr lang="en-AU" dirty="0"/>
              <a:t>Promote discussion</a:t>
            </a:r>
          </a:p>
          <a:p>
            <a:r>
              <a:rPr lang="en-AU" dirty="0"/>
              <a:t>Not to give legal advice!!! </a:t>
            </a:r>
          </a:p>
          <a:p>
            <a:r>
              <a:rPr lang="en-AU" dirty="0"/>
              <a:t>Think about how we approach ethical issues</a:t>
            </a:r>
          </a:p>
        </p:txBody>
      </p:sp>
    </p:spTree>
    <p:extLst>
      <p:ext uri="{BB962C8B-B14F-4D97-AF65-F5344CB8AC3E}">
        <p14:creationId xmlns:p14="http://schemas.microsoft.com/office/powerpoint/2010/main" val="264638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316CC-A038-4786-AF45-BDDF83EE0660}"/>
              </a:ext>
            </a:extLst>
          </p:cNvPr>
          <p:cNvSpPr>
            <a:spLocks noGrp="1"/>
          </p:cNvSpPr>
          <p:nvPr>
            <p:ph type="title"/>
          </p:nvPr>
        </p:nvSpPr>
        <p:spPr/>
        <p:txBody>
          <a:bodyPr/>
          <a:lstStyle/>
          <a:p>
            <a:r>
              <a:rPr lang="en-AU" dirty="0"/>
              <a:t>Scenario Two – hopeless case </a:t>
            </a:r>
          </a:p>
        </p:txBody>
      </p:sp>
      <p:sp>
        <p:nvSpPr>
          <p:cNvPr id="3" name="Content Placeholder 2">
            <a:extLst>
              <a:ext uri="{FF2B5EF4-FFF2-40B4-BE49-F238E27FC236}">
                <a16:creationId xmlns:a16="http://schemas.microsoft.com/office/drawing/2014/main" id="{93124458-D2C2-4235-9E20-882713A2A5E3}"/>
              </a:ext>
            </a:extLst>
          </p:cNvPr>
          <p:cNvSpPr>
            <a:spLocks noGrp="1"/>
          </p:cNvSpPr>
          <p:nvPr>
            <p:ph idx="1"/>
          </p:nvPr>
        </p:nvSpPr>
        <p:spPr/>
        <p:txBody>
          <a:bodyPr>
            <a:normAutofit/>
          </a:bodyPr>
          <a:lstStyle/>
          <a:p>
            <a:pPr marL="0" indent="0" algn="ctr">
              <a:buNone/>
            </a:pPr>
            <a:r>
              <a:rPr lang="en-AU" u="sng" dirty="0"/>
              <a:t>Application</a:t>
            </a:r>
          </a:p>
          <a:p>
            <a:pPr marL="0" indent="0">
              <a:buNone/>
            </a:pPr>
            <a:r>
              <a:rPr lang="en-AU" dirty="0"/>
              <a:t>Lawyer right </a:t>
            </a:r>
            <a:r>
              <a:rPr lang="en-AU" u="sng" dirty="0"/>
              <a:t>not</a:t>
            </a:r>
            <a:r>
              <a:rPr lang="en-AU" dirty="0"/>
              <a:t> to withdraw BUT when running the case:</a:t>
            </a:r>
          </a:p>
          <a:p>
            <a:r>
              <a:rPr lang="en-AU" dirty="0"/>
              <a:t>Must not be mouthpiece: r17.1.</a:t>
            </a:r>
          </a:p>
          <a:p>
            <a:r>
              <a:rPr lang="en-AU" dirty="0"/>
              <a:t>Must not allege any matter of fact </a:t>
            </a:r>
            <a:r>
              <a:rPr lang="en-US" dirty="0"/>
              <a:t>unless the solicitor believes on reasonable grounds that the factual material already available provides a proper basis to do so: r21.3.</a:t>
            </a:r>
          </a:p>
          <a:p>
            <a:r>
              <a:rPr lang="en-US" dirty="0"/>
              <a:t>Must not make allegations of serious misconduct: r21.4</a:t>
            </a:r>
            <a:endParaRPr lang="en-AU" dirty="0"/>
          </a:p>
        </p:txBody>
      </p:sp>
    </p:spTree>
    <p:extLst>
      <p:ext uri="{BB962C8B-B14F-4D97-AF65-F5344CB8AC3E}">
        <p14:creationId xmlns:p14="http://schemas.microsoft.com/office/powerpoint/2010/main" val="1922147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E49C0-23E1-46E6-BF7B-1EAFB25425DD}"/>
              </a:ext>
            </a:extLst>
          </p:cNvPr>
          <p:cNvSpPr>
            <a:spLocks noGrp="1"/>
          </p:cNvSpPr>
          <p:nvPr>
            <p:ph type="title"/>
          </p:nvPr>
        </p:nvSpPr>
        <p:spPr/>
        <p:txBody>
          <a:bodyPr/>
          <a:lstStyle/>
          <a:p>
            <a:r>
              <a:rPr lang="en-AU" dirty="0"/>
              <a:t>Scenario Two – XX of the brother</a:t>
            </a:r>
          </a:p>
        </p:txBody>
      </p:sp>
      <p:sp>
        <p:nvSpPr>
          <p:cNvPr id="3" name="Content Placeholder 2">
            <a:extLst>
              <a:ext uri="{FF2B5EF4-FFF2-40B4-BE49-F238E27FC236}">
                <a16:creationId xmlns:a16="http://schemas.microsoft.com/office/drawing/2014/main" id="{24320DD8-12EC-43EA-BBBB-BA9AF5B353A4}"/>
              </a:ext>
            </a:extLst>
          </p:cNvPr>
          <p:cNvSpPr>
            <a:spLocks noGrp="1"/>
          </p:cNvSpPr>
          <p:nvPr>
            <p:ph idx="1"/>
          </p:nvPr>
        </p:nvSpPr>
        <p:spPr/>
        <p:txBody>
          <a:bodyPr/>
          <a:lstStyle/>
          <a:p>
            <a:pPr marL="0" indent="0">
              <a:buNone/>
            </a:pPr>
            <a:r>
              <a:rPr lang="en-US" dirty="0"/>
              <a:t>Rule 17.1:</a:t>
            </a:r>
          </a:p>
          <a:p>
            <a:r>
              <a:rPr lang="en-US" dirty="0"/>
              <a:t>A solicitor representing a client in a matter that is before the court must not act as the mere mouthpiece of the client or of the instructing solicitor (if any) and must exercise the forensic judgments called for during the case independently, after the appropriate consideration of the client’s and the instructing solicitor’s instructions where applicable. </a:t>
            </a:r>
            <a:endParaRPr lang="en-AU" dirty="0"/>
          </a:p>
        </p:txBody>
      </p:sp>
    </p:spTree>
    <p:extLst>
      <p:ext uri="{BB962C8B-B14F-4D97-AF65-F5344CB8AC3E}">
        <p14:creationId xmlns:p14="http://schemas.microsoft.com/office/powerpoint/2010/main" val="2733869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6B0B3-8AC2-4F89-85BA-B894EA97ED76}"/>
              </a:ext>
            </a:extLst>
          </p:cNvPr>
          <p:cNvSpPr>
            <a:spLocks noGrp="1"/>
          </p:cNvSpPr>
          <p:nvPr>
            <p:ph type="title"/>
          </p:nvPr>
        </p:nvSpPr>
        <p:spPr/>
        <p:txBody>
          <a:bodyPr/>
          <a:lstStyle/>
          <a:p>
            <a:r>
              <a:rPr lang="en-AU" dirty="0"/>
              <a:t>Scenario Two – XX of the brother</a:t>
            </a:r>
          </a:p>
        </p:txBody>
      </p:sp>
      <p:sp>
        <p:nvSpPr>
          <p:cNvPr id="3" name="Content Placeholder 2">
            <a:extLst>
              <a:ext uri="{FF2B5EF4-FFF2-40B4-BE49-F238E27FC236}">
                <a16:creationId xmlns:a16="http://schemas.microsoft.com/office/drawing/2014/main" id="{2589CBE7-E00B-4847-A2DE-49AD3309C06B}"/>
              </a:ext>
            </a:extLst>
          </p:cNvPr>
          <p:cNvSpPr>
            <a:spLocks noGrp="1"/>
          </p:cNvSpPr>
          <p:nvPr>
            <p:ph idx="1"/>
          </p:nvPr>
        </p:nvSpPr>
        <p:spPr/>
        <p:txBody>
          <a:bodyPr/>
          <a:lstStyle/>
          <a:p>
            <a:pPr marL="0" indent="0">
              <a:buNone/>
            </a:pPr>
            <a:r>
              <a:rPr lang="en-US" dirty="0"/>
              <a:t>21.4 - A solicitor must not allege any matter of fact amounting to criminality, fraud or other serious misconduct against any person unless the solicitor believes on reasonable grounds that: </a:t>
            </a:r>
          </a:p>
          <a:p>
            <a:r>
              <a:rPr lang="en-US" dirty="0"/>
              <a:t>21.4.1 available material by which the allegation could be supported provides a proper basis for it; and </a:t>
            </a:r>
          </a:p>
          <a:p>
            <a:r>
              <a:rPr lang="en-US" dirty="0"/>
              <a:t>the client wishes the allegation to be made, after having been advised of the seriousness of the allegation and of the possible consequences for the client and the case if it is not made out. </a:t>
            </a:r>
            <a:endParaRPr lang="en-AU" dirty="0"/>
          </a:p>
        </p:txBody>
      </p:sp>
    </p:spTree>
    <p:extLst>
      <p:ext uri="{BB962C8B-B14F-4D97-AF65-F5344CB8AC3E}">
        <p14:creationId xmlns:p14="http://schemas.microsoft.com/office/powerpoint/2010/main" val="508720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A414E-18C5-48A2-97C2-16FA71D1A234}"/>
              </a:ext>
            </a:extLst>
          </p:cNvPr>
          <p:cNvSpPr>
            <a:spLocks noGrp="1"/>
          </p:cNvSpPr>
          <p:nvPr>
            <p:ph type="title"/>
          </p:nvPr>
        </p:nvSpPr>
        <p:spPr/>
        <p:txBody>
          <a:bodyPr/>
          <a:lstStyle/>
          <a:p>
            <a:r>
              <a:rPr lang="en-AU" dirty="0"/>
              <a:t>Scenario Two – XX of the brother</a:t>
            </a:r>
          </a:p>
        </p:txBody>
      </p:sp>
      <p:sp>
        <p:nvSpPr>
          <p:cNvPr id="3" name="Content Placeholder 2">
            <a:extLst>
              <a:ext uri="{FF2B5EF4-FFF2-40B4-BE49-F238E27FC236}">
                <a16:creationId xmlns:a16="http://schemas.microsoft.com/office/drawing/2014/main" id="{A821706E-A3D0-4C3D-989E-F289DAA9679E}"/>
              </a:ext>
            </a:extLst>
          </p:cNvPr>
          <p:cNvSpPr>
            <a:spLocks noGrp="1"/>
          </p:cNvSpPr>
          <p:nvPr>
            <p:ph idx="1"/>
          </p:nvPr>
        </p:nvSpPr>
        <p:spPr/>
        <p:txBody>
          <a:bodyPr>
            <a:normAutofit fontScale="92500" lnSpcReduction="20000"/>
          </a:bodyPr>
          <a:lstStyle/>
          <a:p>
            <a:pPr marL="0" indent="0">
              <a:buNone/>
            </a:pPr>
            <a:r>
              <a:rPr lang="en-US" dirty="0"/>
              <a:t>Rule 20.2 - a solicitor whose client in criminal proceedings </a:t>
            </a:r>
            <a:r>
              <a:rPr lang="en-US" u="sng" dirty="0"/>
              <a:t>confesses guilt </a:t>
            </a:r>
            <a:r>
              <a:rPr lang="en-US" dirty="0"/>
              <a:t>to the solicitor but maintains a plea of not guilty:</a:t>
            </a:r>
          </a:p>
          <a:p>
            <a:pPr marL="0" indent="0">
              <a:buNone/>
            </a:pPr>
            <a:r>
              <a:rPr lang="en-US" dirty="0"/>
              <a:t>20.2.1 may cease to act, if there is enough time for another solicitor to take over the case properly before the hearing, and the client does not insist on the solicitor continuing to appear for the client; </a:t>
            </a:r>
          </a:p>
          <a:p>
            <a:pPr marL="0" indent="0">
              <a:buNone/>
            </a:pPr>
            <a:r>
              <a:rPr lang="en-US" dirty="0"/>
              <a:t>20.2.2 in cases where the solicitor continues to act for the client: </a:t>
            </a:r>
          </a:p>
          <a:p>
            <a:pPr marL="514350" indent="-514350">
              <a:buAutoNum type="romanLcParenBoth"/>
            </a:pPr>
            <a:r>
              <a:rPr lang="en-US" dirty="0"/>
              <a:t>must not falsely suggest that some other person committed the offence charged; </a:t>
            </a:r>
          </a:p>
          <a:p>
            <a:pPr marL="514350" indent="-514350">
              <a:buAutoNum type="romanLcParenBoth"/>
            </a:pPr>
            <a:r>
              <a:rPr lang="en-US" dirty="0"/>
              <a:t>must not set up an affirmative case inconsistent with the confession;</a:t>
            </a:r>
          </a:p>
          <a:p>
            <a:pPr marL="0" indent="0">
              <a:buNone/>
            </a:pPr>
            <a:r>
              <a:rPr lang="en-US" dirty="0"/>
              <a:t>…</a:t>
            </a:r>
            <a:endParaRPr lang="en-AU" dirty="0"/>
          </a:p>
        </p:txBody>
      </p:sp>
    </p:spTree>
    <p:extLst>
      <p:ext uri="{BB962C8B-B14F-4D97-AF65-F5344CB8AC3E}">
        <p14:creationId xmlns:p14="http://schemas.microsoft.com/office/powerpoint/2010/main" val="3796591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C5993-C253-402F-B1F1-5421477127F2}"/>
              </a:ext>
            </a:extLst>
          </p:cNvPr>
          <p:cNvSpPr>
            <a:spLocks noGrp="1"/>
          </p:cNvSpPr>
          <p:nvPr>
            <p:ph type="title"/>
          </p:nvPr>
        </p:nvSpPr>
        <p:spPr/>
        <p:txBody>
          <a:bodyPr/>
          <a:lstStyle/>
          <a:p>
            <a:r>
              <a:rPr lang="en-AU" dirty="0"/>
              <a:t>Scenario Two – XX of the brother</a:t>
            </a:r>
          </a:p>
        </p:txBody>
      </p:sp>
      <p:sp>
        <p:nvSpPr>
          <p:cNvPr id="3" name="Content Placeholder 2">
            <a:extLst>
              <a:ext uri="{FF2B5EF4-FFF2-40B4-BE49-F238E27FC236}">
                <a16:creationId xmlns:a16="http://schemas.microsoft.com/office/drawing/2014/main" id="{E0DC5636-F3A0-4477-A443-D57FF0D4F3C7}"/>
              </a:ext>
            </a:extLst>
          </p:cNvPr>
          <p:cNvSpPr>
            <a:spLocks noGrp="1"/>
          </p:cNvSpPr>
          <p:nvPr>
            <p:ph idx="1"/>
          </p:nvPr>
        </p:nvSpPr>
        <p:spPr/>
        <p:txBody>
          <a:bodyPr/>
          <a:lstStyle/>
          <a:p>
            <a:r>
              <a:rPr lang="en-AU" dirty="0"/>
              <a:t>Dal Pont at p646</a:t>
            </a:r>
          </a:p>
          <a:p>
            <a:pPr marL="0" indent="0">
              <a:buNone/>
            </a:pPr>
            <a:r>
              <a:rPr lang="en-AU" dirty="0"/>
              <a:t>Where the client does not admit guilt, the defence lawyer should not attribute to another person the offence with which the client is charged unless the facts or circumstances disclosed by the evidence in the case, or that form the lawyer’s instructions, or rational inferences to be drawn from them, raise at least a reasonable suspicion that the offence may have been committed by that person.</a:t>
            </a:r>
          </a:p>
          <a:p>
            <a:pPr marL="0" indent="0">
              <a:buNone/>
            </a:pPr>
            <a:r>
              <a:rPr lang="en-AU" dirty="0"/>
              <a:t>(Based on r 157, Victorian </a:t>
            </a:r>
            <a:r>
              <a:rPr lang="en-AU" i="1" dirty="0"/>
              <a:t>Barrister’s Rules</a:t>
            </a:r>
            <a:r>
              <a:rPr lang="en-AU" dirty="0"/>
              <a:t>)</a:t>
            </a:r>
          </a:p>
          <a:p>
            <a:pPr marL="0" indent="0">
              <a:buNone/>
            </a:pPr>
            <a:endParaRPr lang="en-AU" dirty="0"/>
          </a:p>
        </p:txBody>
      </p:sp>
    </p:spTree>
    <p:extLst>
      <p:ext uri="{BB962C8B-B14F-4D97-AF65-F5344CB8AC3E}">
        <p14:creationId xmlns:p14="http://schemas.microsoft.com/office/powerpoint/2010/main" val="3782409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CE83D-3A58-4E07-B73B-DF00E2552D52}"/>
              </a:ext>
            </a:extLst>
          </p:cNvPr>
          <p:cNvSpPr>
            <a:spLocks noGrp="1"/>
          </p:cNvSpPr>
          <p:nvPr>
            <p:ph type="title"/>
          </p:nvPr>
        </p:nvSpPr>
        <p:spPr/>
        <p:txBody>
          <a:bodyPr/>
          <a:lstStyle/>
          <a:p>
            <a:r>
              <a:rPr lang="en-AU" dirty="0"/>
              <a:t>Scenario Two – XX of the brother</a:t>
            </a:r>
          </a:p>
        </p:txBody>
      </p:sp>
      <p:sp>
        <p:nvSpPr>
          <p:cNvPr id="3" name="Content Placeholder 2">
            <a:extLst>
              <a:ext uri="{FF2B5EF4-FFF2-40B4-BE49-F238E27FC236}">
                <a16:creationId xmlns:a16="http://schemas.microsoft.com/office/drawing/2014/main" id="{02E1E5B8-ABE8-4CF6-AFBD-70111102AAF6}"/>
              </a:ext>
            </a:extLst>
          </p:cNvPr>
          <p:cNvSpPr>
            <a:spLocks noGrp="1"/>
          </p:cNvSpPr>
          <p:nvPr>
            <p:ph idx="1"/>
          </p:nvPr>
        </p:nvSpPr>
        <p:spPr/>
        <p:txBody>
          <a:bodyPr/>
          <a:lstStyle/>
          <a:p>
            <a:pPr marL="0" indent="0" algn="ctr">
              <a:buNone/>
            </a:pPr>
            <a:r>
              <a:rPr lang="en-AU" u="sng" dirty="0"/>
              <a:t>Application</a:t>
            </a:r>
          </a:p>
          <a:p>
            <a:r>
              <a:rPr lang="en-AU" dirty="0"/>
              <a:t>Was there an evidentiary basis to put the allegation?</a:t>
            </a:r>
          </a:p>
          <a:p>
            <a:r>
              <a:rPr lang="en-AU" dirty="0"/>
              <a:t>If not, it should not have been put.</a:t>
            </a:r>
          </a:p>
        </p:txBody>
      </p:sp>
    </p:spTree>
    <p:extLst>
      <p:ext uri="{BB962C8B-B14F-4D97-AF65-F5344CB8AC3E}">
        <p14:creationId xmlns:p14="http://schemas.microsoft.com/office/powerpoint/2010/main" val="436949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E3E8C-85B6-4963-A73D-06F77D69E9EA}"/>
              </a:ext>
            </a:extLst>
          </p:cNvPr>
          <p:cNvSpPr>
            <a:spLocks noGrp="1"/>
          </p:cNvSpPr>
          <p:nvPr>
            <p:ph type="title"/>
          </p:nvPr>
        </p:nvSpPr>
        <p:spPr/>
        <p:txBody>
          <a:bodyPr/>
          <a:lstStyle/>
          <a:p>
            <a:r>
              <a:rPr lang="en-AU" dirty="0"/>
              <a:t>Scenario Two – some suggestions</a:t>
            </a:r>
          </a:p>
        </p:txBody>
      </p:sp>
      <p:sp>
        <p:nvSpPr>
          <p:cNvPr id="3" name="Content Placeholder 2">
            <a:extLst>
              <a:ext uri="{FF2B5EF4-FFF2-40B4-BE49-F238E27FC236}">
                <a16:creationId xmlns:a16="http://schemas.microsoft.com/office/drawing/2014/main" id="{8904AD89-303C-453B-96C6-1B049EFA0084}"/>
              </a:ext>
            </a:extLst>
          </p:cNvPr>
          <p:cNvSpPr>
            <a:spLocks noGrp="1"/>
          </p:cNvSpPr>
          <p:nvPr>
            <p:ph idx="1"/>
          </p:nvPr>
        </p:nvSpPr>
        <p:spPr/>
        <p:txBody>
          <a:bodyPr/>
          <a:lstStyle/>
          <a:p>
            <a:pPr marL="0" indent="0" algn="ctr">
              <a:buNone/>
            </a:pPr>
            <a:r>
              <a:rPr lang="en-AU" b="1" dirty="0"/>
              <a:t>What could have been done differently?</a:t>
            </a:r>
          </a:p>
          <a:p>
            <a:r>
              <a:rPr lang="en-AU" dirty="0"/>
              <a:t>Advice to the client - explain professional responsibilities and how they apply to the case</a:t>
            </a:r>
          </a:p>
          <a:p>
            <a:r>
              <a:rPr lang="en-AU" dirty="0"/>
              <a:t>Clarify instructions i.e. </a:t>
            </a:r>
            <a:r>
              <a:rPr lang="en-AU" u="sng" dirty="0"/>
              <a:t>why</a:t>
            </a:r>
            <a:r>
              <a:rPr lang="en-AU" dirty="0"/>
              <a:t> does client want to attribute guilt to the brother.</a:t>
            </a:r>
          </a:p>
          <a:p>
            <a:r>
              <a:rPr lang="en-AU" dirty="0"/>
              <a:t>Advice re giving false/misleading evidence. </a:t>
            </a:r>
          </a:p>
          <a:p>
            <a:r>
              <a:rPr lang="en-AU" dirty="0"/>
              <a:t>Written instructions re strength of the case and how you will run the hearing</a:t>
            </a:r>
          </a:p>
        </p:txBody>
      </p:sp>
    </p:spTree>
    <p:extLst>
      <p:ext uri="{BB962C8B-B14F-4D97-AF65-F5344CB8AC3E}">
        <p14:creationId xmlns:p14="http://schemas.microsoft.com/office/powerpoint/2010/main" val="3434550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06EFB-6A33-4DCF-9E1A-093F7E7E00E9}"/>
              </a:ext>
            </a:extLst>
          </p:cNvPr>
          <p:cNvSpPr>
            <a:spLocks noGrp="1"/>
          </p:cNvSpPr>
          <p:nvPr>
            <p:ph type="title"/>
          </p:nvPr>
        </p:nvSpPr>
        <p:spPr/>
        <p:txBody>
          <a:bodyPr/>
          <a:lstStyle/>
          <a:p>
            <a:r>
              <a:rPr lang="en-AU" dirty="0"/>
              <a:t>Scenario Three - ethical conduct?</a:t>
            </a:r>
          </a:p>
        </p:txBody>
      </p:sp>
      <p:sp>
        <p:nvSpPr>
          <p:cNvPr id="3" name="Content Placeholder 2">
            <a:extLst>
              <a:ext uri="{FF2B5EF4-FFF2-40B4-BE49-F238E27FC236}">
                <a16:creationId xmlns:a16="http://schemas.microsoft.com/office/drawing/2014/main" id="{21F7B750-6BF4-4D00-86D5-471DD1304C52}"/>
              </a:ext>
            </a:extLst>
          </p:cNvPr>
          <p:cNvSpPr>
            <a:spLocks noGrp="1"/>
          </p:cNvSpPr>
          <p:nvPr>
            <p:ph idx="1"/>
          </p:nvPr>
        </p:nvSpPr>
        <p:spPr/>
        <p:txBody>
          <a:bodyPr/>
          <a:lstStyle/>
          <a:p>
            <a:pPr marL="0" indent="0" algn="ctr">
              <a:buNone/>
            </a:pPr>
            <a:r>
              <a:rPr lang="en-AU" b="1" dirty="0"/>
              <a:t>Has the lawyer acted ethically?</a:t>
            </a:r>
          </a:p>
          <a:p>
            <a:pPr marL="0" indent="0" algn="ctr">
              <a:buNone/>
            </a:pPr>
            <a:endParaRPr lang="en-AU" b="1" dirty="0"/>
          </a:p>
          <a:p>
            <a:r>
              <a:rPr lang="en-AU" dirty="0"/>
              <a:t>What is our gut reaction?</a:t>
            </a:r>
          </a:p>
          <a:p>
            <a:endParaRPr lang="en-AU" dirty="0"/>
          </a:p>
          <a:p>
            <a:r>
              <a:rPr lang="en-AU" dirty="0"/>
              <a:t>Online survey</a:t>
            </a:r>
          </a:p>
          <a:p>
            <a:endParaRPr lang="en-AU" dirty="0"/>
          </a:p>
        </p:txBody>
      </p:sp>
    </p:spTree>
    <p:extLst>
      <p:ext uri="{BB962C8B-B14F-4D97-AF65-F5344CB8AC3E}">
        <p14:creationId xmlns:p14="http://schemas.microsoft.com/office/powerpoint/2010/main" val="3795603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80A53-BFCD-4C67-A28C-3D68EA229639}"/>
              </a:ext>
            </a:extLst>
          </p:cNvPr>
          <p:cNvSpPr>
            <a:spLocks noGrp="1"/>
          </p:cNvSpPr>
          <p:nvPr>
            <p:ph type="title"/>
          </p:nvPr>
        </p:nvSpPr>
        <p:spPr/>
        <p:txBody>
          <a:bodyPr/>
          <a:lstStyle/>
          <a:p>
            <a:r>
              <a:rPr lang="en-AU" dirty="0"/>
              <a:t>Scenario Three – the issues</a:t>
            </a:r>
          </a:p>
        </p:txBody>
      </p:sp>
      <p:sp>
        <p:nvSpPr>
          <p:cNvPr id="3" name="Content Placeholder 2">
            <a:extLst>
              <a:ext uri="{FF2B5EF4-FFF2-40B4-BE49-F238E27FC236}">
                <a16:creationId xmlns:a16="http://schemas.microsoft.com/office/drawing/2014/main" id="{C222B330-F51B-4716-B156-CD11CF04D879}"/>
              </a:ext>
            </a:extLst>
          </p:cNvPr>
          <p:cNvSpPr>
            <a:spLocks noGrp="1"/>
          </p:cNvSpPr>
          <p:nvPr>
            <p:ph idx="1"/>
          </p:nvPr>
        </p:nvSpPr>
        <p:spPr/>
        <p:txBody>
          <a:bodyPr/>
          <a:lstStyle/>
          <a:p>
            <a:pPr marL="0" indent="0" algn="ctr">
              <a:buNone/>
            </a:pPr>
            <a:r>
              <a:rPr lang="en-AU" b="1" dirty="0"/>
              <a:t>What are the ethical issues?</a:t>
            </a:r>
          </a:p>
          <a:p>
            <a:r>
              <a:rPr lang="en-AU" dirty="0"/>
              <a:t>Have you breached your obligations of confidentiality to the client by disclosing his conduct to the police and the Court?</a:t>
            </a:r>
          </a:p>
        </p:txBody>
      </p:sp>
    </p:spTree>
    <p:extLst>
      <p:ext uri="{BB962C8B-B14F-4D97-AF65-F5344CB8AC3E}">
        <p14:creationId xmlns:p14="http://schemas.microsoft.com/office/powerpoint/2010/main" val="3346178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6EF50-1ED0-4870-BFD2-D44CED772EE2}"/>
              </a:ext>
            </a:extLst>
          </p:cNvPr>
          <p:cNvSpPr>
            <a:spLocks noGrp="1"/>
          </p:cNvSpPr>
          <p:nvPr>
            <p:ph type="title"/>
          </p:nvPr>
        </p:nvSpPr>
        <p:spPr/>
        <p:txBody>
          <a:bodyPr/>
          <a:lstStyle/>
          <a:p>
            <a:r>
              <a:rPr lang="en-AU" dirty="0"/>
              <a:t>Scenario Three – the general rule</a:t>
            </a:r>
          </a:p>
        </p:txBody>
      </p:sp>
      <p:sp>
        <p:nvSpPr>
          <p:cNvPr id="3" name="Content Placeholder 2">
            <a:extLst>
              <a:ext uri="{FF2B5EF4-FFF2-40B4-BE49-F238E27FC236}">
                <a16:creationId xmlns:a16="http://schemas.microsoft.com/office/drawing/2014/main" id="{74D4751E-C22A-4D54-A2A7-E5A9E409F98E}"/>
              </a:ext>
            </a:extLst>
          </p:cNvPr>
          <p:cNvSpPr>
            <a:spLocks noGrp="1"/>
          </p:cNvSpPr>
          <p:nvPr>
            <p:ph idx="1"/>
          </p:nvPr>
        </p:nvSpPr>
        <p:spPr/>
        <p:txBody>
          <a:bodyPr/>
          <a:lstStyle/>
          <a:p>
            <a:pPr marL="0" indent="0">
              <a:buNone/>
            </a:pPr>
            <a:r>
              <a:rPr lang="en-US" dirty="0"/>
              <a:t>9.1 A solicitor must not disclose any information which is confidential to a client and acquired by the solicitor during the client’s engagement to any person who is not: </a:t>
            </a:r>
          </a:p>
          <a:p>
            <a:r>
              <a:rPr lang="en-US" dirty="0"/>
              <a:t>9.1.1 a solicitor who is a partner, principal, director, or employee of the solicitor’s law practice; or </a:t>
            </a:r>
          </a:p>
          <a:p>
            <a:r>
              <a:rPr lang="en-US" dirty="0"/>
              <a:t>9.1.2 a barrister or an employee of, or person otherwise engaged by, the solicitor’s law practice or by an associated entity for the purposes of delivering or administering legal services in relation to the client</a:t>
            </a:r>
            <a:endParaRPr lang="en-AU" dirty="0"/>
          </a:p>
        </p:txBody>
      </p:sp>
    </p:spTree>
    <p:extLst>
      <p:ext uri="{BB962C8B-B14F-4D97-AF65-F5344CB8AC3E}">
        <p14:creationId xmlns:p14="http://schemas.microsoft.com/office/powerpoint/2010/main" val="1336682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99781-57E0-41A8-9865-A42E37CF8D04}"/>
              </a:ext>
            </a:extLst>
          </p:cNvPr>
          <p:cNvSpPr>
            <a:spLocks noGrp="1"/>
          </p:cNvSpPr>
          <p:nvPr>
            <p:ph type="title"/>
          </p:nvPr>
        </p:nvSpPr>
        <p:spPr/>
        <p:txBody>
          <a:bodyPr/>
          <a:lstStyle/>
          <a:p>
            <a:r>
              <a:rPr lang="en-AU" dirty="0"/>
              <a:t>Introduction </a:t>
            </a:r>
          </a:p>
        </p:txBody>
      </p:sp>
      <p:sp>
        <p:nvSpPr>
          <p:cNvPr id="3" name="Content Placeholder 2">
            <a:extLst>
              <a:ext uri="{FF2B5EF4-FFF2-40B4-BE49-F238E27FC236}">
                <a16:creationId xmlns:a16="http://schemas.microsoft.com/office/drawing/2014/main" id="{05B56C6B-CDD0-4517-A922-A52E07A2C5F9}"/>
              </a:ext>
            </a:extLst>
          </p:cNvPr>
          <p:cNvSpPr>
            <a:spLocks noGrp="1"/>
          </p:cNvSpPr>
          <p:nvPr>
            <p:ph idx="1"/>
          </p:nvPr>
        </p:nvSpPr>
        <p:spPr/>
        <p:txBody>
          <a:bodyPr/>
          <a:lstStyle/>
          <a:p>
            <a:pPr marL="0" indent="0">
              <a:buNone/>
            </a:pPr>
            <a:endParaRPr lang="en-AU" dirty="0"/>
          </a:p>
          <a:p>
            <a:pPr marL="0" indent="0">
              <a:buNone/>
            </a:pPr>
            <a:r>
              <a:rPr lang="en-AU" dirty="0"/>
              <a:t>“The attainment of justice cannot be viewed solely through a client’s lenses, divorced and detached from the solicitor’s professional functions and obligations to ensure the attainment of justice.”</a:t>
            </a:r>
          </a:p>
          <a:p>
            <a:pPr marL="0" indent="0">
              <a:buNone/>
            </a:pPr>
            <a:endParaRPr lang="en-AU" i="1" dirty="0"/>
          </a:p>
          <a:p>
            <a:pPr marL="0" indent="0">
              <a:buNone/>
            </a:pPr>
            <a:r>
              <a:rPr lang="en-AU" i="1" dirty="0"/>
              <a:t>Public Trustee v By Products Traders Pte Ltd </a:t>
            </a:r>
            <a:r>
              <a:rPr lang="en-AU" dirty="0"/>
              <a:t>[2005] 3 SLR(R) 449 at [56] </a:t>
            </a:r>
          </a:p>
          <a:p>
            <a:pPr marL="0" indent="0">
              <a:buNone/>
            </a:pPr>
            <a:endParaRPr lang="en-AU" dirty="0"/>
          </a:p>
        </p:txBody>
      </p:sp>
    </p:spTree>
    <p:extLst>
      <p:ext uri="{BB962C8B-B14F-4D97-AF65-F5344CB8AC3E}">
        <p14:creationId xmlns:p14="http://schemas.microsoft.com/office/powerpoint/2010/main" val="1713294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14A97-02DE-4E73-B702-0B2BA9182E8E}"/>
              </a:ext>
            </a:extLst>
          </p:cNvPr>
          <p:cNvSpPr>
            <a:spLocks noGrp="1"/>
          </p:cNvSpPr>
          <p:nvPr>
            <p:ph type="title"/>
          </p:nvPr>
        </p:nvSpPr>
        <p:spPr/>
        <p:txBody>
          <a:bodyPr/>
          <a:lstStyle/>
          <a:p>
            <a:r>
              <a:rPr lang="en-AU" dirty="0"/>
              <a:t>Scenario Three – the exceptions </a:t>
            </a:r>
          </a:p>
        </p:txBody>
      </p:sp>
      <p:sp>
        <p:nvSpPr>
          <p:cNvPr id="3" name="Content Placeholder 2">
            <a:extLst>
              <a:ext uri="{FF2B5EF4-FFF2-40B4-BE49-F238E27FC236}">
                <a16:creationId xmlns:a16="http://schemas.microsoft.com/office/drawing/2014/main" id="{3F56D6B3-241A-4261-9AAF-3CE193A6C9CD}"/>
              </a:ext>
            </a:extLst>
          </p:cNvPr>
          <p:cNvSpPr>
            <a:spLocks noGrp="1"/>
          </p:cNvSpPr>
          <p:nvPr>
            <p:ph idx="1"/>
          </p:nvPr>
        </p:nvSpPr>
        <p:spPr/>
        <p:txBody>
          <a:bodyPr>
            <a:normAutofit fontScale="77500" lnSpcReduction="20000"/>
          </a:bodyPr>
          <a:lstStyle/>
          <a:p>
            <a:pPr marL="0" indent="0">
              <a:buNone/>
            </a:pPr>
            <a:r>
              <a:rPr lang="en-US" dirty="0"/>
              <a:t>9.2 A solicitor may disclose information which is confidential to a client if: </a:t>
            </a:r>
          </a:p>
          <a:p>
            <a:r>
              <a:rPr lang="en-US" dirty="0"/>
              <a:t>9.2.1 the client expressly or impliedly </a:t>
            </a:r>
            <a:r>
              <a:rPr lang="en-US" dirty="0" err="1"/>
              <a:t>authorises</a:t>
            </a:r>
            <a:r>
              <a:rPr lang="en-US" dirty="0"/>
              <a:t> disclosure; </a:t>
            </a:r>
          </a:p>
          <a:p>
            <a:pPr marL="0" indent="0">
              <a:buNone/>
            </a:pPr>
            <a:r>
              <a:rPr lang="en-US" dirty="0"/>
              <a:t>….</a:t>
            </a:r>
          </a:p>
          <a:p>
            <a:r>
              <a:rPr lang="en-US" dirty="0"/>
              <a:t>9.2.3 the solicitor discloses the information in a confidential setting, for the sole purpose of obtaining advice in connection with the solicitor’s legal or ethical obligations; </a:t>
            </a:r>
          </a:p>
          <a:p>
            <a:r>
              <a:rPr lang="en-US" dirty="0"/>
              <a:t>9.2.4 the solicitor discloses the information for the sole purpose of avoiding the probable commission of a serious criminal offence; </a:t>
            </a:r>
          </a:p>
          <a:p>
            <a:r>
              <a:rPr lang="en-US" dirty="0"/>
              <a:t>9.2.5 the solicitor discloses the information for the purpose of preventing imminent serious physical harm to the client or to another person; or </a:t>
            </a:r>
          </a:p>
          <a:p>
            <a:pPr marL="0" indent="0">
              <a:buNone/>
            </a:pPr>
            <a:r>
              <a:rPr lang="en-US" dirty="0"/>
              <a:t>…</a:t>
            </a:r>
            <a:endParaRPr lang="en-AU" dirty="0"/>
          </a:p>
        </p:txBody>
      </p:sp>
    </p:spTree>
    <p:extLst>
      <p:ext uri="{BB962C8B-B14F-4D97-AF65-F5344CB8AC3E}">
        <p14:creationId xmlns:p14="http://schemas.microsoft.com/office/powerpoint/2010/main" val="2615058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613AC-A23A-441A-BFD7-9AE65BAA81AF}"/>
              </a:ext>
            </a:extLst>
          </p:cNvPr>
          <p:cNvSpPr>
            <a:spLocks noGrp="1"/>
          </p:cNvSpPr>
          <p:nvPr>
            <p:ph type="title"/>
          </p:nvPr>
        </p:nvSpPr>
        <p:spPr/>
        <p:txBody>
          <a:bodyPr/>
          <a:lstStyle/>
          <a:p>
            <a:r>
              <a:rPr lang="en-AU" dirty="0"/>
              <a:t>Scenario Three – disobey court order</a:t>
            </a:r>
          </a:p>
        </p:txBody>
      </p:sp>
      <p:sp>
        <p:nvSpPr>
          <p:cNvPr id="3" name="Content Placeholder 2">
            <a:extLst>
              <a:ext uri="{FF2B5EF4-FFF2-40B4-BE49-F238E27FC236}">
                <a16:creationId xmlns:a16="http://schemas.microsoft.com/office/drawing/2014/main" id="{F51A87A9-4813-48F7-A175-E373C3017176}"/>
              </a:ext>
            </a:extLst>
          </p:cNvPr>
          <p:cNvSpPr>
            <a:spLocks noGrp="1"/>
          </p:cNvSpPr>
          <p:nvPr>
            <p:ph idx="1"/>
          </p:nvPr>
        </p:nvSpPr>
        <p:spPr/>
        <p:txBody>
          <a:bodyPr>
            <a:normAutofit fontScale="92500" lnSpcReduction="10000"/>
          </a:bodyPr>
          <a:lstStyle/>
          <a:p>
            <a:pPr marL="0" indent="0">
              <a:buNone/>
            </a:pPr>
            <a:r>
              <a:rPr lang="en-US" dirty="0"/>
              <a:t>20.3: A solicitor whose client informs the solicitor that the client intends to disobey a court's order must: </a:t>
            </a:r>
          </a:p>
          <a:p>
            <a:pPr marL="0" indent="0">
              <a:buNone/>
            </a:pPr>
            <a:r>
              <a:rPr lang="en-US" dirty="0"/>
              <a:t>20.3.1 advise the client </a:t>
            </a:r>
            <a:r>
              <a:rPr lang="en-US" u="sng" dirty="0"/>
              <a:t>against that course and warn the client of its dangers</a:t>
            </a:r>
            <a:r>
              <a:rPr lang="en-US" dirty="0"/>
              <a:t>; </a:t>
            </a:r>
          </a:p>
          <a:p>
            <a:pPr marL="0" indent="0">
              <a:buNone/>
            </a:pPr>
            <a:r>
              <a:rPr lang="en-US" dirty="0"/>
              <a:t>20.3.2 </a:t>
            </a:r>
            <a:r>
              <a:rPr lang="en-US" u="sng" dirty="0"/>
              <a:t>not advise the client how to carry out or conceal that course</a:t>
            </a:r>
            <a:r>
              <a:rPr lang="en-US" dirty="0"/>
              <a:t>; and </a:t>
            </a:r>
          </a:p>
          <a:p>
            <a:pPr marL="0" indent="0">
              <a:buNone/>
            </a:pPr>
            <a:r>
              <a:rPr lang="en-US" dirty="0"/>
              <a:t>20.3.3 not inform the court or the opponent of the client's intention unless: </a:t>
            </a:r>
          </a:p>
          <a:p>
            <a:pPr marL="514350" indent="-514350">
              <a:buAutoNum type="romanLcParenBoth"/>
            </a:pPr>
            <a:r>
              <a:rPr lang="en-US" dirty="0"/>
              <a:t>the client has </a:t>
            </a:r>
            <a:r>
              <a:rPr lang="en-US" u="sng" dirty="0" err="1"/>
              <a:t>authorised</a:t>
            </a:r>
            <a:r>
              <a:rPr lang="en-US" u="sng" dirty="0"/>
              <a:t> the solicitor to do so beforehand</a:t>
            </a:r>
            <a:r>
              <a:rPr lang="en-US" dirty="0"/>
              <a:t>; or </a:t>
            </a:r>
          </a:p>
          <a:p>
            <a:pPr marL="514350" indent="-514350">
              <a:buAutoNum type="romanLcParenBoth"/>
            </a:pPr>
            <a:r>
              <a:rPr lang="en-US" dirty="0"/>
              <a:t>the solicitor believes on </a:t>
            </a:r>
            <a:r>
              <a:rPr lang="en-US" u="sng" dirty="0"/>
              <a:t>reasonable grounds that the client's conduct constitutes a threat to any person's safety</a:t>
            </a:r>
            <a:r>
              <a:rPr lang="en-US" dirty="0"/>
              <a:t>.</a:t>
            </a:r>
            <a:endParaRPr lang="en-AU" dirty="0"/>
          </a:p>
        </p:txBody>
      </p:sp>
    </p:spTree>
    <p:extLst>
      <p:ext uri="{BB962C8B-B14F-4D97-AF65-F5344CB8AC3E}">
        <p14:creationId xmlns:p14="http://schemas.microsoft.com/office/powerpoint/2010/main" val="603766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868FD-E155-4543-87C9-DF605C4978DE}"/>
              </a:ext>
            </a:extLst>
          </p:cNvPr>
          <p:cNvSpPr>
            <a:spLocks noGrp="1"/>
          </p:cNvSpPr>
          <p:nvPr>
            <p:ph type="title"/>
          </p:nvPr>
        </p:nvSpPr>
        <p:spPr/>
        <p:txBody>
          <a:bodyPr/>
          <a:lstStyle/>
          <a:p>
            <a:r>
              <a:rPr lang="en-AU" dirty="0"/>
              <a:t>Scenario Three – some suggestions	</a:t>
            </a:r>
          </a:p>
        </p:txBody>
      </p:sp>
      <p:sp>
        <p:nvSpPr>
          <p:cNvPr id="3" name="Content Placeholder 2">
            <a:extLst>
              <a:ext uri="{FF2B5EF4-FFF2-40B4-BE49-F238E27FC236}">
                <a16:creationId xmlns:a16="http://schemas.microsoft.com/office/drawing/2014/main" id="{79E0F2EB-E743-4709-A017-92372572B85A}"/>
              </a:ext>
            </a:extLst>
          </p:cNvPr>
          <p:cNvSpPr>
            <a:spLocks noGrp="1"/>
          </p:cNvSpPr>
          <p:nvPr>
            <p:ph idx="1"/>
          </p:nvPr>
        </p:nvSpPr>
        <p:spPr/>
        <p:txBody>
          <a:bodyPr/>
          <a:lstStyle/>
          <a:p>
            <a:r>
              <a:rPr lang="en-AU" dirty="0"/>
              <a:t>Advice to client about his conduct</a:t>
            </a:r>
          </a:p>
          <a:p>
            <a:r>
              <a:rPr lang="en-AU" dirty="0"/>
              <a:t>Think about – is there a threat to the complainant’s safety?</a:t>
            </a:r>
          </a:p>
          <a:p>
            <a:r>
              <a:rPr lang="en-AU" dirty="0"/>
              <a:t>Get advice from senior colleague, PD’s, and Law Society before you contact the Court/Police </a:t>
            </a:r>
          </a:p>
        </p:txBody>
      </p:sp>
    </p:spTree>
    <p:extLst>
      <p:ext uri="{BB962C8B-B14F-4D97-AF65-F5344CB8AC3E}">
        <p14:creationId xmlns:p14="http://schemas.microsoft.com/office/powerpoint/2010/main" val="2139889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6233C-A4F6-4D99-82AB-87A656FA37B8}"/>
              </a:ext>
            </a:extLst>
          </p:cNvPr>
          <p:cNvSpPr>
            <a:spLocks noGrp="1"/>
          </p:cNvSpPr>
          <p:nvPr>
            <p:ph type="title"/>
          </p:nvPr>
        </p:nvSpPr>
        <p:spPr/>
        <p:txBody>
          <a:bodyPr/>
          <a:lstStyle/>
          <a:p>
            <a:r>
              <a:rPr lang="en-AU" dirty="0"/>
              <a:t>Scenario Four – ethical conduct? </a:t>
            </a:r>
          </a:p>
        </p:txBody>
      </p:sp>
      <p:sp>
        <p:nvSpPr>
          <p:cNvPr id="3" name="Content Placeholder 2">
            <a:extLst>
              <a:ext uri="{FF2B5EF4-FFF2-40B4-BE49-F238E27FC236}">
                <a16:creationId xmlns:a16="http://schemas.microsoft.com/office/drawing/2014/main" id="{64A11114-E183-4A91-9D02-80F758C7EECD}"/>
              </a:ext>
            </a:extLst>
          </p:cNvPr>
          <p:cNvSpPr>
            <a:spLocks noGrp="1"/>
          </p:cNvSpPr>
          <p:nvPr>
            <p:ph idx="1"/>
          </p:nvPr>
        </p:nvSpPr>
        <p:spPr/>
        <p:txBody>
          <a:bodyPr/>
          <a:lstStyle/>
          <a:p>
            <a:pPr marL="0" indent="0" algn="ctr">
              <a:buNone/>
            </a:pPr>
            <a:r>
              <a:rPr lang="en-AU" b="1" dirty="0"/>
              <a:t>Has the lawyer acted ethically?</a:t>
            </a:r>
          </a:p>
          <a:p>
            <a:pPr marL="0" indent="0" algn="ctr">
              <a:buNone/>
            </a:pPr>
            <a:endParaRPr lang="en-AU" b="1" dirty="0"/>
          </a:p>
          <a:p>
            <a:r>
              <a:rPr lang="en-AU" dirty="0"/>
              <a:t>What is our gut reaction?</a:t>
            </a:r>
          </a:p>
          <a:p>
            <a:endParaRPr lang="en-AU" dirty="0"/>
          </a:p>
          <a:p>
            <a:r>
              <a:rPr lang="en-AU" dirty="0"/>
              <a:t>Online survey</a:t>
            </a:r>
          </a:p>
          <a:p>
            <a:endParaRPr lang="en-AU" dirty="0"/>
          </a:p>
        </p:txBody>
      </p:sp>
    </p:spTree>
    <p:extLst>
      <p:ext uri="{BB962C8B-B14F-4D97-AF65-F5344CB8AC3E}">
        <p14:creationId xmlns:p14="http://schemas.microsoft.com/office/powerpoint/2010/main" val="19817321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79E68-3F23-41D0-A3E6-396239C93F03}"/>
              </a:ext>
            </a:extLst>
          </p:cNvPr>
          <p:cNvSpPr>
            <a:spLocks noGrp="1"/>
          </p:cNvSpPr>
          <p:nvPr>
            <p:ph type="title"/>
          </p:nvPr>
        </p:nvSpPr>
        <p:spPr/>
        <p:txBody>
          <a:bodyPr/>
          <a:lstStyle/>
          <a:p>
            <a:r>
              <a:rPr lang="en-AU" dirty="0"/>
              <a:t>Scenario Four – the issues</a:t>
            </a:r>
          </a:p>
        </p:txBody>
      </p:sp>
      <p:sp>
        <p:nvSpPr>
          <p:cNvPr id="3" name="Content Placeholder 2">
            <a:extLst>
              <a:ext uri="{FF2B5EF4-FFF2-40B4-BE49-F238E27FC236}">
                <a16:creationId xmlns:a16="http://schemas.microsoft.com/office/drawing/2014/main" id="{549D0EF3-90EF-4C8C-9ACD-39F47AD58EB0}"/>
              </a:ext>
            </a:extLst>
          </p:cNvPr>
          <p:cNvSpPr>
            <a:spLocks noGrp="1"/>
          </p:cNvSpPr>
          <p:nvPr>
            <p:ph idx="1"/>
          </p:nvPr>
        </p:nvSpPr>
        <p:spPr/>
        <p:txBody>
          <a:bodyPr/>
          <a:lstStyle/>
          <a:p>
            <a:pPr marL="0" indent="0" algn="ctr">
              <a:buNone/>
            </a:pPr>
            <a:r>
              <a:rPr lang="en-AU" b="1" dirty="0"/>
              <a:t>What are the ethical issues?</a:t>
            </a:r>
          </a:p>
          <a:p>
            <a:endParaRPr lang="en-AU" dirty="0"/>
          </a:p>
          <a:p>
            <a:r>
              <a:rPr lang="en-AU" dirty="0"/>
              <a:t>What are your obligations to the opponent and have you breached them?</a:t>
            </a:r>
          </a:p>
          <a:p>
            <a:pPr marL="0" indent="0">
              <a:buNone/>
            </a:pPr>
            <a:endParaRPr lang="en-AU" dirty="0"/>
          </a:p>
          <a:p>
            <a:r>
              <a:rPr lang="en-AU" dirty="0"/>
              <a:t>Rules 22 and 30, Solicitors’ Rules</a:t>
            </a:r>
          </a:p>
          <a:p>
            <a:endParaRPr lang="en-AU" dirty="0"/>
          </a:p>
        </p:txBody>
      </p:sp>
    </p:spTree>
    <p:extLst>
      <p:ext uri="{BB962C8B-B14F-4D97-AF65-F5344CB8AC3E}">
        <p14:creationId xmlns:p14="http://schemas.microsoft.com/office/powerpoint/2010/main" val="2715851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4FD03-2FA1-460A-B1C1-559215F27F4D}"/>
              </a:ext>
            </a:extLst>
          </p:cNvPr>
          <p:cNvSpPr>
            <a:spLocks noGrp="1"/>
          </p:cNvSpPr>
          <p:nvPr>
            <p:ph type="title"/>
          </p:nvPr>
        </p:nvSpPr>
        <p:spPr/>
        <p:txBody>
          <a:bodyPr>
            <a:normAutofit fontScale="90000"/>
          </a:bodyPr>
          <a:lstStyle/>
          <a:p>
            <a:r>
              <a:rPr lang="en-AU" dirty="0"/>
              <a:t>Scenario Four – communicating with opponent </a:t>
            </a:r>
          </a:p>
        </p:txBody>
      </p:sp>
      <p:sp>
        <p:nvSpPr>
          <p:cNvPr id="3" name="Content Placeholder 2">
            <a:extLst>
              <a:ext uri="{FF2B5EF4-FFF2-40B4-BE49-F238E27FC236}">
                <a16:creationId xmlns:a16="http://schemas.microsoft.com/office/drawing/2014/main" id="{0B89F753-F2CB-4179-8DA0-A145A995CE0C}"/>
              </a:ext>
            </a:extLst>
          </p:cNvPr>
          <p:cNvSpPr>
            <a:spLocks noGrp="1"/>
          </p:cNvSpPr>
          <p:nvPr>
            <p:ph idx="1"/>
          </p:nvPr>
        </p:nvSpPr>
        <p:spPr/>
        <p:txBody>
          <a:bodyPr/>
          <a:lstStyle/>
          <a:p>
            <a:r>
              <a:rPr lang="en-US" dirty="0"/>
              <a:t>22.1 A solicitor must not knowingly make a false statement to an opponent in relation to the case (</a:t>
            </a:r>
            <a:r>
              <a:rPr lang="en-US" u="sng" dirty="0"/>
              <a:t>including its compromise</a:t>
            </a:r>
            <a:r>
              <a:rPr lang="en-US" dirty="0"/>
              <a:t>). </a:t>
            </a:r>
          </a:p>
          <a:p>
            <a:r>
              <a:rPr lang="en-US" dirty="0"/>
              <a:t>22.2 A solicitor must take all necessary steps to correct any false statement made by the solicitor to an opponent as soon as possible after the solicitor becomes aware that the statement was false. </a:t>
            </a:r>
          </a:p>
          <a:p>
            <a:r>
              <a:rPr lang="en-US" dirty="0"/>
              <a:t>22.3 A solicitor will not have made a false statement to the opponent simply by failing to correct </a:t>
            </a:r>
            <a:r>
              <a:rPr lang="en-US" u="sng" dirty="0"/>
              <a:t>an error on any matter </a:t>
            </a:r>
            <a:r>
              <a:rPr lang="en-US" dirty="0"/>
              <a:t>stated to the solicitor by the opponent. </a:t>
            </a:r>
            <a:endParaRPr lang="en-AU" dirty="0"/>
          </a:p>
        </p:txBody>
      </p:sp>
    </p:spTree>
    <p:extLst>
      <p:ext uri="{BB962C8B-B14F-4D97-AF65-F5344CB8AC3E}">
        <p14:creationId xmlns:p14="http://schemas.microsoft.com/office/powerpoint/2010/main" val="7832740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B98B6-718B-4EB7-B976-083C71E4F8F1}"/>
              </a:ext>
            </a:extLst>
          </p:cNvPr>
          <p:cNvSpPr>
            <a:spLocks noGrp="1"/>
          </p:cNvSpPr>
          <p:nvPr>
            <p:ph type="title"/>
          </p:nvPr>
        </p:nvSpPr>
        <p:spPr/>
        <p:txBody>
          <a:bodyPr>
            <a:normAutofit fontScale="90000"/>
          </a:bodyPr>
          <a:lstStyle/>
          <a:p>
            <a:r>
              <a:rPr lang="en-AU" dirty="0"/>
              <a:t>Scenario Four – communicating with an opponent</a:t>
            </a:r>
          </a:p>
        </p:txBody>
      </p:sp>
      <p:sp>
        <p:nvSpPr>
          <p:cNvPr id="3" name="Content Placeholder 2">
            <a:extLst>
              <a:ext uri="{FF2B5EF4-FFF2-40B4-BE49-F238E27FC236}">
                <a16:creationId xmlns:a16="http://schemas.microsoft.com/office/drawing/2014/main" id="{828060D9-F77B-4DE7-859A-DEBEDA17D584}"/>
              </a:ext>
            </a:extLst>
          </p:cNvPr>
          <p:cNvSpPr>
            <a:spLocks noGrp="1"/>
          </p:cNvSpPr>
          <p:nvPr>
            <p:ph idx="1"/>
          </p:nvPr>
        </p:nvSpPr>
        <p:spPr/>
        <p:txBody>
          <a:bodyPr/>
          <a:lstStyle/>
          <a:p>
            <a:pPr marL="0" indent="0">
              <a:buNone/>
            </a:pPr>
            <a:r>
              <a:rPr lang="en-US" dirty="0"/>
              <a:t>30.1 A solicitor must not take </a:t>
            </a:r>
            <a:r>
              <a:rPr lang="en-US" u="sng" dirty="0"/>
              <a:t>unfair advantage </a:t>
            </a:r>
            <a:r>
              <a:rPr lang="en-US" dirty="0"/>
              <a:t>of the obvious error of another solicitor or other person, if to do so would obtain for a client a benefit which has </a:t>
            </a:r>
            <a:r>
              <a:rPr lang="en-US" u="sng" dirty="0"/>
              <a:t>no supportable foundation in law or fact</a:t>
            </a:r>
            <a:r>
              <a:rPr lang="en-US" dirty="0"/>
              <a:t>. </a:t>
            </a:r>
            <a:endParaRPr lang="en-AU" dirty="0"/>
          </a:p>
        </p:txBody>
      </p:sp>
    </p:spTree>
    <p:extLst>
      <p:ext uri="{BB962C8B-B14F-4D97-AF65-F5344CB8AC3E}">
        <p14:creationId xmlns:p14="http://schemas.microsoft.com/office/powerpoint/2010/main" val="37983667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7CF26-8F6F-4B12-8255-A71A8D5DDAC0}"/>
              </a:ext>
            </a:extLst>
          </p:cNvPr>
          <p:cNvSpPr>
            <a:spLocks noGrp="1"/>
          </p:cNvSpPr>
          <p:nvPr>
            <p:ph type="title"/>
          </p:nvPr>
        </p:nvSpPr>
        <p:spPr/>
        <p:txBody>
          <a:bodyPr/>
          <a:lstStyle/>
          <a:p>
            <a:r>
              <a:rPr lang="en-AU" dirty="0"/>
              <a:t>Scenario Four – some suggestions</a:t>
            </a:r>
          </a:p>
        </p:txBody>
      </p:sp>
      <p:sp>
        <p:nvSpPr>
          <p:cNvPr id="3" name="Content Placeholder 2">
            <a:extLst>
              <a:ext uri="{FF2B5EF4-FFF2-40B4-BE49-F238E27FC236}">
                <a16:creationId xmlns:a16="http://schemas.microsoft.com/office/drawing/2014/main" id="{6E3881C1-66B1-45DB-B758-84B981BD3D6E}"/>
              </a:ext>
            </a:extLst>
          </p:cNvPr>
          <p:cNvSpPr>
            <a:spLocks noGrp="1"/>
          </p:cNvSpPr>
          <p:nvPr>
            <p:ph idx="1"/>
          </p:nvPr>
        </p:nvSpPr>
        <p:spPr/>
        <p:txBody>
          <a:bodyPr>
            <a:normAutofit fontScale="92500" lnSpcReduction="10000"/>
          </a:bodyPr>
          <a:lstStyle/>
          <a:p>
            <a:pPr marL="0" indent="0" algn="ctr">
              <a:buNone/>
            </a:pPr>
            <a:r>
              <a:rPr lang="en-AU" b="1" dirty="0"/>
              <a:t>What could have been done differently?</a:t>
            </a:r>
            <a:endParaRPr lang="en-AU" dirty="0"/>
          </a:p>
          <a:p>
            <a:r>
              <a:rPr lang="en-AU" dirty="0"/>
              <a:t>Did you contribute to or induce the error? See </a:t>
            </a:r>
            <a:r>
              <a:rPr lang="en-AU" i="1" dirty="0"/>
              <a:t>Chamberlain v Law Society of the Australian Capital Territory </a:t>
            </a:r>
            <a:r>
              <a:rPr lang="en-AU" dirty="0"/>
              <a:t>(1993) 43 FCR 148. </a:t>
            </a:r>
          </a:p>
          <a:p>
            <a:r>
              <a:rPr lang="en-AU" dirty="0"/>
              <a:t>If not, correct the error anyway? </a:t>
            </a:r>
            <a:r>
              <a:rPr lang="en-AU" i="1" dirty="0"/>
              <a:t>Emirates Park Pty Ltd v Magic Millions Sales Pty Ltd </a:t>
            </a:r>
            <a:r>
              <a:rPr lang="en-AU" dirty="0"/>
              <a:t>[2002] FCA 1039 </a:t>
            </a:r>
            <a:r>
              <a:rPr lang="en-US" dirty="0"/>
              <a:t>at [3]:</a:t>
            </a:r>
            <a:endParaRPr lang="en-AU" dirty="0"/>
          </a:p>
          <a:p>
            <a:pPr marL="0" indent="0">
              <a:buNone/>
            </a:pPr>
            <a:r>
              <a:rPr lang="en-US" dirty="0"/>
              <a:t>	“The original statement of claim pleaded the wrong legislation. So much is 	conceded. It has not however been suggested that the first respondent's legal 	advisors brought this to the attention of the applicant's advisers, as professional 	courtesy and the interest of both parties requires”:</a:t>
            </a:r>
            <a:endParaRPr lang="en-AU" dirty="0"/>
          </a:p>
          <a:p>
            <a:pPr marL="0" indent="0">
              <a:buNone/>
            </a:pPr>
            <a:endParaRPr lang="en-AU" dirty="0"/>
          </a:p>
        </p:txBody>
      </p:sp>
    </p:spTree>
    <p:extLst>
      <p:ext uri="{BB962C8B-B14F-4D97-AF65-F5344CB8AC3E}">
        <p14:creationId xmlns:p14="http://schemas.microsoft.com/office/powerpoint/2010/main" val="17472589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C9A57-6812-467F-A070-D5A82EC0460F}"/>
              </a:ext>
            </a:extLst>
          </p:cNvPr>
          <p:cNvSpPr>
            <a:spLocks noGrp="1"/>
          </p:cNvSpPr>
          <p:nvPr>
            <p:ph type="title"/>
          </p:nvPr>
        </p:nvSpPr>
        <p:spPr/>
        <p:txBody>
          <a:bodyPr/>
          <a:lstStyle/>
          <a:p>
            <a:r>
              <a:rPr lang="en-AU" dirty="0"/>
              <a:t>Scenario Five – ethical conduct? </a:t>
            </a:r>
          </a:p>
        </p:txBody>
      </p:sp>
      <p:sp>
        <p:nvSpPr>
          <p:cNvPr id="3" name="Content Placeholder 2">
            <a:extLst>
              <a:ext uri="{FF2B5EF4-FFF2-40B4-BE49-F238E27FC236}">
                <a16:creationId xmlns:a16="http://schemas.microsoft.com/office/drawing/2014/main" id="{D77A3901-9FEE-4264-9813-F73F40520B82}"/>
              </a:ext>
            </a:extLst>
          </p:cNvPr>
          <p:cNvSpPr>
            <a:spLocks noGrp="1"/>
          </p:cNvSpPr>
          <p:nvPr>
            <p:ph idx="1"/>
          </p:nvPr>
        </p:nvSpPr>
        <p:spPr/>
        <p:txBody>
          <a:bodyPr/>
          <a:lstStyle/>
          <a:p>
            <a:pPr marL="0" indent="0" algn="ctr">
              <a:buNone/>
            </a:pPr>
            <a:r>
              <a:rPr lang="en-AU" b="1" dirty="0"/>
              <a:t>Has the lawyer acted ethically?</a:t>
            </a:r>
          </a:p>
          <a:p>
            <a:pPr marL="0" indent="0">
              <a:buNone/>
            </a:pPr>
            <a:r>
              <a:rPr lang="en-AU" b="1" dirty="0"/>
              <a:t> </a:t>
            </a:r>
          </a:p>
          <a:p>
            <a:r>
              <a:rPr lang="en-AU" dirty="0"/>
              <a:t>What is our gut reaction?</a:t>
            </a:r>
          </a:p>
          <a:p>
            <a:endParaRPr lang="en-AU" dirty="0"/>
          </a:p>
          <a:p>
            <a:r>
              <a:rPr lang="en-AU" dirty="0"/>
              <a:t>Online survey</a:t>
            </a:r>
            <a:endParaRPr lang="en-AU" b="1" dirty="0"/>
          </a:p>
        </p:txBody>
      </p:sp>
    </p:spTree>
    <p:extLst>
      <p:ext uri="{BB962C8B-B14F-4D97-AF65-F5344CB8AC3E}">
        <p14:creationId xmlns:p14="http://schemas.microsoft.com/office/powerpoint/2010/main" val="9048274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AA838-B37B-456B-AEE6-C3E916CE6AFF}"/>
              </a:ext>
            </a:extLst>
          </p:cNvPr>
          <p:cNvSpPr>
            <a:spLocks noGrp="1"/>
          </p:cNvSpPr>
          <p:nvPr>
            <p:ph type="title"/>
          </p:nvPr>
        </p:nvSpPr>
        <p:spPr/>
        <p:txBody>
          <a:bodyPr/>
          <a:lstStyle/>
          <a:p>
            <a:r>
              <a:rPr lang="en-AU" dirty="0"/>
              <a:t>Scenario Five – the issues</a:t>
            </a:r>
          </a:p>
        </p:txBody>
      </p:sp>
      <p:sp>
        <p:nvSpPr>
          <p:cNvPr id="3" name="Content Placeholder 2">
            <a:extLst>
              <a:ext uri="{FF2B5EF4-FFF2-40B4-BE49-F238E27FC236}">
                <a16:creationId xmlns:a16="http://schemas.microsoft.com/office/drawing/2014/main" id="{23836391-8812-450C-9F88-6C31908DD947}"/>
              </a:ext>
            </a:extLst>
          </p:cNvPr>
          <p:cNvSpPr>
            <a:spLocks noGrp="1"/>
          </p:cNvSpPr>
          <p:nvPr>
            <p:ph idx="1"/>
          </p:nvPr>
        </p:nvSpPr>
        <p:spPr/>
        <p:txBody>
          <a:bodyPr/>
          <a:lstStyle/>
          <a:p>
            <a:pPr marL="0" indent="0" algn="ctr">
              <a:buNone/>
            </a:pPr>
            <a:r>
              <a:rPr lang="en-AU" b="1" dirty="0"/>
              <a:t>What are the ethical issues?</a:t>
            </a:r>
            <a:endParaRPr lang="en-AU" dirty="0"/>
          </a:p>
          <a:p>
            <a:endParaRPr lang="en-AU" dirty="0"/>
          </a:p>
          <a:p>
            <a:r>
              <a:rPr lang="en-AU" dirty="0"/>
              <a:t>Have you breached your ethical obligations to the Court?</a:t>
            </a:r>
          </a:p>
          <a:p>
            <a:pPr marL="0" indent="0">
              <a:buNone/>
            </a:pPr>
            <a:endParaRPr lang="en-AU" dirty="0"/>
          </a:p>
          <a:p>
            <a:r>
              <a:rPr lang="en-AU" dirty="0"/>
              <a:t>Rule 19 – Frankness in Court</a:t>
            </a:r>
          </a:p>
        </p:txBody>
      </p:sp>
    </p:spTree>
    <p:extLst>
      <p:ext uri="{BB962C8B-B14F-4D97-AF65-F5344CB8AC3E}">
        <p14:creationId xmlns:p14="http://schemas.microsoft.com/office/powerpoint/2010/main" val="3939737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C6D49-BCC4-4452-BC34-4716C2DBA84B}"/>
              </a:ext>
            </a:extLst>
          </p:cNvPr>
          <p:cNvSpPr>
            <a:spLocks noGrp="1"/>
          </p:cNvSpPr>
          <p:nvPr>
            <p:ph type="title"/>
          </p:nvPr>
        </p:nvSpPr>
        <p:spPr/>
        <p:txBody>
          <a:bodyPr/>
          <a:lstStyle/>
          <a:p>
            <a:r>
              <a:rPr lang="en-AU" dirty="0"/>
              <a:t>Rebuttal</a:t>
            </a:r>
          </a:p>
        </p:txBody>
      </p:sp>
      <p:sp>
        <p:nvSpPr>
          <p:cNvPr id="3" name="Content Placeholder 2">
            <a:extLst>
              <a:ext uri="{FF2B5EF4-FFF2-40B4-BE49-F238E27FC236}">
                <a16:creationId xmlns:a16="http://schemas.microsoft.com/office/drawing/2014/main" id="{14969452-BB89-4E34-A8D8-606E40B784BB}"/>
              </a:ext>
            </a:extLst>
          </p:cNvPr>
          <p:cNvSpPr>
            <a:spLocks noGrp="1"/>
          </p:cNvSpPr>
          <p:nvPr>
            <p:ph idx="1"/>
          </p:nvPr>
        </p:nvSpPr>
        <p:spPr/>
        <p:txBody>
          <a:bodyPr/>
          <a:lstStyle/>
          <a:p>
            <a:pPr marL="0" indent="0">
              <a:buNone/>
            </a:pPr>
            <a:endParaRPr lang="en-US" dirty="0"/>
          </a:p>
          <a:p>
            <a:pPr marL="0" indent="0">
              <a:buNone/>
            </a:pPr>
            <a:r>
              <a:rPr lang="en-US" dirty="0"/>
              <a:t>“The very reason I get lowlife crooks off is because I care about the law. It’s justice I don’t give a toss about.” </a:t>
            </a:r>
          </a:p>
          <a:p>
            <a:pPr marL="0" indent="0">
              <a:buNone/>
            </a:pPr>
            <a:endParaRPr lang="en-AU" dirty="0"/>
          </a:p>
          <a:p>
            <a:pPr marL="0" indent="0">
              <a:buNone/>
            </a:pPr>
            <a:r>
              <a:rPr lang="en-AU" dirty="0"/>
              <a:t>Cleaver Greene</a:t>
            </a:r>
          </a:p>
          <a:p>
            <a:endParaRPr lang="en-AU" dirty="0"/>
          </a:p>
        </p:txBody>
      </p:sp>
    </p:spTree>
    <p:extLst>
      <p:ext uri="{BB962C8B-B14F-4D97-AF65-F5344CB8AC3E}">
        <p14:creationId xmlns:p14="http://schemas.microsoft.com/office/powerpoint/2010/main" val="28042882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DC235-D59E-4AC3-B589-059B25950F53}"/>
              </a:ext>
            </a:extLst>
          </p:cNvPr>
          <p:cNvSpPr>
            <a:spLocks noGrp="1"/>
          </p:cNvSpPr>
          <p:nvPr>
            <p:ph type="title"/>
          </p:nvPr>
        </p:nvSpPr>
        <p:spPr/>
        <p:txBody>
          <a:bodyPr>
            <a:normAutofit/>
          </a:bodyPr>
          <a:lstStyle/>
          <a:p>
            <a:r>
              <a:rPr lang="en-AU" dirty="0"/>
              <a:t>Scenario Five – the general obligations</a:t>
            </a:r>
          </a:p>
        </p:txBody>
      </p:sp>
      <p:sp>
        <p:nvSpPr>
          <p:cNvPr id="3" name="Content Placeholder 2">
            <a:extLst>
              <a:ext uri="{FF2B5EF4-FFF2-40B4-BE49-F238E27FC236}">
                <a16:creationId xmlns:a16="http://schemas.microsoft.com/office/drawing/2014/main" id="{A38D8060-B3B5-41DE-8886-E41EEE8F191D}"/>
              </a:ext>
            </a:extLst>
          </p:cNvPr>
          <p:cNvSpPr>
            <a:spLocks noGrp="1"/>
          </p:cNvSpPr>
          <p:nvPr>
            <p:ph idx="1"/>
          </p:nvPr>
        </p:nvSpPr>
        <p:spPr/>
        <p:txBody>
          <a:bodyPr/>
          <a:lstStyle/>
          <a:p>
            <a:r>
              <a:rPr lang="en-US" dirty="0"/>
              <a:t>19.1 A solicitor must not deceive or knowingly or recklessly mislead the court. </a:t>
            </a:r>
          </a:p>
          <a:p>
            <a:r>
              <a:rPr lang="en-US" dirty="0"/>
              <a:t>19.2 A solicitor must take all necessary steps to correct any misleading statement made by the solicitor to a court as soon as possible after the solicitor becomes aware that the statement was misleading. </a:t>
            </a:r>
          </a:p>
          <a:p>
            <a:r>
              <a:rPr lang="en-US" dirty="0"/>
              <a:t>19.3 A solicitor will not have made a misleading statement to a court simply by failing to correct an error in a statement made to the court </a:t>
            </a:r>
            <a:r>
              <a:rPr lang="en-US" u="sng" dirty="0"/>
              <a:t>by the opponent or any other person.</a:t>
            </a:r>
            <a:endParaRPr lang="en-AU" u="sng" dirty="0"/>
          </a:p>
        </p:txBody>
      </p:sp>
    </p:spTree>
    <p:extLst>
      <p:ext uri="{BB962C8B-B14F-4D97-AF65-F5344CB8AC3E}">
        <p14:creationId xmlns:p14="http://schemas.microsoft.com/office/powerpoint/2010/main" val="35405204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E749D-83B2-448A-A936-F125BEED5BF8}"/>
              </a:ext>
            </a:extLst>
          </p:cNvPr>
          <p:cNvSpPr>
            <a:spLocks noGrp="1"/>
          </p:cNvSpPr>
          <p:nvPr>
            <p:ph type="title"/>
          </p:nvPr>
        </p:nvSpPr>
        <p:spPr/>
        <p:txBody>
          <a:bodyPr/>
          <a:lstStyle/>
          <a:p>
            <a:r>
              <a:rPr lang="en-AU" dirty="0"/>
              <a:t>Scenario Five – duty to assist the court</a:t>
            </a:r>
          </a:p>
        </p:txBody>
      </p:sp>
      <p:sp>
        <p:nvSpPr>
          <p:cNvPr id="3" name="Content Placeholder 2">
            <a:extLst>
              <a:ext uri="{FF2B5EF4-FFF2-40B4-BE49-F238E27FC236}">
                <a16:creationId xmlns:a16="http://schemas.microsoft.com/office/drawing/2014/main" id="{05EBCB0A-6C9C-4B36-B7D6-C627FC6F40B5}"/>
              </a:ext>
            </a:extLst>
          </p:cNvPr>
          <p:cNvSpPr>
            <a:spLocks noGrp="1"/>
          </p:cNvSpPr>
          <p:nvPr>
            <p:ph idx="1"/>
          </p:nvPr>
        </p:nvSpPr>
        <p:spPr/>
        <p:txBody>
          <a:bodyPr>
            <a:normAutofit lnSpcReduction="10000"/>
          </a:bodyPr>
          <a:lstStyle/>
          <a:p>
            <a:pPr marL="0" indent="0">
              <a:buNone/>
            </a:pPr>
            <a:r>
              <a:rPr lang="en-US" dirty="0"/>
              <a:t>19.6 A solicitor must, at the appropriate time in the hearing of the case if the court has not yet been informed of that matter, inform the court of: </a:t>
            </a:r>
          </a:p>
          <a:p>
            <a:r>
              <a:rPr lang="en-US" dirty="0"/>
              <a:t>19.6.1 any binding authority; </a:t>
            </a:r>
          </a:p>
          <a:p>
            <a:r>
              <a:rPr lang="en-US" dirty="0"/>
              <a:t>19.6.2 where there is no binding authority, any authority decided by an Australian appellate court; and </a:t>
            </a:r>
          </a:p>
          <a:p>
            <a:r>
              <a:rPr lang="en-US" dirty="0"/>
              <a:t>19.6.3 </a:t>
            </a:r>
            <a:r>
              <a:rPr lang="en-US" u="sng" dirty="0"/>
              <a:t>any applicable legislation, known to the solicitor and which the solicitor has reasonable grounds to believe to be directly in point, against the client's case. </a:t>
            </a:r>
          </a:p>
        </p:txBody>
      </p:sp>
    </p:spTree>
    <p:extLst>
      <p:ext uri="{BB962C8B-B14F-4D97-AF65-F5344CB8AC3E}">
        <p14:creationId xmlns:p14="http://schemas.microsoft.com/office/powerpoint/2010/main" val="35566364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85246-A05B-4818-8ACA-E17CAFE2CB62}"/>
              </a:ext>
            </a:extLst>
          </p:cNvPr>
          <p:cNvSpPr>
            <a:spLocks noGrp="1"/>
          </p:cNvSpPr>
          <p:nvPr>
            <p:ph type="title"/>
          </p:nvPr>
        </p:nvSpPr>
        <p:spPr/>
        <p:txBody>
          <a:bodyPr>
            <a:normAutofit fontScale="90000"/>
          </a:bodyPr>
          <a:lstStyle/>
          <a:p>
            <a:r>
              <a:rPr lang="en-AU" dirty="0"/>
              <a:t>Scenario Five – duty to assist where judgment pending</a:t>
            </a:r>
          </a:p>
        </p:txBody>
      </p:sp>
      <p:sp>
        <p:nvSpPr>
          <p:cNvPr id="3" name="Content Placeholder 2">
            <a:extLst>
              <a:ext uri="{FF2B5EF4-FFF2-40B4-BE49-F238E27FC236}">
                <a16:creationId xmlns:a16="http://schemas.microsoft.com/office/drawing/2014/main" id="{E9E603F8-A497-403C-B573-6E7163DE22D5}"/>
              </a:ext>
            </a:extLst>
          </p:cNvPr>
          <p:cNvSpPr>
            <a:spLocks noGrp="1"/>
          </p:cNvSpPr>
          <p:nvPr>
            <p:ph idx="1"/>
          </p:nvPr>
        </p:nvSpPr>
        <p:spPr/>
        <p:txBody>
          <a:bodyPr>
            <a:normAutofit fontScale="92500" lnSpcReduction="20000"/>
          </a:bodyPr>
          <a:lstStyle/>
          <a:p>
            <a:pPr marL="0" indent="0">
              <a:buNone/>
            </a:pPr>
            <a:r>
              <a:rPr lang="en-US" dirty="0"/>
              <a:t>19.8 A solicitor who becomes aware of matters within Rule 19.6 </a:t>
            </a:r>
            <a:r>
              <a:rPr lang="en-US" u="sng" dirty="0"/>
              <a:t>after judgment or decision has been reserved and while it remains pending</a:t>
            </a:r>
            <a:r>
              <a:rPr lang="en-US" dirty="0"/>
              <a:t>, whether the authority or legislation came into existence before or after argument, must inform the court of that matter by: </a:t>
            </a:r>
          </a:p>
          <a:p>
            <a:r>
              <a:rPr lang="en-US" dirty="0"/>
              <a:t>19.8.1 a letter to the court, copied to the opponent, and limited to the relevant reference unless the opponent has consented beforehand to further material in the letter; or </a:t>
            </a:r>
          </a:p>
          <a:p>
            <a:r>
              <a:rPr lang="en-US" dirty="0"/>
              <a:t>19.8.2 requesting the court to relist the case for further argument on a convenient date, after first notifying the opponent of the intended request and consulting the opponent as to the convenient date for further argument.</a:t>
            </a:r>
            <a:endParaRPr lang="en-AU" dirty="0"/>
          </a:p>
        </p:txBody>
      </p:sp>
    </p:spTree>
    <p:extLst>
      <p:ext uri="{BB962C8B-B14F-4D97-AF65-F5344CB8AC3E}">
        <p14:creationId xmlns:p14="http://schemas.microsoft.com/office/powerpoint/2010/main" val="6029360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C16FC-ECE8-45F3-B24A-A819C6805E9C}"/>
              </a:ext>
            </a:extLst>
          </p:cNvPr>
          <p:cNvSpPr>
            <a:spLocks noGrp="1"/>
          </p:cNvSpPr>
          <p:nvPr>
            <p:ph type="title"/>
          </p:nvPr>
        </p:nvSpPr>
        <p:spPr/>
        <p:txBody>
          <a:bodyPr/>
          <a:lstStyle/>
          <a:p>
            <a:r>
              <a:rPr lang="en-AU" dirty="0"/>
              <a:t>Scenario Five – unless…</a:t>
            </a:r>
          </a:p>
        </p:txBody>
      </p:sp>
      <p:sp>
        <p:nvSpPr>
          <p:cNvPr id="3" name="Content Placeholder 2">
            <a:extLst>
              <a:ext uri="{FF2B5EF4-FFF2-40B4-BE49-F238E27FC236}">
                <a16:creationId xmlns:a16="http://schemas.microsoft.com/office/drawing/2014/main" id="{3CB0B5AC-CECE-404A-B730-4D813B85D896}"/>
              </a:ext>
            </a:extLst>
          </p:cNvPr>
          <p:cNvSpPr>
            <a:spLocks noGrp="1"/>
          </p:cNvSpPr>
          <p:nvPr>
            <p:ph idx="1"/>
          </p:nvPr>
        </p:nvSpPr>
        <p:spPr/>
        <p:txBody>
          <a:bodyPr/>
          <a:lstStyle/>
          <a:p>
            <a:pPr marL="0" indent="0">
              <a:buNone/>
            </a:pPr>
            <a:r>
              <a:rPr lang="en-US" dirty="0"/>
              <a:t>Rule 19.9:</a:t>
            </a:r>
          </a:p>
          <a:p>
            <a:r>
              <a:rPr lang="en-US" dirty="0"/>
              <a:t>A solicitor need not inform the court of any matter </a:t>
            </a:r>
            <a:r>
              <a:rPr lang="en-US" u="sng" dirty="0"/>
              <a:t>otherwise within Rule 19.8 </a:t>
            </a:r>
            <a:r>
              <a:rPr lang="en-US" dirty="0"/>
              <a:t>which would have rendered admissible any evidence tendered by the prosecution which the court has ruled inadmissible without calling on the </a:t>
            </a:r>
            <a:r>
              <a:rPr lang="en-US" dirty="0" err="1"/>
              <a:t>defence</a:t>
            </a:r>
            <a:r>
              <a:rPr lang="en-US" dirty="0"/>
              <a:t>. </a:t>
            </a:r>
            <a:endParaRPr lang="en-AU" dirty="0"/>
          </a:p>
        </p:txBody>
      </p:sp>
    </p:spTree>
    <p:extLst>
      <p:ext uri="{BB962C8B-B14F-4D97-AF65-F5344CB8AC3E}">
        <p14:creationId xmlns:p14="http://schemas.microsoft.com/office/powerpoint/2010/main" val="6234862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671E2-DDAB-4253-9805-A57464226817}"/>
              </a:ext>
            </a:extLst>
          </p:cNvPr>
          <p:cNvSpPr>
            <a:spLocks noGrp="1"/>
          </p:cNvSpPr>
          <p:nvPr>
            <p:ph type="title"/>
          </p:nvPr>
        </p:nvSpPr>
        <p:spPr/>
        <p:txBody>
          <a:bodyPr/>
          <a:lstStyle/>
          <a:p>
            <a:r>
              <a:rPr lang="en-AU" dirty="0"/>
              <a:t>Scenario Five - application</a:t>
            </a:r>
          </a:p>
        </p:txBody>
      </p:sp>
      <p:sp>
        <p:nvSpPr>
          <p:cNvPr id="3" name="Content Placeholder 2">
            <a:extLst>
              <a:ext uri="{FF2B5EF4-FFF2-40B4-BE49-F238E27FC236}">
                <a16:creationId xmlns:a16="http://schemas.microsoft.com/office/drawing/2014/main" id="{8D0FC958-DEAD-4F59-9FCC-705CCDFF3E25}"/>
              </a:ext>
            </a:extLst>
          </p:cNvPr>
          <p:cNvSpPr>
            <a:spLocks noGrp="1"/>
          </p:cNvSpPr>
          <p:nvPr>
            <p:ph idx="1"/>
          </p:nvPr>
        </p:nvSpPr>
        <p:spPr/>
        <p:txBody>
          <a:bodyPr/>
          <a:lstStyle/>
          <a:p>
            <a:pPr marL="0" indent="0">
              <a:buNone/>
            </a:pPr>
            <a:r>
              <a:rPr lang="en-AU" dirty="0"/>
              <a:t>Arguably:</a:t>
            </a:r>
          </a:p>
          <a:p>
            <a:r>
              <a:rPr lang="en-AU" dirty="0"/>
              <a:t>One – general duty to disclose legislation to Court directly on point</a:t>
            </a:r>
          </a:p>
          <a:p>
            <a:r>
              <a:rPr lang="en-AU" dirty="0"/>
              <a:t>Two – unless rule 19.9 applies</a:t>
            </a:r>
          </a:p>
          <a:p>
            <a:r>
              <a:rPr lang="en-AU" dirty="0"/>
              <a:t>Three – rule 19.9 does NOT apply because the “decision” or “judgment” has not been “reserved”.</a:t>
            </a:r>
          </a:p>
          <a:p>
            <a:r>
              <a:rPr lang="en-AU" dirty="0"/>
              <a:t>Four – there is an obligation to disclose: s 19.6 </a:t>
            </a:r>
          </a:p>
          <a:p>
            <a:endParaRPr lang="en-AU" dirty="0"/>
          </a:p>
        </p:txBody>
      </p:sp>
    </p:spTree>
    <p:extLst>
      <p:ext uri="{BB962C8B-B14F-4D97-AF65-F5344CB8AC3E}">
        <p14:creationId xmlns:p14="http://schemas.microsoft.com/office/powerpoint/2010/main" val="37548351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9FF6A-8B7C-458D-A3D3-2D534206D394}"/>
              </a:ext>
            </a:extLst>
          </p:cNvPr>
          <p:cNvSpPr>
            <a:spLocks noGrp="1"/>
          </p:cNvSpPr>
          <p:nvPr>
            <p:ph type="title"/>
          </p:nvPr>
        </p:nvSpPr>
        <p:spPr/>
        <p:txBody>
          <a:bodyPr/>
          <a:lstStyle/>
          <a:p>
            <a:r>
              <a:rPr lang="en-AU" dirty="0"/>
              <a:t>Scenario Five – some suggestions</a:t>
            </a:r>
          </a:p>
        </p:txBody>
      </p:sp>
      <p:sp>
        <p:nvSpPr>
          <p:cNvPr id="3" name="Content Placeholder 2">
            <a:extLst>
              <a:ext uri="{FF2B5EF4-FFF2-40B4-BE49-F238E27FC236}">
                <a16:creationId xmlns:a16="http://schemas.microsoft.com/office/drawing/2014/main" id="{27AE91DC-86C8-47FD-9104-696B34764089}"/>
              </a:ext>
            </a:extLst>
          </p:cNvPr>
          <p:cNvSpPr>
            <a:spLocks noGrp="1"/>
          </p:cNvSpPr>
          <p:nvPr>
            <p:ph idx="1"/>
          </p:nvPr>
        </p:nvSpPr>
        <p:spPr/>
        <p:txBody>
          <a:bodyPr/>
          <a:lstStyle/>
          <a:p>
            <a:endParaRPr lang="en-AU" dirty="0"/>
          </a:p>
          <a:p>
            <a:r>
              <a:rPr lang="en-AU" dirty="0"/>
              <a:t>Tell the prosecutor </a:t>
            </a:r>
          </a:p>
          <a:p>
            <a:r>
              <a:rPr lang="en-AU" dirty="0"/>
              <a:t>Can the Court re-visit the evidentiary ruling? Generally yes subject to issues of fairness and/or unfair prejudice: see, for example, ss 135 and 137 of the </a:t>
            </a:r>
            <a:r>
              <a:rPr lang="en-AU" i="1" dirty="0"/>
              <a:t>Evidence Act 1995.</a:t>
            </a:r>
            <a:endParaRPr lang="en-AU" dirty="0"/>
          </a:p>
          <a:p>
            <a:r>
              <a:rPr lang="en-AU" dirty="0"/>
              <a:t>Tell the Court.</a:t>
            </a:r>
          </a:p>
        </p:txBody>
      </p:sp>
    </p:spTree>
    <p:extLst>
      <p:ext uri="{BB962C8B-B14F-4D97-AF65-F5344CB8AC3E}">
        <p14:creationId xmlns:p14="http://schemas.microsoft.com/office/powerpoint/2010/main" val="38799176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C8B67-9AB3-4715-9461-F474CB9577A6}"/>
              </a:ext>
            </a:extLst>
          </p:cNvPr>
          <p:cNvSpPr>
            <a:spLocks noGrp="1"/>
          </p:cNvSpPr>
          <p:nvPr>
            <p:ph type="title"/>
          </p:nvPr>
        </p:nvSpPr>
        <p:spPr/>
        <p:txBody>
          <a:bodyPr>
            <a:normAutofit fontScale="90000"/>
          </a:bodyPr>
          <a:lstStyle/>
          <a:p>
            <a:r>
              <a:rPr lang="en-AU" dirty="0"/>
              <a:t>The importance of ethical conduct – a lawyer’s view</a:t>
            </a:r>
          </a:p>
        </p:txBody>
      </p:sp>
      <p:sp>
        <p:nvSpPr>
          <p:cNvPr id="3" name="Content Placeholder 2">
            <a:extLst>
              <a:ext uri="{FF2B5EF4-FFF2-40B4-BE49-F238E27FC236}">
                <a16:creationId xmlns:a16="http://schemas.microsoft.com/office/drawing/2014/main" id="{DE2A19EB-6F75-4E53-9763-BBE51DC2B94B}"/>
              </a:ext>
            </a:extLst>
          </p:cNvPr>
          <p:cNvSpPr>
            <a:spLocks noGrp="1"/>
          </p:cNvSpPr>
          <p:nvPr>
            <p:ph idx="1"/>
          </p:nvPr>
        </p:nvSpPr>
        <p:spPr/>
        <p:txBody>
          <a:bodyPr>
            <a:normAutofit lnSpcReduction="10000"/>
          </a:bodyPr>
          <a:lstStyle/>
          <a:p>
            <a:pPr marL="0" indent="0">
              <a:buNone/>
            </a:pPr>
            <a:r>
              <a:rPr lang="en-US" dirty="0"/>
              <a:t>“…a barrister is more than his client's confidant, adviser and advocate, and must therefore possess more than honesty, learning and forensic ability. He is, by virtue of a long tradition, in a relationship of intimate collaboration with the judges, as well as with his fellow-members of the Bar, in the high task of </a:t>
            </a:r>
            <a:r>
              <a:rPr lang="en-US" dirty="0" err="1"/>
              <a:t>endeavouring</a:t>
            </a:r>
            <a:r>
              <a:rPr lang="en-US" dirty="0"/>
              <a:t> to make successful the service of the law to the community…”</a:t>
            </a:r>
          </a:p>
          <a:p>
            <a:pPr marL="0" indent="0">
              <a:buNone/>
            </a:pPr>
            <a:endParaRPr lang="en-US" dirty="0"/>
          </a:p>
          <a:p>
            <a:pPr marL="0" indent="0">
              <a:buNone/>
            </a:pPr>
            <a:r>
              <a:rPr lang="en-US" i="1" dirty="0" err="1"/>
              <a:t>Ziems</a:t>
            </a:r>
            <a:r>
              <a:rPr lang="en-US" i="1" dirty="0"/>
              <a:t> v Prothonotary of the Supreme Court of NSW </a:t>
            </a:r>
            <a:r>
              <a:rPr lang="en-US" dirty="0"/>
              <a:t>[1957] HCA 46 per </a:t>
            </a:r>
            <a:r>
              <a:rPr lang="en-US" dirty="0" err="1"/>
              <a:t>Kitto</a:t>
            </a:r>
            <a:r>
              <a:rPr lang="en-US" dirty="0"/>
              <a:t> J (in the context of good fame and character)</a:t>
            </a:r>
          </a:p>
          <a:p>
            <a:pPr marL="0" indent="0">
              <a:buNone/>
            </a:pPr>
            <a:endParaRPr lang="en-AU" dirty="0"/>
          </a:p>
        </p:txBody>
      </p:sp>
    </p:spTree>
    <p:extLst>
      <p:ext uri="{BB962C8B-B14F-4D97-AF65-F5344CB8AC3E}">
        <p14:creationId xmlns:p14="http://schemas.microsoft.com/office/powerpoint/2010/main" val="28649099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76C0E-55BA-4170-9229-27970EED0C70}"/>
              </a:ext>
            </a:extLst>
          </p:cNvPr>
          <p:cNvSpPr>
            <a:spLocks noGrp="1"/>
          </p:cNvSpPr>
          <p:nvPr>
            <p:ph type="title"/>
          </p:nvPr>
        </p:nvSpPr>
        <p:spPr/>
        <p:txBody>
          <a:bodyPr>
            <a:normAutofit fontScale="90000"/>
          </a:bodyPr>
          <a:lstStyle/>
          <a:p>
            <a:r>
              <a:rPr lang="en-AU" dirty="0"/>
              <a:t>The importance of ethical conduct – the community’s view</a:t>
            </a:r>
          </a:p>
        </p:txBody>
      </p:sp>
      <p:sp>
        <p:nvSpPr>
          <p:cNvPr id="3" name="Content Placeholder 2">
            <a:extLst>
              <a:ext uri="{FF2B5EF4-FFF2-40B4-BE49-F238E27FC236}">
                <a16:creationId xmlns:a16="http://schemas.microsoft.com/office/drawing/2014/main" id="{524D3F71-5993-4723-A37D-2AAE9EB8D03D}"/>
              </a:ext>
            </a:extLst>
          </p:cNvPr>
          <p:cNvSpPr>
            <a:spLocks noGrp="1"/>
          </p:cNvSpPr>
          <p:nvPr>
            <p:ph idx="1"/>
          </p:nvPr>
        </p:nvSpPr>
        <p:spPr/>
        <p:txBody>
          <a:bodyPr/>
          <a:lstStyle/>
          <a:p>
            <a:endParaRPr lang="en-AU" dirty="0">
              <a:hlinkClick r:id="rId2"/>
            </a:endParaRPr>
          </a:p>
          <a:p>
            <a:pPr marL="0" indent="0">
              <a:buNone/>
            </a:pPr>
            <a:r>
              <a:rPr lang="en-AU" dirty="0">
                <a:hlinkClick r:id="rId2"/>
              </a:rPr>
              <a:t>https://youtu.be/fRpNsFae8yk</a:t>
            </a:r>
            <a:endParaRPr lang="en-AU" dirty="0"/>
          </a:p>
          <a:p>
            <a:endParaRPr lang="en-AU" dirty="0"/>
          </a:p>
        </p:txBody>
      </p:sp>
    </p:spTree>
    <p:extLst>
      <p:ext uri="{BB962C8B-B14F-4D97-AF65-F5344CB8AC3E}">
        <p14:creationId xmlns:p14="http://schemas.microsoft.com/office/powerpoint/2010/main" val="2690472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F7103-E7DE-452B-A245-0ACC323EA39C}"/>
              </a:ext>
            </a:extLst>
          </p:cNvPr>
          <p:cNvSpPr>
            <a:spLocks noGrp="1"/>
          </p:cNvSpPr>
          <p:nvPr>
            <p:ph type="title"/>
          </p:nvPr>
        </p:nvSpPr>
        <p:spPr/>
        <p:txBody>
          <a:bodyPr/>
          <a:lstStyle/>
          <a:p>
            <a:r>
              <a:rPr lang="en-AU" dirty="0"/>
              <a:t>A checklist</a:t>
            </a:r>
          </a:p>
        </p:txBody>
      </p:sp>
      <p:sp>
        <p:nvSpPr>
          <p:cNvPr id="3" name="Content Placeholder 2">
            <a:extLst>
              <a:ext uri="{FF2B5EF4-FFF2-40B4-BE49-F238E27FC236}">
                <a16:creationId xmlns:a16="http://schemas.microsoft.com/office/drawing/2014/main" id="{DCB3DED3-AA14-47A3-9B5F-66D0B6660C46}"/>
              </a:ext>
            </a:extLst>
          </p:cNvPr>
          <p:cNvSpPr>
            <a:spLocks noGrp="1"/>
          </p:cNvSpPr>
          <p:nvPr>
            <p:ph idx="1"/>
          </p:nvPr>
        </p:nvSpPr>
        <p:spPr/>
        <p:txBody>
          <a:bodyPr>
            <a:normAutofit fontScale="92500" lnSpcReduction="20000"/>
          </a:bodyPr>
          <a:lstStyle/>
          <a:p>
            <a:r>
              <a:rPr lang="en-AU" sz="2200" dirty="0"/>
              <a:t>Trust your gut</a:t>
            </a:r>
          </a:p>
          <a:p>
            <a:r>
              <a:rPr lang="en-US" sz="2200" dirty="0"/>
              <a:t>The rules - </a:t>
            </a:r>
            <a:r>
              <a:rPr lang="en-US" sz="2200" i="1" dirty="0"/>
              <a:t>Legal Profession Uniform Law Australian Solicitors’ Conduct Rules 2015,</a:t>
            </a:r>
            <a:r>
              <a:rPr lang="en-US" sz="2200" dirty="0"/>
              <a:t> the </a:t>
            </a:r>
            <a:r>
              <a:rPr lang="en-US" sz="2200" i="1" dirty="0"/>
              <a:t>Legal Profession Uniform Conduct (Barristers) Rules 2015, </a:t>
            </a:r>
            <a:r>
              <a:rPr lang="en-US" sz="2200" dirty="0"/>
              <a:t>and the </a:t>
            </a:r>
            <a:r>
              <a:rPr lang="en-US" sz="2200" i="1" dirty="0"/>
              <a:t>Legal Profession Uniform Legal Practice (Solicitors) Rules 2015</a:t>
            </a:r>
          </a:p>
          <a:p>
            <a:r>
              <a:rPr lang="en-US" sz="2200" dirty="0"/>
              <a:t>G E Dal Pont </a:t>
            </a:r>
            <a:r>
              <a:rPr lang="en-US" sz="2200" i="1" dirty="0"/>
              <a:t>Lawyers’ Professional Responsibility </a:t>
            </a:r>
            <a:r>
              <a:rPr lang="en-US" sz="2200" dirty="0"/>
              <a:t>7</a:t>
            </a:r>
            <a:r>
              <a:rPr lang="en-US" sz="2200" baseline="30000" dirty="0"/>
              <a:t>th</a:t>
            </a:r>
            <a:r>
              <a:rPr lang="en-US" sz="2200" dirty="0"/>
              <a:t> Ed, Lawbook Co 2021</a:t>
            </a:r>
          </a:p>
          <a:p>
            <a:r>
              <a:rPr lang="en-US" sz="2200" dirty="0"/>
              <a:t>Speak to a senior solicitor</a:t>
            </a:r>
          </a:p>
          <a:p>
            <a:r>
              <a:rPr lang="en-US" sz="2200" dirty="0"/>
              <a:t>Speak to a Public Defender or a senior member of the Bar</a:t>
            </a:r>
          </a:p>
          <a:p>
            <a:r>
              <a:rPr lang="en-US" sz="2200" dirty="0"/>
              <a:t>Call or email the NSW Law Society Ethics line - (02) 9926 0114, </a:t>
            </a:r>
            <a:r>
              <a:rPr lang="en-US" sz="2200" dirty="0">
                <a:hlinkClick r:id="rId2"/>
              </a:rPr>
              <a:t>ethics@lawsociety.com.au</a:t>
            </a:r>
            <a:r>
              <a:rPr lang="en-US" sz="2200" dirty="0"/>
              <a:t> </a:t>
            </a:r>
          </a:p>
          <a:p>
            <a:r>
              <a:rPr lang="en-US" sz="2200" dirty="0"/>
              <a:t>Take </a:t>
            </a:r>
            <a:r>
              <a:rPr lang="en-US" sz="2200" dirty="0" err="1"/>
              <a:t>filenotes</a:t>
            </a:r>
            <a:endParaRPr lang="en-AU" sz="2200" dirty="0"/>
          </a:p>
          <a:p>
            <a:endParaRPr lang="en-AU" dirty="0"/>
          </a:p>
        </p:txBody>
      </p:sp>
    </p:spTree>
    <p:extLst>
      <p:ext uri="{BB962C8B-B14F-4D97-AF65-F5344CB8AC3E}">
        <p14:creationId xmlns:p14="http://schemas.microsoft.com/office/powerpoint/2010/main" val="1171027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D2B5A-9828-4F9A-9AF5-766786434FF4}"/>
              </a:ext>
            </a:extLst>
          </p:cNvPr>
          <p:cNvSpPr>
            <a:spLocks noGrp="1"/>
          </p:cNvSpPr>
          <p:nvPr>
            <p:ph type="title"/>
          </p:nvPr>
        </p:nvSpPr>
        <p:spPr/>
        <p:txBody>
          <a:bodyPr>
            <a:normAutofit/>
          </a:bodyPr>
          <a:lstStyle/>
          <a:p>
            <a:r>
              <a:rPr lang="en-AU" dirty="0"/>
              <a:t>Scenario One – ethical conduct? </a:t>
            </a:r>
          </a:p>
        </p:txBody>
      </p:sp>
      <p:sp>
        <p:nvSpPr>
          <p:cNvPr id="3" name="Content Placeholder 2">
            <a:extLst>
              <a:ext uri="{FF2B5EF4-FFF2-40B4-BE49-F238E27FC236}">
                <a16:creationId xmlns:a16="http://schemas.microsoft.com/office/drawing/2014/main" id="{54721C24-F14B-465B-85F9-66505BE4BC8E}"/>
              </a:ext>
            </a:extLst>
          </p:cNvPr>
          <p:cNvSpPr>
            <a:spLocks noGrp="1"/>
          </p:cNvSpPr>
          <p:nvPr>
            <p:ph idx="1"/>
          </p:nvPr>
        </p:nvSpPr>
        <p:spPr/>
        <p:txBody>
          <a:bodyPr/>
          <a:lstStyle/>
          <a:p>
            <a:pPr marL="0" indent="0" algn="ctr">
              <a:buNone/>
            </a:pPr>
            <a:r>
              <a:rPr lang="en-AU" b="1" dirty="0"/>
              <a:t>Has the lawyer acted ethically?</a:t>
            </a:r>
          </a:p>
          <a:p>
            <a:pPr marL="0" indent="0" algn="ctr">
              <a:buNone/>
            </a:pPr>
            <a:endParaRPr lang="en-AU" b="1" dirty="0"/>
          </a:p>
          <a:p>
            <a:r>
              <a:rPr lang="en-AU" dirty="0"/>
              <a:t>What is our gut reaction?</a:t>
            </a:r>
          </a:p>
          <a:p>
            <a:endParaRPr lang="en-AU" dirty="0"/>
          </a:p>
          <a:p>
            <a:r>
              <a:rPr lang="en-AU" dirty="0"/>
              <a:t>Online survey</a:t>
            </a:r>
          </a:p>
          <a:p>
            <a:pPr marL="0" indent="0">
              <a:buNone/>
            </a:pPr>
            <a:endParaRPr lang="en-AU" dirty="0"/>
          </a:p>
        </p:txBody>
      </p:sp>
    </p:spTree>
    <p:extLst>
      <p:ext uri="{BB962C8B-B14F-4D97-AF65-F5344CB8AC3E}">
        <p14:creationId xmlns:p14="http://schemas.microsoft.com/office/powerpoint/2010/main" val="1386730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395A7-F82D-4EB6-8819-2FBE9A7B4D19}"/>
              </a:ext>
            </a:extLst>
          </p:cNvPr>
          <p:cNvSpPr>
            <a:spLocks noGrp="1"/>
          </p:cNvSpPr>
          <p:nvPr>
            <p:ph type="title"/>
          </p:nvPr>
        </p:nvSpPr>
        <p:spPr/>
        <p:txBody>
          <a:bodyPr/>
          <a:lstStyle/>
          <a:p>
            <a:r>
              <a:rPr lang="en-AU" dirty="0"/>
              <a:t>Scenario One – the issues</a:t>
            </a:r>
          </a:p>
        </p:txBody>
      </p:sp>
      <p:sp>
        <p:nvSpPr>
          <p:cNvPr id="3" name="Content Placeholder 2">
            <a:extLst>
              <a:ext uri="{FF2B5EF4-FFF2-40B4-BE49-F238E27FC236}">
                <a16:creationId xmlns:a16="http://schemas.microsoft.com/office/drawing/2014/main" id="{45CE2808-F88E-4519-9EE7-B42E8584A2FC}"/>
              </a:ext>
            </a:extLst>
          </p:cNvPr>
          <p:cNvSpPr>
            <a:spLocks noGrp="1"/>
          </p:cNvSpPr>
          <p:nvPr>
            <p:ph idx="1"/>
          </p:nvPr>
        </p:nvSpPr>
        <p:spPr/>
        <p:txBody>
          <a:bodyPr/>
          <a:lstStyle/>
          <a:p>
            <a:pPr marL="0" indent="0" algn="ctr">
              <a:buNone/>
            </a:pPr>
            <a:r>
              <a:rPr lang="en-AU" b="1" dirty="0"/>
              <a:t>What are the ethical issues?</a:t>
            </a:r>
          </a:p>
          <a:p>
            <a:pPr marL="0" indent="0" algn="ctr">
              <a:buNone/>
            </a:pPr>
            <a:r>
              <a:rPr lang="en-AU" u="sng" dirty="0"/>
              <a:t>Speaking to the prosecution witness without raising it with the prosecutor </a:t>
            </a:r>
          </a:p>
          <a:p>
            <a:pPr marL="0" indent="0">
              <a:buNone/>
            </a:pPr>
            <a:endParaRPr lang="en-AU" dirty="0"/>
          </a:p>
          <a:p>
            <a:r>
              <a:rPr lang="en-AU" dirty="0"/>
              <a:t>Solicitors’ Rules 2015 – generally silent on this</a:t>
            </a:r>
          </a:p>
          <a:p>
            <a:endParaRPr lang="en-AU" dirty="0"/>
          </a:p>
          <a:p>
            <a:r>
              <a:rPr lang="en-AU" dirty="0"/>
              <a:t>Go to case law</a:t>
            </a:r>
          </a:p>
        </p:txBody>
      </p:sp>
    </p:spTree>
    <p:extLst>
      <p:ext uri="{BB962C8B-B14F-4D97-AF65-F5344CB8AC3E}">
        <p14:creationId xmlns:p14="http://schemas.microsoft.com/office/powerpoint/2010/main" val="2124049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AE15C-1580-49CD-94AA-678F96D141BE}"/>
              </a:ext>
            </a:extLst>
          </p:cNvPr>
          <p:cNvSpPr>
            <a:spLocks noGrp="1"/>
          </p:cNvSpPr>
          <p:nvPr>
            <p:ph type="title"/>
          </p:nvPr>
        </p:nvSpPr>
        <p:spPr/>
        <p:txBody>
          <a:bodyPr/>
          <a:lstStyle/>
          <a:p>
            <a:r>
              <a:rPr lang="en-AU" dirty="0"/>
              <a:t>Scenario One – no property in witnesses</a:t>
            </a:r>
          </a:p>
        </p:txBody>
      </p:sp>
      <p:sp>
        <p:nvSpPr>
          <p:cNvPr id="3" name="Content Placeholder 2">
            <a:extLst>
              <a:ext uri="{FF2B5EF4-FFF2-40B4-BE49-F238E27FC236}">
                <a16:creationId xmlns:a16="http://schemas.microsoft.com/office/drawing/2014/main" id="{6B75A6BE-DDCE-42C6-8AFA-C0FD96194BF5}"/>
              </a:ext>
            </a:extLst>
          </p:cNvPr>
          <p:cNvSpPr>
            <a:spLocks noGrp="1"/>
          </p:cNvSpPr>
          <p:nvPr>
            <p:ph idx="1"/>
          </p:nvPr>
        </p:nvSpPr>
        <p:spPr/>
        <p:txBody>
          <a:bodyPr/>
          <a:lstStyle/>
          <a:p>
            <a:pPr marL="0" indent="0">
              <a:buNone/>
            </a:pPr>
            <a:endParaRPr lang="en-AU" dirty="0"/>
          </a:p>
          <a:p>
            <a:pPr marL="0" indent="0">
              <a:buNone/>
            </a:pPr>
            <a:r>
              <a:rPr lang="en-AU" dirty="0"/>
              <a:t>“Eye witnesses do not belong to a camp, but are within the class of persons whom juries expect and are entitled to hear from.”</a:t>
            </a:r>
          </a:p>
          <a:p>
            <a:endParaRPr lang="en-AU" dirty="0"/>
          </a:p>
          <a:p>
            <a:pPr marL="0" indent="0">
              <a:buNone/>
            </a:pPr>
            <a:r>
              <a:rPr lang="en-AU" i="1" dirty="0"/>
              <a:t>R v Shaw </a:t>
            </a:r>
            <a:r>
              <a:rPr lang="en-AU" dirty="0"/>
              <a:t>(1991) 57 A Crim R 425 at 450 per Nathan J; see Dal Pont p603.</a:t>
            </a:r>
            <a:endParaRPr lang="en-AU" i="1" dirty="0"/>
          </a:p>
        </p:txBody>
      </p:sp>
    </p:spTree>
    <p:extLst>
      <p:ext uri="{BB962C8B-B14F-4D97-AF65-F5344CB8AC3E}">
        <p14:creationId xmlns:p14="http://schemas.microsoft.com/office/powerpoint/2010/main" val="1827735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AA586-687B-4C73-A788-991E63D48878}"/>
              </a:ext>
            </a:extLst>
          </p:cNvPr>
          <p:cNvSpPr>
            <a:spLocks noGrp="1"/>
          </p:cNvSpPr>
          <p:nvPr>
            <p:ph type="title"/>
          </p:nvPr>
        </p:nvSpPr>
        <p:spPr/>
        <p:txBody>
          <a:bodyPr/>
          <a:lstStyle/>
          <a:p>
            <a:r>
              <a:rPr lang="en-AU" dirty="0"/>
              <a:t>Scenario One – </a:t>
            </a:r>
            <a:r>
              <a:rPr lang="en-AU" u="sng" dirty="0"/>
              <a:t>but</a:t>
            </a:r>
            <a:r>
              <a:rPr lang="en-AU" dirty="0"/>
              <a:t> a warning</a:t>
            </a:r>
          </a:p>
        </p:txBody>
      </p:sp>
      <p:sp>
        <p:nvSpPr>
          <p:cNvPr id="3" name="Content Placeholder 2">
            <a:extLst>
              <a:ext uri="{FF2B5EF4-FFF2-40B4-BE49-F238E27FC236}">
                <a16:creationId xmlns:a16="http://schemas.microsoft.com/office/drawing/2014/main" id="{46B66A86-F3C3-4E7D-B9CE-2061FF9037E4}"/>
              </a:ext>
            </a:extLst>
          </p:cNvPr>
          <p:cNvSpPr>
            <a:spLocks noGrp="1"/>
          </p:cNvSpPr>
          <p:nvPr>
            <p:ph idx="1"/>
          </p:nvPr>
        </p:nvSpPr>
        <p:spPr/>
        <p:txBody>
          <a:bodyPr>
            <a:normAutofit/>
          </a:bodyPr>
          <a:lstStyle/>
          <a:p>
            <a:pPr marL="0" indent="0">
              <a:buNone/>
            </a:pPr>
            <a:endParaRPr lang="en-AU" i="1" dirty="0"/>
          </a:p>
          <a:p>
            <a:pPr marL="0" indent="0">
              <a:buNone/>
            </a:pPr>
            <a:r>
              <a:rPr lang="en-AU" dirty="0"/>
              <a:t>“[a] solicitor for the adverse interest should be circumspect in approaching a person whose evidence has been opened by the other party.”</a:t>
            </a:r>
          </a:p>
          <a:p>
            <a:pPr marL="0" indent="0">
              <a:buNone/>
            </a:pPr>
            <a:endParaRPr lang="en-AU" i="1" dirty="0"/>
          </a:p>
          <a:p>
            <a:pPr marL="0" indent="0">
              <a:buNone/>
            </a:pPr>
            <a:r>
              <a:rPr lang="en-AU" i="1" dirty="0"/>
              <a:t>Bar Association of Queensland v Lamb </a:t>
            </a:r>
            <a:r>
              <a:rPr lang="en-AU" dirty="0"/>
              <a:t>[1972] ALR 285 at 286; see Dal Pont at p604.</a:t>
            </a:r>
          </a:p>
          <a:p>
            <a:endParaRPr lang="en-AU" dirty="0"/>
          </a:p>
        </p:txBody>
      </p:sp>
    </p:spTree>
    <p:extLst>
      <p:ext uri="{BB962C8B-B14F-4D97-AF65-F5344CB8AC3E}">
        <p14:creationId xmlns:p14="http://schemas.microsoft.com/office/powerpoint/2010/main" val="227840460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588</TotalTime>
  <Words>2800</Words>
  <Application>Microsoft Office PowerPoint</Application>
  <PresentationFormat>Widescreen</PresentationFormat>
  <Paragraphs>231</Paragraphs>
  <Slides>47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47</vt:i4>
      </vt:variant>
    </vt:vector>
  </HeadingPairs>
  <TitlesOfParts>
    <vt:vector size="50" baseType="lpstr">
      <vt:lpstr>Arial</vt:lpstr>
      <vt:lpstr>Garamond</vt:lpstr>
      <vt:lpstr>Organic</vt:lpstr>
      <vt:lpstr>Ethics in Practice</vt:lpstr>
      <vt:lpstr>Purpose</vt:lpstr>
      <vt:lpstr>Introduction </vt:lpstr>
      <vt:lpstr>Rebuttal</vt:lpstr>
      <vt:lpstr>A checklist</vt:lpstr>
      <vt:lpstr>Scenario One – ethical conduct? </vt:lpstr>
      <vt:lpstr>Scenario One – the issues</vt:lpstr>
      <vt:lpstr>Scenario One – no property in witnesses</vt:lpstr>
      <vt:lpstr>Scenario One – but a warning</vt:lpstr>
      <vt:lpstr>Scenario One – reasons for caution</vt:lpstr>
      <vt:lpstr>Scenario One – another reason for caution</vt:lpstr>
      <vt:lpstr>Scenario One – becoming a witness</vt:lpstr>
      <vt:lpstr>Scenario One – some suggestions</vt:lpstr>
      <vt:lpstr>Scenario Two – ethical conduct?</vt:lpstr>
      <vt:lpstr>Scenario Two - the issues</vt:lpstr>
      <vt:lpstr>Scenario Two – hopeless case</vt:lpstr>
      <vt:lpstr>Scenario Two – hopeless case</vt:lpstr>
      <vt:lpstr>Scenario Two – hopeless case</vt:lpstr>
      <vt:lpstr>Scenario Two – hopeless case</vt:lpstr>
      <vt:lpstr>Scenario Two – hopeless case </vt:lpstr>
      <vt:lpstr>Scenario Two – XX of the brother</vt:lpstr>
      <vt:lpstr>Scenario Two – XX of the brother</vt:lpstr>
      <vt:lpstr>Scenario Two – XX of the brother</vt:lpstr>
      <vt:lpstr>Scenario Two – XX of the brother</vt:lpstr>
      <vt:lpstr>Scenario Two – XX of the brother</vt:lpstr>
      <vt:lpstr>Scenario Two – some suggestions</vt:lpstr>
      <vt:lpstr>Scenario Three - ethical conduct?</vt:lpstr>
      <vt:lpstr>Scenario Three – the issues</vt:lpstr>
      <vt:lpstr>Scenario Three – the general rule</vt:lpstr>
      <vt:lpstr>Scenario Three – the exceptions </vt:lpstr>
      <vt:lpstr>Scenario Three – disobey court order</vt:lpstr>
      <vt:lpstr>Scenario Three – some suggestions </vt:lpstr>
      <vt:lpstr>Scenario Four – ethical conduct? </vt:lpstr>
      <vt:lpstr>Scenario Four – the issues</vt:lpstr>
      <vt:lpstr>Scenario Four – communicating with opponent </vt:lpstr>
      <vt:lpstr>Scenario Four – communicating with an opponent</vt:lpstr>
      <vt:lpstr>Scenario Four – some suggestions</vt:lpstr>
      <vt:lpstr>Scenario Five – ethical conduct? </vt:lpstr>
      <vt:lpstr>Scenario Five – the issues</vt:lpstr>
      <vt:lpstr>Scenario Five – the general obligations</vt:lpstr>
      <vt:lpstr>Scenario Five – duty to assist the court</vt:lpstr>
      <vt:lpstr>Scenario Five – duty to assist where judgment pending</vt:lpstr>
      <vt:lpstr>Scenario Five – unless…</vt:lpstr>
      <vt:lpstr>Scenario Five - application</vt:lpstr>
      <vt:lpstr>Scenario Five – some suggestions</vt:lpstr>
      <vt:lpstr>The importance of ethical conduct – a lawyer’s view</vt:lpstr>
      <vt:lpstr>The importance of ethical conduct – the community’s 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in Practice</dc:title>
  <dc:creator>riyad el-choufani</dc:creator>
  <cp:lastModifiedBy>lynde</cp:lastModifiedBy>
  <cp:revision>27</cp:revision>
  <dcterms:created xsi:type="dcterms:W3CDTF">2021-05-24T22:30:28Z</dcterms:created>
  <dcterms:modified xsi:type="dcterms:W3CDTF">2021-05-31T02:33:52Z</dcterms:modified>
</cp:coreProperties>
</file>