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8" r:id="rId8"/>
    <p:sldId id="271" r:id="rId9"/>
    <p:sldId id="272" r:id="rId10"/>
    <p:sldId id="273" r:id="rId11"/>
    <p:sldId id="262" r:id="rId12"/>
    <p:sldId id="263" r:id="rId13"/>
    <p:sldId id="264" r:id="rId14"/>
    <p:sldId id="274"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7A8B31-EC53-4F14-A964-F8A2763345D4}"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D0D7E48E-1FF6-4724-BF66-C3EC3AA7FF9A}">
      <dgm:prSet custT="1"/>
      <dgm:spPr/>
      <dgm:t>
        <a:bodyPr/>
        <a:lstStyle/>
        <a:p>
          <a:r>
            <a:rPr lang="en-AU" sz="2000" dirty="0"/>
            <a:t>Any intensive correction order imposed for a domestic violence offence must be supervised unless the Court gives reasons why it is not appropriate to impose that sort of an order. (S4A)</a:t>
          </a:r>
          <a:endParaRPr lang="en-US" sz="2000" dirty="0"/>
        </a:p>
      </dgm:t>
    </dgm:pt>
    <dgm:pt modelId="{05A01896-DA10-4772-ACA0-88904B7C41C9}" type="parTrans" cxnId="{7C4FD3D5-9BAB-47D7-8A47-DC4C1B19D1F6}">
      <dgm:prSet/>
      <dgm:spPr/>
      <dgm:t>
        <a:bodyPr/>
        <a:lstStyle/>
        <a:p>
          <a:endParaRPr lang="en-US"/>
        </a:p>
      </dgm:t>
    </dgm:pt>
    <dgm:pt modelId="{681E24B0-CAC4-4418-A3CC-372BD8667ACE}" type="sibTrans" cxnId="{7C4FD3D5-9BAB-47D7-8A47-DC4C1B19D1F6}">
      <dgm:prSet/>
      <dgm:spPr/>
      <dgm:t>
        <a:bodyPr/>
        <a:lstStyle/>
        <a:p>
          <a:endParaRPr lang="en-US"/>
        </a:p>
      </dgm:t>
    </dgm:pt>
    <dgm:pt modelId="{52D21407-8174-4D73-8239-5679D5F2716D}">
      <dgm:prSet custT="1"/>
      <dgm:spPr/>
      <dgm:t>
        <a:bodyPr/>
        <a:lstStyle/>
        <a:p>
          <a:r>
            <a:rPr lang="en-AU" sz="2000" dirty="0"/>
            <a:t>A Court must not make an ICO unless the sentencing court is satisfied the victim of the domestic violence offence any person with whom the offender is likely to reside will be protected (either by ICO or because of some other reason) (s4B(1)</a:t>
          </a:r>
          <a:endParaRPr lang="en-US" sz="2000" dirty="0"/>
        </a:p>
      </dgm:t>
    </dgm:pt>
    <dgm:pt modelId="{2C45C0D9-56A1-45C2-8C4E-074AF04BFDAA}" type="parTrans" cxnId="{E5383C6A-F9D1-40AE-8614-707AFBA4D54C}">
      <dgm:prSet/>
      <dgm:spPr/>
      <dgm:t>
        <a:bodyPr/>
        <a:lstStyle/>
        <a:p>
          <a:endParaRPr lang="en-US"/>
        </a:p>
      </dgm:t>
    </dgm:pt>
    <dgm:pt modelId="{80173222-DAA6-439A-BDF6-D670A6A348CB}" type="sibTrans" cxnId="{E5383C6A-F9D1-40AE-8614-707AFBA4D54C}">
      <dgm:prSet/>
      <dgm:spPr/>
      <dgm:t>
        <a:bodyPr/>
        <a:lstStyle/>
        <a:p>
          <a:endParaRPr lang="en-US"/>
        </a:p>
      </dgm:t>
    </dgm:pt>
    <dgm:pt modelId="{E48EC231-4B42-4805-A23B-2EF496AD7DBD}">
      <dgm:prSet custT="1"/>
      <dgm:spPr/>
      <dgm:t>
        <a:bodyPr/>
        <a:lstStyle/>
        <a:p>
          <a:r>
            <a:rPr lang="en-AU" sz="2000" dirty="0"/>
            <a:t>The Court must not make a home detention condition if it believes the offender will reside with the victim. S4B(2)</a:t>
          </a:r>
          <a:endParaRPr lang="en-US" sz="2000" dirty="0"/>
        </a:p>
      </dgm:t>
    </dgm:pt>
    <dgm:pt modelId="{C4D0CF0F-6243-449A-8D94-F0F22B7C9AE5}" type="parTrans" cxnId="{89EC3835-FFA1-49D0-BD02-8311EBFC07D1}">
      <dgm:prSet/>
      <dgm:spPr/>
      <dgm:t>
        <a:bodyPr/>
        <a:lstStyle/>
        <a:p>
          <a:endParaRPr lang="en-US"/>
        </a:p>
      </dgm:t>
    </dgm:pt>
    <dgm:pt modelId="{93142D29-E312-4ECE-B072-D61266665A25}" type="sibTrans" cxnId="{89EC3835-FFA1-49D0-BD02-8311EBFC07D1}">
      <dgm:prSet/>
      <dgm:spPr/>
      <dgm:t>
        <a:bodyPr/>
        <a:lstStyle/>
        <a:p>
          <a:endParaRPr lang="en-US"/>
        </a:p>
      </dgm:t>
    </dgm:pt>
    <dgm:pt modelId="{6C5BF4DE-C8E9-4B97-B6F5-AA1C95FC7D61}" type="pres">
      <dgm:prSet presAssocID="{2A7A8B31-EC53-4F14-A964-F8A2763345D4}" presName="vert0" presStyleCnt="0">
        <dgm:presLayoutVars>
          <dgm:dir/>
          <dgm:animOne val="branch"/>
          <dgm:animLvl val="lvl"/>
        </dgm:presLayoutVars>
      </dgm:prSet>
      <dgm:spPr/>
    </dgm:pt>
    <dgm:pt modelId="{0B321A34-D4D7-4FE7-946A-F7C78BDCCAB5}" type="pres">
      <dgm:prSet presAssocID="{D0D7E48E-1FF6-4724-BF66-C3EC3AA7FF9A}" presName="thickLine" presStyleLbl="alignNode1" presStyleIdx="0" presStyleCnt="3"/>
      <dgm:spPr/>
    </dgm:pt>
    <dgm:pt modelId="{09CE4DBF-BFD5-4050-80F0-1AE487E911A6}" type="pres">
      <dgm:prSet presAssocID="{D0D7E48E-1FF6-4724-BF66-C3EC3AA7FF9A}" presName="horz1" presStyleCnt="0"/>
      <dgm:spPr/>
    </dgm:pt>
    <dgm:pt modelId="{23BA176E-E9B6-4228-946A-8445FC0DBC13}" type="pres">
      <dgm:prSet presAssocID="{D0D7E48E-1FF6-4724-BF66-C3EC3AA7FF9A}" presName="tx1" presStyleLbl="revTx" presStyleIdx="0" presStyleCnt="3"/>
      <dgm:spPr/>
    </dgm:pt>
    <dgm:pt modelId="{0900300D-B8E6-4A20-9CA8-A8338245900F}" type="pres">
      <dgm:prSet presAssocID="{D0D7E48E-1FF6-4724-BF66-C3EC3AA7FF9A}" presName="vert1" presStyleCnt="0"/>
      <dgm:spPr/>
    </dgm:pt>
    <dgm:pt modelId="{C001FA66-E208-49E4-B0B2-28C3521C593D}" type="pres">
      <dgm:prSet presAssocID="{52D21407-8174-4D73-8239-5679D5F2716D}" presName="thickLine" presStyleLbl="alignNode1" presStyleIdx="1" presStyleCnt="3"/>
      <dgm:spPr/>
    </dgm:pt>
    <dgm:pt modelId="{69914757-B1CE-4A88-A137-00A7A7D9A59B}" type="pres">
      <dgm:prSet presAssocID="{52D21407-8174-4D73-8239-5679D5F2716D}" presName="horz1" presStyleCnt="0"/>
      <dgm:spPr/>
    </dgm:pt>
    <dgm:pt modelId="{550D3176-D6C8-46D6-B335-79EA9693851A}" type="pres">
      <dgm:prSet presAssocID="{52D21407-8174-4D73-8239-5679D5F2716D}" presName="tx1" presStyleLbl="revTx" presStyleIdx="1" presStyleCnt="3"/>
      <dgm:spPr/>
    </dgm:pt>
    <dgm:pt modelId="{D8E88CF5-38E8-4D9E-88FE-47F8C2F9EE9F}" type="pres">
      <dgm:prSet presAssocID="{52D21407-8174-4D73-8239-5679D5F2716D}" presName="vert1" presStyleCnt="0"/>
      <dgm:spPr/>
    </dgm:pt>
    <dgm:pt modelId="{71D6C7F7-4F78-43DD-B82F-2E5E112C6665}" type="pres">
      <dgm:prSet presAssocID="{E48EC231-4B42-4805-A23B-2EF496AD7DBD}" presName="thickLine" presStyleLbl="alignNode1" presStyleIdx="2" presStyleCnt="3"/>
      <dgm:spPr/>
    </dgm:pt>
    <dgm:pt modelId="{623621E3-D24C-4CC0-841B-F3258F820E00}" type="pres">
      <dgm:prSet presAssocID="{E48EC231-4B42-4805-A23B-2EF496AD7DBD}" presName="horz1" presStyleCnt="0"/>
      <dgm:spPr/>
    </dgm:pt>
    <dgm:pt modelId="{4C84423B-18CD-456D-BC14-86D93BA74D01}" type="pres">
      <dgm:prSet presAssocID="{E48EC231-4B42-4805-A23B-2EF496AD7DBD}" presName="tx1" presStyleLbl="revTx" presStyleIdx="2" presStyleCnt="3"/>
      <dgm:spPr/>
    </dgm:pt>
    <dgm:pt modelId="{83F362F9-D978-414E-B4FA-64B8496AD478}" type="pres">
      <dgm:prSet presAssocID="{E48EC231-4B42-4805-A23B-2EF496AD7DBD}" presName="vert1" presStyleCnt="0"/>
      <dgm:spPr/>
    </dgm:pt>
  </dgm:ptLst>
  <dgm:cxnLst>
    <dgm:cxn modelId="{89EC3835-FFA1-49D0-BD02-8311EBFC07D1}" srcId="{2A7A8B31-EC53-4F14-A964-F8A2763345D4}" destId="{E48EC231-4B42-4805-A23B-2EF496AD7DBD}" srcOrd="2" destOrd="0" parTransId="{C4D0CF0F-6243-449A-8D94-F0F22B7C9AE5}" sibTransId="{93142D29-E312-4ECE-B072-D61266665A25}"/>
    <dgm:cxn modelId="{8514163C-D36A-45D3-8EBE-DBDA8A1B216E}" type="presOf" srcId="{E48EC231-4B42-4805-A23B-2EF496AD7DBD}" destId="{4C84423B-18CD-456D-BC14-86D93BA74D01}" srcOrd="0" destOrd="0" presId="urn:microsoft.com/office/officeart/2008/layout/LinedList"/>
    <dgm:cxn modelId="{E5383C6A-F9D1-40AE-8614-707AFBA4D54C}" srcId="{2A7A8B31-EC53-4F14-A964-F8A2763345D4}" destId="{52D21407-8174-4D73-8239-5679D5F2716D}" srcOrd="1" destOrd="0" parTransId="{2C45C0D9-56A1-45C2-8C4E-074AF04BFDAA}" sibTransId="{80173222-DAA6-439A-BDF6-D670A6A348CB}"/>
    <dgm:cxn modelId="{CBDFD3BA-1883-4724-BA72-D4D4A2183874}" type="presOf" srcId="{D0D7E48E-1FF6-4724-BF66-C3EC3AA7FF9A}" destId="{23BA176E-E9B6-4228-946A-8445FC0DBC13}" srcOrd="0" destOrd="0" presId="urn:microsoft.com/office/officeart/2008/layout/LinedList"/>
    <dgm:cxn modelId="{58B8A8C8-A947-4760-A30B-809AEAE30833}" type="presOf" srcId="{52D21407-8174-4D73-8239-5679D5F2716D}" destId="{550D3176-D6C8-46D6-B335-79EA9693851A}" srcOrd="0" destOrd="0" presId="urn:microsoft.com/office/officeart/2008/layout/LinedList"/>
    <dgm:cxn modelId="{7C4FD3D5-9BAB-47D7-8A47-DC4C1B19D1F6}" srcId="{2A7A8B31-EC53-4F14-A964-F8A2763345D4}" destId="{D0D7E48E-1FF6-4724-BF66-C3EC3AA7FF9A}" srcOrd="0" destOrd="0" parTransId="{05A01896-DA10-4772-ACA0-88904B7C41C9}" sibTransId="{681E24B0-CAC4-4418-A3CC-372BD8667ACE}"/>
    <dgm:cxn modelId="{8F6176FF-A1F9-4518-8B26-FAC5E185EDF1}" type="presOf" srcId="{2A7A8B31-EC53-4F14-A964-F8A2763345D4}" destId="{6C5BF4DE-C8E9-4B97-B6F5-AA1C95FC7D61}" srcOrd="0" destOrd="0" presId="urn:microsoft.com/office/officeart/2008/layout/LinedList"/>
    <dgm:cxn modelId="{6676AAC5-97E6-4B61-9CA6-B3C49B74D8A0}" type="presParOf" srcId="{6C5BF4DE-C8E9-4B97-B6F5-AA1C95FC7D61}" destId="{0B321A34-D4D7-4FE7-946A-F7C78BDCCAB5}" srcOrd="0" destOrd="0" presId="urn:microsoft.com/office/officeart/2008/layout/LinedList"/>
    <dgm:cxn modelId="{C92F2B15-0794-4B65-9838-7CFCDBF7C487}" type="presParOf" srcId="{6C5BF4DE-C8E9-4B97-B6F5-AA1C95FC7D61}" destId="{09CE4DBF-BFD5-4050-80F0-1AE487E911A6}" srcOrd="1" destOrd="0" presId="urn:microsoft.com/office/officeart/2008/layout/LinedList"/>
    <dgm:cxn modelId="{269C00FE-179A-4777-B5B9-A7719DE375F7}" type="presParOf" srcId="{09CE4DBF-BFD5-4050-80F0-1AE487E911A6}" destId="{23BA176E-E9B6-4228-946A-8445FC0DBC13}" srcOrd="0" destOrd="0" presId="urn:microsoft.com/office/officeart/2008/layout/LinedList"/>
    <dgm:cxn modelId="{41E8EFAD-6D56-4B52-BB2D-C1E0368EAA28}" type="presParOf" srcId="{09CE4DBF-BFD5-4050-80F0-1AE487E911A6}" destId="{0900300D-B8E6-4A20-9CA8-A8338245900F}" srcOrd="1" destOrd="0" presId="urn:microsoft.com/office/officeart/2008/layout/LinedList"/>
    <dgm:cxn modelId="{02ACF7A9-3965-4383-B2B3-4776E83D0750}" type="presParOf" srcId="{6C5BF4DE-C8E9-4B97-B6F5-AA1C95FC7D61}" destId="{C001FA66-E208-49E4-B0B2-28C3521C593D}" srcOrd="2" destOrd="0" presId="urn:microsoft.com/office/officeart/2008/layout/LinedList"/>
    <dgm:cxn modelId="{B9FF41E3-BCB5-4E8D-856E-9C0D9BC2D54B}" type="presParOf" srcId="{6C5BF4DE-C8E9-4B97-B6F5-AA1C95FC7D61}" destId="{69914757-B1CE-4A88-A137-00A7A7D9A59B}" srcOrd="3" destOrd="0" presId="urn:microsoft.com/office/officeart/2008/layout/LinedList"/>
    <dgm:cxn modelId="{7F73D92B-DAA2-41AF-B359-3D10D8F46E49}" type="presParOf" srcId="{69914757-B1CE-4A88-A137-00A7A7D9A59B}" destId="{550D3176-D6C8-46D6-B335-79EA9693851A}" srcOrd="0" destOrd="0" presId="urn:microsoft.com/office/officeart/2008/layout/LinedList"/>
    <dgm:cxn modelId="{D9D7462C-E063-42C7-A06D-55E124CBB0EA}" type="presParOf" srcId="{69914757-B1CE-4A88-A137-00A7A7D9A59B}" destId="{D8E88CF5-38E8-4D9E-88FE-47F8C2F9EE9F}" srcOrd="1" destOrd="0" presId="urn:microsoft.com/office/officeart/2008/layout/LinedList"/>
    <dgm:cxn modelId="{776FC769-FEA7-4C0E-A5F2-1CA1017F143E}" type="presParOf" srcId="{6C5BF4DE-C8E9-4B97-B6F5-AA1C95FC7D61}" destId="{71D6C7F7-4F78-43DD-B82F-2E5E112C6665}" srcOrd="4" destOrd="0" presId="urn:microsoft.com/office/officeart/2008/layout/LinedList"/>
    <dgm:cxn modelId="{621F90EA-A35B-4E74-BBBD-6897077F6727}" type="presParOf" srcId="{6C5BF4DE-C8E9-4B97-B6F5-AA1C95FC7D61}" destId="{623621E3-D24C-4CC0-841B-F3258F820E00}" srcOrd="5" destOrd="0" presId="urn:microsoft.com/office/officeart/2008/layout/LinedList"/>
    <dgm:cxn modelId="{55EB3F05-A06B-4267-81AC-D7863469B828}" type="presParOf" srcId="{623621E3-D24C-4CC0-841B-F3258F820E00}" destId="{4C84423B-18CD-456D-BC14-86D93BA74D01}" srcOrd="0" destOrd="0" presId="urn:microsoft.com/office/officeart/2008/layout/LinedList"/>
    <dgm:cxn modelId="{3049475A-0DEE-47A1-98F6-9D4119A2E61B}" type="presParOf" srcId="{623621E3-D24C-4CC0-841B-F3258F820E00}" destId="{83F362F9-D978-414E-B4FA-64B8496AD47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21A34-D4D7-4FE7-946A-F7C78BDCCAB5}">
      <dsp:nvSpPr>
        <dsp:cNvPr id="0" name=""/>
        <dsp:cNvSpPr/>
      </dsp:nvSpPr>
      <dsp:spPr>
        <a:xfrm>
          <a:off x="0" y="266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3BA176E-E9B6-4228-946A-8445FC0DBC13}">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t>Any intensive correction order imposed for a domestic violence offence must be supervised unless the Court gives reasons why it is not appropriate to impose that sort of an order. (S4A)</a:t>
          </a:r>
          <a:endParaRPr lang="en-US" sz="2000" kern="1200" dirty="0"/>
        </a:p>
      </dsp:txBody>
      <dsp:txXfrm>
        <a:off x="0" y="2663"/>
        <a:ext cx="6666833" cy="1816197"/>
      </dsp:txXfrm>
    </dsp:sp>
    <dsp:sp modelId="{C001FA66-E208-49E4-B0B2-28C3521C593D}">
      <dsp:nvSpPr>
        <dsp:cNvPr id="0" name=""/>
        <dsp:cNvSpPr/>
      </dsp:nvSpPr>
      <dsp:spPr>
        <a:xfrm>
          <a:off x="0" y="181886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50D3176-D6C8-46D6-B335-79EA9693851A}">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t>A Court must not make an ICO unless the sentencing court is satisfied the victim of the domestic violence offence any person with whom the offender is likely to reside will be protected (either by ICO or because of some other reason) (s4B(1)</a:t>
          </a:r>
          <a:endParaRPr lang="en-US" sz="2000" kern="1200" dirty="0"/>
        </a:p>
      </dsp:txBody>
      <dsp:txXfrm>
        <a:off x="0" y="1818861"/>
        <a:ext cx="6666833" cy="1816197"/>
      </dsp:txXfrm>
    </dsp:sp>
    <dsp:sp modelId="{71D6C7F7-4F78-43DD-B82F-2E5E112C6665}">
      <dsp:nvSpPr>
        <dsp:cNvPr id="0" name=""/>
        <dsp:cNvSpPr/>
      </dsp:nvSpPr>
      <dsp:spPr>
        <a:xfrm>
          <a:off x="0" y="363505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C84423B-18CD-456D-BC14-86D93BA74D01}">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kern="1200" dirty="0"/>
            <a:t>The Court must not make a home detention condition if it believes the offender will reside with the victim. S4B(2)</a:t>
          </a:r>
          <a:endParaRPr lang="en-US" sz="2000" kern="1200" dirty="0"/>
        </a:p>
      </dsp:txBody>
      <dsp:txXfrm>
        <a:off x="0" y="3635058"/>
        <a:ext cx="6666833" cy="181619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2324-F3D5-4D40-AEA8-289C6DE39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A7A173A-CFE2-4F13-BB52-00958DC204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17BC8C7-EA6E-4B18-97EB-7F6285E05366}"/>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9F6C59EB-530E-419D-8C65-AC769053A9D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5E40456-1042-4226-9514-D91004C9519B}"/>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2386075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5F01-52E9-4735-904D-E7EA00297B0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9A9D802-30F1-416F-A5DA-FB9354D2AF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44307E5-3FEB-4AA3-B9BA-0BE61D2AD784}"/>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B290A4B8-CB70-4268-A27B-7ACA4C51EBE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D60DEBD-5676-4ACE-99AA-81608743C712}"/>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410690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17FD02-FAAB-4EAB-A35B-7B3AE061A0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CBE8307-6034-464C-A6C8-8D8E779EE2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0F0B908-15CD-4427-B672-598BE09655EF}"/>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A909891C-6B4F-4140-AAE9-1355344E721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A1E04E3-0529-400F-9454-A8B7DF1837BE}"/>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195680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945D-A481-4CB6-9AA6-B678E128B81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F568E04-D33C-4C4E-9DCA-50D8977089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1917CF2-D3EC-439E-BFDF-70A698318124}"/>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A5DEE82D-8A52-4644-A548-289046F7A72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838CBC5-A355-411B-B6B6-F20AC86A33F9}"/>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70193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5D2E-E51A-4046-A390-546585F5C2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9C48056-F2BF-4016-BC24-0ACA4A948A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9A25E-B185-4105-B2E4-FAD28F43742F}"/>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17FD1FC3-C9E7-44FF-B8FE-C44D3AF54C1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A471ECE-1A97-4FEA-8F64-EE02305D08D4}"/>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156340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E5270-73B9-4DA5-A802-4F15A5DD818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91B693B-8E2D-4DEB-87E4-433BDA985D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058EE02-BE26-44B6-AC5D-91CA293969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8B15E3C-D39C-4E81-AD4E-09E3266C9CE9}"/>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6" name="Footer Placeholder 5">
            <a:extLst>
              <a:ext uri="{FF2B5EF4-FFF2-40B4-BE49-F238E27FC236}">
                <a16:creationId xmlns:a16="http://schemas.microsoft.com/office/drawing/2014/main" id="{C7022434-FF1A-462E-84F4-81AC16DFBE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B2EBE01-3659-4204-B9E3-F2185633A2AC}"/>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322498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A3E66-254E-4018-976F-0935C116D6A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4E5AC0D-9D6A-42AC-ADA4-F4C47B5B47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99569F-95EF-4389-BD8E-D088B7CD9E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3CDCF0A-0A3D-48AB-B11B-8CB62294D9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86F7AD-45FC-425F-8FAB-3D5D4C0FA0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2AC8C6D-EB19-4F4F-875E-60E73FE90A46}"/>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8" name="Footer Placeholder 7">
            <a:extLst>
              <a:ext uri="{FF2B5EF4-FFF2-40B4-BE49-F238E27FC236}">
                <a16:creationId xmlns:a16="http://schemas.microsoft.com/office/drawing/2014/main" id="{4440F83C-38C4-4EC1-AEFC-CEBDDAB8BCA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8EE7CF3-57D4-4C4D-AAC8-73C131905A27}"/>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422812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0677E-B26B-4A6A-9712-E1D79F54A2B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C005F27-81F5-467E-9DEB-278250AF4AA6}"/>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4" name="Footer Placeholder 3">
            <a:extLst>
              <a:ext uri="{FF2B5EF4-FFF2-40B4-BE49-F238E27FC236}">
                <a16:creationId xmlns:a16="http://schemas.microsoft.com/office/drawing/2014/main" id="{9C985CF7-2DE6-4E0A-BB2C-8F354B7D0CD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EF39E16-31A5-473C-983A-152D4FB8165B}"/>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188330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964653-5150-448D-8ECA-8E41C4E8FFB1}"/>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3" name="Footer Placeholder 2">
            <a:extLst>
              <a:ext uri="{FF2B5EF4-FFF2-40B4-BE49-F238E27FC236}">
                <a16:creationId xmlns:a16="http://schemas.microsoft.com/office/drawing/2014/main" id="{8DDFFC6D-B66F-4A31-BF30-1562557EDED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808E23F-27D3-4641-8B03-7A2963591DC6}"/>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59639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65018-D46B-4FB4-911D-58CAC8C943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D9DA168-BFFD-4400-97F5-1E0DF84E71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50CAD747-DC80-430E-AC6A-32DFBBF2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0E410B-3914-46BE-A8DE-ABF4ABF06C74}"/>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6" name="Footer Placeholder 5">
            <a:extLst>
              <a:ext uri="{FF2B5EF4-FFF2-40B4-BE49-F238E27FC236}">
                <a16:creationId xmlns:a16="http://schemas.microsoft.com/office/drawing/2014/main" id="{069A4EA1-8103-4856-BB37-222C333EA4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93558DA-CA89-491D-8172-EB248F3F6D0B}"/>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326445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9B7E-5293-46A7-B2E7-CC396B3D66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57754C7-EBB8-4C23-ACDD-228C9C880A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000FEC9-F3DB-4B27-B265-D50C8553A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8DE3EE-67B0-4791-9945-8EE0AED626F9}"/>
              </a:ext>
            </a:extLst>
          </p:cNvPr>
          <p:cNvSpPr>
            <a:spLocks noGrp="1"/>
          </p:cNvSpPr>
          <p:nvPr>
            <p:ph type="dt" sz="half" idx="10"/>
          </p:nvPr>
        </p:nvSpPr>
        <p:spPr/>
        <p:txBody>
          <a:bodyPr/>
          <a:lstStyle/>
          <a:p>
            <a:fld id="{E43F1F76-7239-4D9B-BF3A-CC9FC7CA6E69}" type="datetimeFigureOut">
              <a:rPr lang="en-AU" smtClean="0"/>
              <a:t>25/05/2021</a:t>
            </a:fld>
            <a:endParaRPr lang="en-AU"/>
          </a:p>
        </p:txBody>
      </p:sp>
      <p:sp>
        <p:nvSpPr>
          <p:cNvPr id="6" name="Footer Placeholder 5">
            <a:extLst>
              <a:ext uri="{FF2B5EF4-FFF2-40B4-BE49-F238E27FC236}">
                <a16:creationId xmlns:a16="http://schemas.microsoft.com/office/drawing/2014/main" id="{511E0E47-74EF-44BB-BC8A-57BE48012C7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6379303-5929-4E81-A160-DE6BE48A58E1}"/>
              </a:ext>
            </a:extLst>
          </p:cNvPr>
          <p:cNvSpPr>
            <a:spLocks noGrp="1"/>
          </p:cNvSpPr>
          <p:nvPr>
            <p:ph type="sldNum" sz="quarter" idx="12"/>
          </p:nvPr>
        </p:nvSpPr>
        <p:spPr/>
        <p:txBody>
          <a:bodyPr/>
          <a:lstStyle/>
          <a:p>
            <a:fld id="{64B9AF56-F5F9-47BB-84CF-016CF0763191}" type="slidenum">
              <a:rPr lang="en-AU" smtClean="0"/>
              <a:t>‹#›</a:t>
            </a:fld>
            <a:endParaRPr lang="en-AU"/>
          </a:p>
        </p:txBody>
      </p:sp>
    </p:spTree>
    <p:extLst>
      <p:ext uri="{BB962C8B-B14F-4D97-AF65-F5344CB8AC3E}">
        <p14:creationId xmlns:p14="http://schemas.microsoft.com/office/powerpoint/2010/main" val="110819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C72893-41D1-4DFD-BFE5-B81837220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3BE348C-88FB-4899-A4DB-EA13D49A25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5C708B-089E-4EDF-ACC7-0C77008CE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F1F76-7239-4D9B-BF3A-CC9FC7CA6E69}" type="datetimeFigureOut">
              <a:rPr lang="en-AU" smtClean="0"/>
              <a:t>25/05/2021</a:t>
            </a:fld>
            <a:endParaRPr lang="en-AU"/>
          </a:p>
        </p:txBody>
      </p:sp>
      <p:sp>
        <p:nvSpPr>
          <p:cNvPr id="5" name="Footer Placeholder 4">
            <a:extLst>
              <a:ext uri="{FF2B5EF4-FFF2-40B4-BE49-F238E27FC236}">
                <a16:creationId xmlns:a16="http://schemas.microsoft.com/office/drawing/2014/main" id="{BE6F364A-6C52-4CCB-BCF9-557CF8F0C4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8AD9B96-04A5-4D97-AF17-1375FF3927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9AF56-F5F9-47BB-84CF-016CF0763191}" type="slidenum">
              <a:rPr lang="en-AU" smtClean="0"/>
              <a:t>‹#›</a:t>
            </a:fld>
            <a:endParaRPr lang="en-AU"/>
          </a:p>
        </p:txBody>
      </p:sp>
    </p:spTree>
    <p:extLst>
      <p:ext uri="{BB962C8B-B14F-4D97-AF65-F5344CB8AC3E}">
        <p14:creationId xmlns:p14="http://schemas.microsoft.com/office/powerpoint/2010/main" val="696449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9DF830E-6E86-4053-9493-8C4643277E30}"/>
              </a:ext>
            </a:extLst>
          </p:cNvPr>
          <p:cNvSpPr>
            <a:spLocks noGrp="1"/>
          </p:cNvSpPr>
          <p:nvPr>
            <p:ph type="ctrTitle"/>
          </p:nvPr>
        </p:nvSpPr>
        <p:spPr>
          <a:xfrm>
            <a:off x="1314824" y="735106"/>
            <a:ext cx="10053763" cy="2928470"/>
          </a:xfrm>
        </p:spPr>
        <p:txBody>
          <a:bodyPr anchor="b">
            <a:normAutofit/>
          </a:bodyPr>
          <a:lstStyle/>
          <a:p>
            <a:pPr algn="l"/>
            <a:r>
              <a:rPr lang="en-AU" sz="4800" b="1" dirty="0">
                <a:solidFill>
                  <a:srgbClr val="FFFFFF"/>
                </a:solidFill>
              </a:rPr>
              <a:t>Intensive Correction Orders: Revocation and the State Parole Authority</a:t>
            </a:r>
            <a:br>
              <a:rPr lang="en-AU" sz="4800" b="1" dirty="0">
                <a:solidFill>
                  <a:srgbClr val="FFFFFF"/>
                </a:solidFill>
              </a:rPr>
            </a:br>
            <a:br>
              <a:rPr lang="en-AU" sz="4800" dirty="0">
                <a:solidFill>
                  <a:srgbClr val="FFFFFF"/>
                </a:solidFill>
              </a:rPr>
            </a:br>
            <a:r>
              <a:rPr lang="en-AU" sz="4800" dirty="0">
                <a:solidFill>
                  <a:srgbClr val="FFFFFF"/>
                </a:solidFill>
              </a:rPr>
              <a:t>Eugene Renard &amp; Rebecca Simpson</a:t>
            </a:r>
          </a:p>
        </p:txBody>
      </p:sp>
      <p:sp>
        <p:nvSpPr>
          <p:cNvPr id="3" name="Subtitle 2">
            <a:extLst>
              <a:ext uri="{FF2B5EF4-FFF2-40B4-BE49-F238E27FC236}">
                <a16:creationId xmlns:a16="http://schemas.microsoft.com/office/drawing/2014/main" id="{D33019AC-D8FF-4E5F-83C1-F8DAEAB19C9E}"/>
              </a:ext>
            </a:extLst>
          </p:cNvPr>
          <p:cNvSpPr>
            <a:spLocks noGrp="1"/>
          </p:cNvSpPr>
          <p:nvPr>
            <p:ph type="subTitle" idx="1"/>
          </p:nvPr>
        </p:nvSpPr>
        <p:spPr>
          <a:xfrm>
            <a:off x="1350682" y="4870824"/>
            <a:ext cx="10005951" cy="1458258"/>
          </a:xfrm>
        </p:spPr>
        <p:txBody>
          <a:bodyPr anchor="ctr">
            <a:normAutofit/>
          </a:bodyPr>
          <a:lstStyle/>
          <a:p>
            <a:pPr algn="l"/>
            <a:r>
              <a:rPr lang="en-AU" b="1" dirty="0"/>
              <a:t>Part I: Intensive Correction Orders</a:t>
            </a:r>
            <a:endParaRPr lang="en-AU" dirty="0"/>
          </a:p>
          <a:p>
            <a:pPr algn="l"/>
            <a:endParaRPr lang="en-AU" dirty="0"/>
          </a:p>
        </p:txBody>
      </p:sp>
    </p:spTree>
    <p:extLst>
      <p:ext uri="{BB962C8B-B14F-4D97-AF65-F5344CB8AC3E}">
        <p14:creationId xmlns:p14="http://schemas.microsoft.com/office/powerpoint/2010/main" val="384118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B815D-8387-4757-AFFE-130F52D0C2C0}"/>
              </a:ext>
            </a:extLst>
          </p:cNvPr>
          <p:cNvSpPr>
            <a:spLocks noGrp="1"/>
          </p:cNvSpPr>
          <p:nvPr>
            <p:ph type="title"/>
          </p:nvPr>
        </p:nvSpPr>
        <p:spPr>
          <a:xfrm>
            <a:off x="466722" y="1015067"/>
            <a:ext cx="3201366" cy="3665989"/>
          </a:xfrm>
        </p:spPr>
        <p:txBody>
          <a:bodyPr anchor="b">
            <a:normAutofit/>
          </a:bodyPr>
          <a:lstStyle/>
          <a:p>
            <a:pPr algn="r"/>
            <a:r>
              <a:rPr lang="en-AU" sz="4000" b="1" dirty="0">
                <a:solidFill>
                  <a:schemeClr val="bg1"/>
                </a:solidFill>
              </a:rPr>
              <a:t>CCA Decisions</a:t>
            </a:r>
            <a:br>
              <a:rPr lang="en-AU" sz="4000" b="1" dirty="0">
                <a:solidFill>
                  <a:schemeClr val="bg1"/>
                </a:solidFill>
              </a:rPr>
            </a:br>
            <a:br>
              <a:rPr lang="en-AU" sz="4000" b="1" dirty="0">
                <a:solidFill>
                  <a:schemeClr val="bg1"/>
                </a:solidFill>
              </a:rPr>
            </a:br>
            <a:br>
              <a:rPr lang="en-AU" sz="4000" b="1" dirty="0">
                <a:solidFill>
                  <a:schemeClr val="bg1"/>
                </a:solidFill>
              </a:rPr>
            </a:br>
            <a:br>
              <a:rPr lang="en-AU" sz="4000" b="1" dirty="0">
                <a:solidFill>
                  <a:schemeClr val="bg1"/>
                </a:solidFill>
              </a:rPr>
            </a:br>
            <a:endParaRPr lang="en-AU" sz="4000" dirty="0">
              <a:solidFill>
                <a:schemeClr val="bg1"/>
              </a:solidFill>
            </a:endParaRPr>
          </a:p>
        </p:txBody>
      </p:sp>
      <p:sp>
        <p:nvSpPr>
          <p:cNvPr id="3" name="Content Placeholder 2">
            <a:extLst>
              <a:ext uri="{FF2B5EF4-FFF2-40B4-BE49-F238E27FC236}">
                <a16:creationId xmlns:a16="http://schemas.microsoft.com/office/drawing/2014/main" id="{E80B26F7-3C56-47E2-B23E-FDF4FE16C273}"/>
              </a:ext>
            </a:extLst>
          </p:cNvPr>
          <p:cNvSpPr>
            <a:spLocks noGrp="1"/>
          </p:cNvSpPr>
          <p:nvPr>
            <p:ph idx="1"/>
          </p:nvPr>
        </p:nvSpPr>
        <p:spPr>
          <a:xfrm>
            <a:off x="4810259" y="1015067"/>
            <a:ext cx="6555347" cy="5180460"/>
          </a:xfrm>
        </p:spPr>
        <p:txBody>
          <a:bodyPr anchor="ctr">
            <a:normAutofit/>
          </a:bodyPr>
          <a:lstStyle/>
          <a:p>
            <a:pPr fontAlgn="t"/>
            <a:r>
              <a:rPr lang="en-AU" sz="2000" dirty="0"/>
              <a:t>R v Pullen</a:t>
            </a:r>
          </a:p>
          <a:p>
            <a:pPr fontAlgn="t"/>
            <a:r>
              <a:rPr lang="en-AU" sz="2000" dirty="0"/>
              <a:t>R v </a:t>
            </a:r>
            <a:r>
              <a:rPr lang="en-AU" sz="2000" dirty="0" err="1"/>
              <a:t>Fangaloka</a:t>
            </a:r>
            <a:endParaRPr lang="en-AU" sz="2000" dirty="0"/>
          </a:p>
          <a:p>
            <a:pPr fontAlgn="t"/>
            <a:r>
              <a:rPr lang="en-AU" sz="2000" dirty="0"/>
              <a:t>R v Casella</a:t>
            </a:r>
          </a:p>
          <a:p>
            <a:pPr fontAlgn="t"/>
            <a:r>
              <a:rPr lang="en-AU" sz="2000" dirty="0" err="1"/>
              <a:t>Karout</a:t>
            </a:r>
            <a:r>
              <a:rPr lang="en-AU" sz="2000" dirty="0"/>
              <a:t> v R</a:t>
            </a:r>
          </a:p>
          <a:p>
            <a:pPr fontAlgn="t"/>
            <a:r>
              <a:rPr lang="en-AU" sz="2000" dirty="0"/>
              <a:t>Cross v R</a:t>
            </a:r>
          </a:p>
          <a:p>
            <a:pPr fontAlgn="t"/>
            <a:r>
              <a:rPr lang="en-AU" sz="2000" dirty="0"/>
              <a:t>Blanch v R</a:t>
            </a:r>
          </a:p>
          <a:p>
            <a:pPr fontAlgn="t"/>
            <a:r>
              <a:rPr lang="en-AU" sz="2000" dirty="0"/>
              <a:t>Kennedy v R</a:t>
            </a:r>
          </a:p>
          <a:p>
            <a:pPr fontAlgn="t"/>
            <a:r>
              <a:rPr lang="en-AU" sz="2000" dirty="0"/>
              <a:t>R v </a:t>
            </a:r>
            <a:r>
              <a:rPr lang="en-AU" sz="2000" dirty="0" err="1"/>
              <a:t>Kember</a:t>
            </a:r>
            <a:endParaRPr lang="en-AU" sz="2000" dirty="0"/>
          </a:p>
          <a:p>
            <a:pPr fontAlgn="t"/>
            <a:r>
              <a:rPr lang="en-AU" sz="2000" dirty="0"/>
              <a:t>Wany v Director of Public Prosecutions</a:t>
            </a:r>
          </a:p>
          <a:p>
            <a:pPr fontAlgn="t"/>
            <a:r>
              <a:rPr lang="en-AU" sz="2000" dirty="0" err="1"/>
              <a:t>Mandranis</a:t>
            </a:r>
            <a:r>
              <a:rPr lang="en-AU" sz="2000" dirty="0"/>
              <a:t> v R [2021] NSWCCA 97</a:t>
            </a:r>
          </a:p>
          <a:p>
            <a:pPr fontAlgn="t"/>
            <a:r>
              <a:rPr lang="en-AU" sz="2000" dirty="0"/>
              <a:t>Abel v R</a:t>
            </a:r>
          </a:p>
          <a:p>
            <a:endParaRPr lang="en-AU" sz="2000" i="1" dirty="0"/>
          </a:p>
          <a:p>
            <a:pPr marL="0" indent="0">
              <a:buNone/>
            </a:pPr>
            <a:endParaRPr lang="en-AU" sz="2000" dirty="0"/>
          </a:p>
        </p:txBody>
      </p:sp>
    </p:spTree>
    <p:extLst>
      <p:ext uri="{BB962C8B-B14F-4D97-AF65-F5344CB8AC3E}">
        <p14:creationId xmlns:p14="http://schemas.microsoft.com/office/powerpoint/2010/main" val="2504052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B30C5A-B641-4661-B0E9-978E12FC3039}"/>
              </a:ext>
            </a:extLst>
          </p:cNvPr>
          <p:cNvSpPr>
            <a:spLocks noGrp="1"/>
          </p:cNvSpPr>
          <p:nvPr>
            <p:ph type="title"/>
          </p:nvPr>
        </p:nvSpPr>
        <p:spPr>
          <a:xfrm>
            <a:off x="466722" y="586855"/>
            <a:ext cx="3201366" cy="3387497"/>
          </a:xfrm>
        </p:spPr>
        <p:txBody>
          <a:bodyPr anchor="b">
            <a:normAutofit/>
          </a:bodyPr>
          <a:lstStyle/>
          <a:p>
            <a:pPr algn="r"/>
            <a:r>
              <a:rPr lang="en-AU" sz="4000">
                <a:solidFill>
                  <a:srgbClr val="FFFFFF"/>
                </a:solidFill>
              </a:rPr>
              <a:t>Principles</a:t>
            </a:r>
          </a:p>
        </p:txBody>
      </p:sp>
      <p:sp>
        <p:nvSpPr>
          <p:cNvPr id="3" name="Content Placeholder 2">
            <a:extLst>
              <a:ext uri="{FF2B5EF4-FFF2-40B4-BE49-F238E27FC236}">
                <a16:creationId xmlns:a16="http://schemas.microsoft.com/office/drawing/2014/main" id="{3C7E9116-708A-4E8C-9227-B69541D20594}"/>
              </a:ext>
            </a:extLst>
          </p:cNvPr>
          <p:cNvSpPr>
            <a:spLocks noGrp="1"/>
          </p:cNvSpPr>
          <p:nvPr>
            <p:ph idx="1"/>
          </p:nvPr>
        </p:nvSpPr>
        <p:spPr>
          <a:xfrm>
            <a:off x="4810259" y="649480"/>
            <a:ext cx="6555347" cy="5546047"/>
          </a:xfrm>
        </p:spPr>
        <p:txBody>
          <a:bodyPr anchor="ctr">
            <a:normAutofit fontScale="92500" lnSpcReduction="20000"/>
          </a:bodyPr>
          <a:lstStyle/>
          <a:p>
            <a:pPr lvl="0"/>
            <a:r>
              <a:rPr lang="en-AU" sz="2200" dirty="0"/>
              <a:t>S 66 </a:t>
            </a:r>
            <a:r>
              <a:rPr lang="en-AU" sz="2200" b="1" u="sng" dirty="0"/>
              <a:t>simply </a:t>
            </a:r>
            <a:r>
              <a:rPr lang="en-AU" sz="2200" dirty="0"/>
              <a:t>requires a sentencing court to consider whether an intensive correction order or an order for full time custody is more effective at addressing the risk of reoffending (</a:t>
            </a:r>
            <a:r>
              <a:rPr lang="en-AU" sz="2200" i="1" dirty="0" err="1"/>
              <a:t>Fangaloka</a:t>
            </a:r>
            <a:r>
              <a:rPr lang="en-AU" sz="2200" i="1" dirty="0"/>
              <a:t>)</a:t>
            </a:r>
            <a:endParaRPr lang="en-AU" sz="2200" dirty="0"/>
          </a:p>
          <a:p>
            <a:pPr lvl="0"/>
            <a:r>
              <a:rPr lang="en-AU" sz="2200" dirty="0"/>
              <a:t>The purposes of sentencing in s 3A of the </a:t>
            </a:r>
            <a:r>
              <a:rPr lang="en-AU" sz="2200" i="1" dirty="0"/>
              <a:t>CSPA</a:t>
            </a:r>
            <a:r>
              <a:rPr lang="en-AU" sz="2200" dirty="0"/>
              <a:t> are mandatory, rather than subordinate considerations (</a:t>
            </a:r>
            <a:r>
              <a:rPr lang="en-AU" sz="2200" i="1" dirty="0" err="1"/>
              <a:t>Fangaloka</a:t>
            </a:r>
            <a:r>
              <a:rPr lang="en-AU" sz="2200" i="1" dirty="0"/>
              <a:t>, </a:t>
            </a:r>
            <a:r>
              <a:rPr lang="en-AU" sz="2200" i="1" dirty="0" err="1"/>
              <a:t>Karout</a:t>
            </a:r>
            <a:r>
              <a:rPr lang="en-AU" sz="2200" i="1" dirty="0"/>
              <a:t>, </a:t>
            </a:r>
            <a:r>
              <a:rPr lang="en-AU" sz="2200" i="1" dirty="0" err="1"/>
              <a:t>Wany</a:t>
            </a:r>
            <a:r>
              <a:rPr lang="en-AU" sz="2200" i="1" dirty="0"/>
              <a:t> v DPP)</a:t>
            </a:r>
            <a:endParaRPr lang="en-AU" sz="2200" dirty="0"/>
          </a:p>
          <a:p>
            <a:pPr lvl="0"/>
            <a:r>
              <a:rPr lang="en-AU" sz="2200" dirty="0"/>
              <a:t>the paramount consideration of community safety must be weighed and assessed in the context of all facts, matters and circumstances relevant to the particular sentencing task applying the instinctive synthesis approach </a:t>
            </a:r>
            <a:r>
              <a:rPr lang="en-AU" sz="2200" i="1" u="sng" dirty="0"/>
              <a:t>(</a:t>
            </a:r>
            <a:r>
              <a:rPr lang="en-AU" sz="2200" i="1" dirty="0"/>
              <a:t>Pullen, </a:t>
            </a:r>
            <a:r>
              <a:rPr lang="en-AU" sz="2200" i="1" dirty="0" err="1"/>
              <a:t>Fangaloka</a:t>
            </a:r>
            <a:r>
              <a:rPr lang="en-AU" sz="2200" i="1" u="sng" dirty="0"/>
              <a:t>)</a:t>
            </a:r>
            <a:endParaRPr lang="en-AU" sz="2200" dirty="0"/>
          </a:p>
          <a:p>
            <a:pPr lvl="0"/>
            <a:r>
              <a:rPr lang="en-AU" sz="2200" dirty="0"/>
              <a:t>where the sentencing judge had determined a length of sentence that precluded the imposition of an ICO, there was no error in failing to refer to s 66 (</a:t>
            </a:r>
            <a:r>
              <a:rPr lang="en-AU" sz="2200" i="1" dirty="0"/>
              <a:t>Cross)</a:t>
            </a:r>
            <a:endParaRPr lang="en-AU" sz="2200" dirty="0"/>
          </a:p>
          <a:p>
            <a:pPr lvl="0"/>
            <a:r>
              <a:rPr lang="en-AU" sz="2200" dirty="0"/>
              <a:t>The objective seriousness, general deterrence and other considerations in s3A may dictate that it is not appropriate to impose an ICO, even where the risk of reoffending might be mitigated by an ICO (</a:t>
            </a:r>
            <a:r>
              <a:rPr lang="en-AU" sz="2200" i="1" dirty="0" err="1"/>
              <a:t>Karout</a:t>
            </a:r>
            <a:r>
              <a:rPr lang="en-AU" sz="2200" i="1" dirty="0"/>
              <a:t>, Cross</a:t>
            </a:r>
            <a:r>
              <a:rPr lang="en-AU" sz="2200" dirty="0"/>
              <a:t>)</a:t>
            </a:r>
          </a:p>
          <a:p>
            <a:pPr lvl="0"/>
            <a:r>
              <a:rPr lang="en-AU" sz="2200" dirty="0"/>
              <a:t>Having reached a conclusion that an ICO is appropriate under s66(2) a sentencing court retains a discretion to refuse to make such an order (</a:t>
            </a:r>
            <a:r>
              <a:rPr lang="en-AU" sz="2200" i="1" dirty="0" err="1"/>
              <a:t>Wany</a:t>
            </a:r>
            <a:r>
              <a:rPr lang="en-AU" sz="2200" i="1" dirty="0"/>
              <a:t> v DPP</a:t>
            </a:r>
            <a:r>
              <a:rPr lang="en-AU" sz="2200" dirty="0"/>
              <a:t> at [64]</a:t>
            </a:r>
          </a:p>
          <a:p>
            <a:endParaRPr lang="en-AU" sz="1700" dirty="0"/>
          </a:p>
        </p:txBody>
      </p:sp>
    </p:spTree>
    <p:extLst>
      <p:ext uri="{BB962C8B-B14F-4D97-AF65-F5344CB8AC3E}">
        <p14:creationId xmlns:p14="http://schemas.microsoft.com/office/powerpoint/2010/main" val="3533464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3806BE-4F77-4CCD-94C0-07469F886D36}"/>
              </a:ext>
            </a:extLst>
          </p:cNvPr>
          <p:cNvSpPr>
            <a:spLocks noGrp="1"/>
          </p:cNvSpPr>
          <p:nvPr>
            <p:ph type="title"/>
          </p:nvPr>
        </p:nvSpPr>
        <p:spPr>
          <a:xfrm>
            <a:off x="466722" y="586855"/>
            <a:ext cx="3201366" cy="3387497"/>
          </a:xfrm>
        </p:spPr>
        <p:txBody>
          <a:bodyPr anchor="b">
            <a:normAutofit/>
          </a:bodyPr>
          <a:lstStyle/>
          <a:p>
            <a:pPr algn="r"/>
            <a:r>
              <a:rPr lang="en-AU" sz="4000" dirty="0">
                <a:solidFill>
                  <a:srgbClr val="FFFFFF"/>
                </a:solidFill>
              </a:rPr>
              <a:t>Restrictive Approach : R v </a:t>
            </a:r>
            <a:r>
              <a:rPr lang="en-AU" sz="4000" dirty="0" err="1">
                <a:solidFill>
                  <a:srgbClr val="FFFFFF"/>
                </a:solidFill>
              </a:rPr>
              <a:t>Fangaloka</a:t>
            </a:r>
            <a:endParaRPr lang="en-AU" sz="4000" dirty="0">
              <a:solidFill>
                <a:srgbClr val="FFFFFF"/>
              </a:solidFill>
            </a:endParaRPr>
          </a:p>
        </p:txBody>
      </p:sp>
      <p:sp>
        <p:nvSpPr>
          <p:cNvPr id="3" name="Content Placeholder 2">
            <a:extLst>
              <a:ext uri="{FF2B5EF4-FFF2-40B4-BE49-F238E27FC236}">
                <a16:creationId xmlns:a16="http://schemas.microsoft.com/office/drawing/2014/main" id="{E2F82B90-CB91-425E-8293-B4985D1DC8BD}"/>
              </a:ext>
            </a:extLst>
          </p:cNvPr>
          <p:cNvSpPr>
            <a:spLocks noGrp="1"/>
          </p:cNvSpPr>
          <p:nvPr>
            <p:ph idx="1"/>
          </p:nvPr>
        </p:nvSpPr>
        <p:spPr>
          <a:xfrm>
            <a:off x="4810259" y="649480"/>
            <a:ext cx="6555347" cy="5546047"/>
          </a:xfrm>
        </p:spPr>
        <p:txBody>
          <a:bodyPr anchor="ctr">
            <a:normAutofit/>
          </a:bodyPr>
          <a:lstStyle/>
          <a:p>
            <a:r>
              <a:rPr lang="en-AU" sz="2000" dirty="0"/>
              <a:t>The Court must “positively conclude that an ICO (as opposed to full-time custody) is more likely to address an offender’s risk of offending</a:t>
            </a:r>
          </a:p>
          <a:p>
            <a:r>
              <a:rPr lang="en-AU" sz="2000" dirty="0"/>
              <a:t>R v </a:t>
            </a:r>
            <a:r>
              <a:rPr lang="en-AU" sz="2000" dirty="0" err="1"/>
              <a:t>Fangaloka</a:t>
            </a:r>
            <a:r>
              <a:rPr lang="en-AU" sz="2000" dirty="0"/>
              <a:t> [2019] NSWCCA 173 at [63] per </a:t>
            </a:r>
            <a:r>
              <a:rPr lang="en-AU" sz="2000" dirty="0" err="1"/>
              <a:t>Basten</a:t>
            </a:r>
            <a:r>
              <a:rPr lang="en-AU" sz="2000" dirty="0"/>
              <a:t> JA</a:t>
            </a:r>
          </a:p>
          <a:p>
            <a:endParaRPr lang="en-AU" sz="2000" dirty="0"/>
          </a:p>
        </p:txBody>
      </p:sp>
    </p:spTree>
    <p:extLst>
      <p:ext uri="{BB962C8B-B14F-4D97-AF65-F5344CB8AC3E}">
        <p14:creationId xmlns:p14="http://schemas.microsoft.com/office/powerpoint/2010/main" val="487474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4F6E8F-7765-4F8B-B0CC-147D73D34D68}"/>
              </a:ext>
            </a:extLst>
          </p:cNvPr>
          <p:cNvSpPr>
            <a:spLocks noGrp="1"/>
          </p:cNvSpPr>
          <p:nvPr>
            <p:ph type="title"/>
          </p:nvPr>
        </p:nvSpPr>
        <p:spPr>
          <a:xfrm>
            <a:off x="466722" y="586855"/>
            <a:ext cx="3201366" cy="3387497"/>
          </a:xfrm>
        </p:spPr>
        <p:txBody>
          <a:bodyPr anchor="b">
            <a:normAutofit/>
          </a:bodyPr>
          <a:lstStyle/>
          <a:p>
            <a:pPr algn="r"/>
            <a:r>
              <a:rPr lang="en-AU" sz="4000">
                <a:solidFill>
                  <a:srgbClr val="FFFFFF"/>
                </a:solidFill>
              </a:rPr>
              <a:t>Facilitative Approach</a:t>
            </a:r>
          </a:p>
        </p:txBody>
      </p:sp>
      <p:sp>
        <p:nvSpPr>
          <p:cNvPr id="3" name="Content Placeholder 2">
            <a:extLst>
              <a:ext uri="{FF2B5EF4-FFF2-40B4-BE49-F238E27FC236}">
                <a16:creationId xmlns:a16="http://schemas.microsoft.com/office/drawing/2014/main" id="{FA3D0849-FA2C-405B-ACA2-1384535DED60}"/>
              </a:ext>
            </a:extLst>
          </p:cNvPr>
          <p:cNvSpPr>
            <a:spLocks noGrp="1"/>
          </p:cNvSpPr>
          <p:nvPr>
            <p:ph idx="1"/>
          </p:nvPr>
        </p:nvSpPr>
        <p:spPr>
          <a:xfrm>
            <a:off x="4810259" y="649480"/>
            <a:ext cx="6555347" cy="5546047"/>
          </a:xfrm>
        </p:spPr>
        <p:txBody>
          <a:bodyPr anchor="ctr">
            <a:normAutofit/>
          </a:bodyPr>
          <a:lstStyle/>
          <a:p>
            <a:r>
              <a:rPr lang="en-AU" sz="2000" i="1" u="sng" dirty="0"/>
              <a:t>The result of these amendments is that in cases where an offender’s prospects of rehabilitation are high and where their risk of reoffending will be better managed in the community, an ICO may be available, even if it may not have been under the old scheme. The new scheme makes community safety the paramount consideration. In some cases, this will be best achieved through incarceration. That will no doubt be the case where a person presents a serious risk to the community. In other cases, however, community protection may be best served by ensuring that an offender avoids gaol.</a:t>
            </a:r>
            <a:r>
              <a:rPr lang="en-AU" sz="2000" i="1" dirty="0"/>
              <a:t> As the second reading speech makes plain, evidence shows that supervision within the community is more effective at facilitating medium and long term behavioural change, particularly when it is combined with stable employment and treatment programs.</a:t>
            </a:r>
          </a:p>
          <a:p>
            <a:r>
              <a:rPr lang="en-AU" sz="2000" i="1" dirty="0"/>
              <a:t>(R v Pullen </a:t>
            </a:r>
            <a:r>
              <a:rPr lang="en-AU" sz="2000" dirty="0"/>
              <a:t>[2018] NSWCCA 264)</a:t>
            </a:r>
          </a:p>
        </p:txBody>
      </p:sp>
    </p:spTree>
    <p:extLst>
      <p:ext uri="{BB962C8B-B14F-4D97-AF65-F5344CB8AC3E}">
        <p14:creationId xmlns:p14="http://schemas.microsoft.com/office/powerpoint/2010/main" val="2668305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4F6E8F-7765-4F8B-B0CC-147D73D34D68}"/>
              </a:ext>
            </a:extLst>
          </p:cNvPr>
          <p:cNvSpPr>
            <a:spLocks noGrp="1"/>
          </p:cNvSpPr>
          <p:nvPr>
            <p:ph type="title"/>
          </p:nvPr>
        </p:nvSpPr>
        <p:spPr>
          <a:xfrm>
            <a:off x="466722" y="586855"/>
            <a:ext cx="3201366" cy="3387497"/>
          </a:xfrm>
        </p:spPr>
        <p:txBody>
          <a:bodyPr anchor="b">
            <a:normAutofit/>
          </a:bodyPr>
          <a:lstStyle/>
          <a:p>
            <a:pPr algn="r"/>
            <a:r>
              <a:rPr lang="en-AU" sz="4000" i="1" dirty="0" err="1">
                <a:solidFill>
                  <a:schemeClr val="bg1"/>
                </a:solidFill>
              </a:rPr>
              <a:t>Mandranis</a:t>
            </a:r>
            <a:r>
              <a:rPr lang="en-AU" sz="4000" i="1" dirty="0">
                <a:solidFill>
                  <a:schemeClr val="bg1"/>
                </a:solidFill>
              </a:rPr>
              <a:t> v R </a:t>
            </a:r>
            <a:r>
              <a:rPr lang="en-AU" sz="4000" dirty="0">
                <a:solidFill>
                  <a:schemeClr val="bg1"/>
                </a:solidFill>
              </a:rPr>
              <a:t>[2021] NSWCCA 97</a:t>
            </a:r>
          </a:p>
        </p:txBody>
      </p:sp>
      <p:sp>
        <p:nvSpPr>
          <p:cNvPr id="3" name="Content Placeholder 2">
            <a:extLst>
              <a:ext uri="{FF2B5EF4-FFF2-40B4-BE49-F238E27FC236}">
                <a16:creationId xmlns:a16="http://schemas.microsoft.com/office/drawing/2014/main" id="{FA3D0849-FA2C-405B-ACA2-1384535DED60}"/>
              </a:ext>
            </a:extLst>
          </p:cNvPr>
          <p:cNvSpPr>
            <a:spLocks noGrp="1"/>
          </p:cNvSpPr>
          <p:nvPr>
            <p:ph idx="1"/>
          </p:nvPr>
        </p:nvSpPr>
        <p:spPr>
          <a:xfrm>
            <a:off x="4810259" y="649480"/>
            <a:ext cx="6555347" cy="5546047"/>
          </a:xfrm>
        </p:spPr>
        <p:txBody>
          <a:bodyPr anchor="ctr">
            <a:normAutofit fontScale="70000" lnSpcReduction="20000"/>
          </a:bodyPr>
          <a:lstStyle/>
          <a:p>
            <a:r>
              <a:rPr lang="en-AU" sz="2000" dirty="0"/>
              <a:t>The CCA in a further decision disapproved of the restrictive approach set out by Justice </a:t>
            </a:r>
            <a:r>
              <a:rPr lang="en-AU" sz="2000" dirty="0" err="1"/>
              <a:t>Basten</a:t>
            </a:r>
            <a:r>
              <a:rPr lang="en-AU" sz="2000" dirty="0"/>
              <a:t> in </a:t>
            </a:r>
            <a:r>
              <a:rPr lang="en-AU" sz="2000" i="1" dirty="0" err="1"/>
              <a:t>Fangaloka</a:t>
            </a:r>
            <a:r>
              <a:rPr lang="en-AU" sz="2000" i="1" dirty="0"/>
              <a:t>.</a:t>
            </a:r>
            <a:endParaRPr lang="en-AU" sz="2000" dirty="0"/>
          </a:p>
          <a:p>
            <a:r>
              <a:rPr lang="en-AU" sz="2000" i="1" dirty="0"/>
              <a:t>49 For my part I also prefer the approach taken by Beech-Jones J. Since it is necessary, in this case, to make a somewhat invidious choice between the guidance given by two powerfully reasoned and supported decisions of this Court, I will adopt the approach taken by Beech-Jones J. In other words, I do not accept that the determinative consideration in the decision whether to make an ICO is which of the two modes of serving the sentence is more likely to address the offender’s risk of reoffending, and that, unless a favourable opinion in that respect is reached, an ICO is excluded. I do not accept that, unless the balance of those two considerations falls in favour of an ICO, an ICO should not be imposed. I do not see any reason why subs (2) of s 66 should be elevated to dominate or override the more general consideration required by subs (1).</a:t>
            </a:r>
            <a:endParaRPr lang="en-AU" sz="2000" dirty="0"/>
          </a:p>
          <a:p>
            <a:r>
              <a:rPr lang="en-AU" sz="2000" i="1" dirty="0"/>
              <a:t>50 Like Harrison J, I consider that s 66(1) subordinates (but does not exclude) other considerations to community safety. That is the inescapable consequence of declaring community safety to be “the paramount consideration”. It is important to note, however, that is so only at the point when consideration is being given to whether to make an ICO. Thus, rehabilitation (s 3A (d)) will give way to community safety where appropriate; in an appropriate case, accountability and denunciation may be given less weight than they otherwise would. In this respect, it is not to be overlooked that the s 3A purposes have already been taken into account in the selection of the term of the sentence. By s 66(3), they are again to be taken into account in relation to the specific question whether the sentence is to be served by way of ICO. It is only in this context that they may be said to be “subordinate”. That does not diminish their importance at the earlier point of the sentencing determination. This is what I think Harrison J had in mind in [86] of Pullen.</a:t>
            </a:r>
            <a:endParaRPr lang="en-AU" sz="2000" dirty="0"/>
          </a:p>
          <a:p>
            <a:r>
              <a:rPr lang="en-AU" sz="2000" i="1" dirty="0"/>
              <a:t>51 Primacy must be given to the clear language of s 66(1) which, in terms, places community safety as the paramount consideration. Which of the two modes of serving the sentence is more likely to address the offender’s risk of reoffending is one of the factors relevant to the assessment of community safety, which, as Harrison J observed in Pullen, may best be served, in different cases, in different ways. The better way of addressing an offender’s risk of reoffending is but one of the considerations that contribute to the s 66(1) assessment.</a:t>
            </a:r>
            <a:endParaRPr lang="en-AU" sz="2000" dirty="0"/>
          </a:p>
          <a:p>
            <a:endParaRPr lang="en-AU" sz="2000" dirty="0"/>
          </a:p>
        </p:txBody>
      </p:sp>
    </p:spTree>
    <p:extLst>
      <p:ext uri="{BB962C8B-B14F-4D97-AF65-F5344CB8AC3E}">
        <p14:creationId xmlns:p14="http://schemas.microsoft.com/office/powerpoint/2010/main" val="2303839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46E92F-527B-4615-B459-FAA264C63356}"/>
              </a:ext>
            </a:extLst>
          </p:cNvPr>
          <p:cNvSpPr>
            <a:spLocks noGrp="1"/>
          </p:cNvSpPr>
          <p:nvPr>
            <p:ph type="title"/>
          </p:nvPr>
        </p:nvSpPr>
        <p:spPr>
          <a:xfrm>
            <a:off x="418225" y="1582535"/>
            <a:ext cx="3201366" cy="3387497"/>
          </a:xfrm>
        </p:spPr>
        <p:txBody>
          <a:bodyPr anchor="b">
            <a:normAutofit fontScale="90000"/>
          </a:bodyPr>
          <a:lstStyle/>
          <a:p>
            <a:pPr algn="r"/>
            <a:r>
              <a:rPr lang="en-AU" sz="4000" dirty="0">
                <a:solidFill>
                  <a:srgbClr val="FFFFFF"/>
                </a:solidFill>
              </a:rPr>
              <a:t>Pre-sentence custody can be deducted from a notional head sentence to bring term in range for ICO</a:t>
            </a:r>
          </a:p>
        </p:txBody>
      </p:sp>
      <p:sp>
        <p:nvSpPr>
          <p:cNvPr id="3" name="Content Placeholder 2">
            <a:extLst>
              <a:ext uri="{FF2B5EF4-FFF2-40B4-BE49-F238E27FC236}">
                <a16:creationId xmlns:a16="http://schemas.microsoft.com/office/drawing/2014/main" id="{BAC86273-DB76-4573-98C8-06033FB473CE}"/>
              </a:ext>
            </a:extLst>
          </p:cNvPr>
          <p:cNvSpPr>
            <a:spLocks noGrp="1"/>
          </p:cNvSpPr>
          <p:nvPr>
            <p:ph idx="1"/>
          </p:nvPr>
        </p:nvSpPr>
        <p:spPr>
          <a:xfrm>
            <a:off x="4810259" y="649480"/>
            <a:ext cx="6555347" cy="5546047"/>
          </a:xfrm>
        </p:spPr>
        <p:txBody>
          <a:bodyPr anchor="ctr">
            <a:normAutofit/>
          </a:bodyPr>
          <a:lstStyle/>
          <a:p>
            <a:pPr lvl="0"/>
            <a:r>
              <a:rPr lang="en-AU" sz="1400" i="1" dirty="0"/>
              <a:t>It would be unjust (and contrary to ss 24 and 47) to impose a sentence that did not take account of pre-sentence custody. It would be equally unjust to deprive an offender of the opportunity to serve the sentence in the community by way of intensive correction because such an order is not possible when the commencement of the sentence is backdated to take account of pre-sentence custody.</a:t>
            </a:r>
            <a:endParaRPr lang="en-AU" sz="1400" dirty="0"/>
          </a:p>
          <a:p>
            <a:pPr lvl="0"/>
            <a:r>
              <a:rPr lang="en-AU" sz="1400" i="1" dirty="0"/>
              <a:t>From time to time established procedures have to be moderated in order to meet changing circumstances. The process laid down in </a:t>
            </a:r>
            <a:r>
              <a:rPr lang="en-AU" sz="1400" i="1" dirty="0" err="1"/>
              <a:t>Zamagias</a:t>
            </a:r>
            <a:r>
              <a:rPr lang="en-AU" sz="1400" i="1" dirty="0"/>
              <a:t> and repeatedly endorsed was and remains appropriate for the circumstances to which it applies. When Howie J wrote his judgment in </a:t>
            </a:r>
            <a:r>
              <a:rPr lang="en-AU" sz="1400" i="1" dirty="0" err="1"/>
              <a:t>Zamagias</a:t>
            </a:r>
            <a:r>
              <a:rPr lang="en-AU" sz="1400" i="1" dirty="0"/>
              <a:t>, there was no provision for an offender to serve a sentence by way of intensive correction in the community. An offender who had served time in custody prior to sentencing was entitled to have that time recognised without sacrificing other options that might be available.</a:t>
            </a:r>
            <a:endParaRPr lang="en-AU" sz="1400" dirty="0"/>
          </a:p>
          <a:p>
            <a:pPr lvl="0"/>
            <a:r>
              <a:rPr lang="en-AU" sz="1400" i="1" dirty="0"/>
              <a:t>The provision for ICOs, as explained by the Attorney General in the Second Reading Speech, was designed not only to benefit offenders, but also the community by the rehabilitation of offenders and thereby the prevention of crime. That provision should not be rendered inoperable by ss 70 and 71.</a:t>
            </a:r>
            <a:endParaRPr lang="en-AU" sz="1400" dirty="0"/>
          </a:p>
          <a:p>
            <a:pPr lvl="0"/>
            <a:r>
              <a:rPr lang="en-AU" sz="1400" i="1" dirty="0"/>
              <a:t>There is, in my opinion, a solution to this problem. It involves a degree of departure from the </a:t>
            </a:r>
            <a:r>
              <a:rPr lang="en-AU" sz="1400" i="1" dirty="0" err="1"/>
              <a:t>Zamagias</a:t>
            </a:r>
            <a:r>
              <a:rPr lang="en-AU" sz="1400" i="1" dirty="0"/>
              <a:t> three-step process. Provided that the appropriate term of the sentence is determined before consideration is given to an ICO, it would, if an ICO is found to be appropriate, be acceptable for that term to be adjusted by the deduction of a period equivalent to the term of pre-sentence custody, so that the ICO commences on the day it is made (in compliance with s 71) and is co-extensive with the term of imprisonment (as required by s 70). The sentence actually recorded and imposed would be less (by the length of the pre-sentence custody) than the sentence found to be appropriate to meet the purpose of sentencing.</a:t>
            </a:r>
            <a:endParaRPr lang="en-AU" sz="1400" dirty="0"/>
          </a:p>
          <a:p>
            <a:endParaRPr lang="en-AU" sz="1400" dirty="0"/>
          </a:p>
        </p:txBody>
      </p:sp>
    </p:spTree>
    <p:extLst>
      <p:ext uri="{BB962C8B-B14F-4D97-AF65-F5344CB8AC3E}">
        <p14:creationId xmlns:p14="http://schemas.microsoft.com/office/powerpoint/2010/main" val="177553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C7EA98-85FA-42B5-BC5F-BA3789C1D521}"/>
              </a:ext>
            </a:extLst>
          </p:cNvPr>
          <p:cNvSpPr>
            <a:spLocks noGrp="1"/>
          </p:cNvSpPr>
          <p:nvPr>
            <p:ph type="title"/>
          </p:nvPr>
        </p:nvSpPr>
        <p:spPr>
          <a:xfrm>
            <a:off x="466722" y="586855"/>
            <a:ext cx="3201366" cy="3387497"/>
          </a:xfrm>
        </p:spPr>
        <p:txBody>
          <a:bodyPr anchor="b">
            <a:normAutofit/>
          </a:bodyPr>
          <a:lstStyle/>
          <a:p>
            <a:pPr algn="r"/>
            <a:r>
              <a:rPr lang="en-AU" sz="4000" dirty="0">
                <a:solidFill>
                  <a:srgbClr val="FFFFFF"/>
                </a:solidFill>
              </a:rPr>
              <a:t>Introduction</a:t>
            </a:r>
          </a:p>
        </p:txBody>
      </p:sp>
      <p:sp>
        <p:nvSpPr>
          <p:cNvPr id="3" name="Content Placeholder 2">
            <a:extLst>
              <a:ext uri="{FF2B5EF4-FFF2-40B4-BE49-F238E27FC236}">
                <a16:creationId xmlns:a16="http://schemas.microsoft.com/office/drawing/2014/main" id="{E651D9B0-839D-46EF-B7EC-5A1CECBBC846}"/>
              </a:ext>
            </a:extLst>
          </p:cNvPr>
          <p:cNvSpPr>
            <a:spLocks noGrp="1"/>
          </p:cNvSpPr>
          <p:nvPr>
            <p:ph idx="1"/>
          </p:nvPr>
        </p:nvSpPr>
        <p:spPr>
          <a:xfrm>
            <a:off x="4810259" y="649480"/>
            <a:ext cx="6555347" cy="5546047"/>
          </a:xfrm>
        </p:spPr>
        <p:txBody>
          <a:bodyPr anchor="ctr">
            <a:normAutofit/>
          </a:bodyPr>
          <a:lstStyle/>
          <a:p>
            <a:r>
              <a:rPr lang="en-AU" sz="2000" dirty="0"/>
              <a:t>In 2018 significant sentencing reforms were passed by the NSW Government in a package of criminal justice reforms.  These included the </a:t>
            </a:r>
            <a:r>
              <a:rPr lang="en-AU" sz="2000" i="1" dirty="0"/>
              <a:t>Crimes (Sentencing Procedure) Amendment (Sentencing Options) Act 2017 </a:t>
            </a:r>
            <a:r>
              <a:rPr lang="en-AU" sz="2000" dirty="0"/>
              <a:t>which commenced on 24 September 2018.  This Act restructured and amended provisions relating to ICOs.</a:t>
            </a:r>
          </a:p>
          <a:p>
            <a:r>
              <a:rPr lang="en-AU" sz="2000" dirty="0"/>
              <a:t>Part I of this paper is a summary of the relevant legislative principles and discussion and analysis of the way in which the Courts have interpreted these.</a:t>
            </a:r>
            <a:br>
              <a:rPr lang="en-AU" sz="2000" dirty="0"/>
            </a:br>
            <a:endParaRPr lang="en-AU" sz="2000" dirty="0"/>
          </a:p>
          <a:p>
            <a:r>
              <a:rPr lang="en-AU" sz="2000" dirty="0"/>
              <a:t>Part II is a summary of the processes involved with revocation of intensive corrections orders and tips for appearing before the State Parole Authority.</a:t>
            </a:r>
          </a:p>
          <a:p>
            <a:endParaRPr lang="en-AU" sz="2000" dirty="0"/>
          </a:p>
        </p:txBody>
      </p:sp>
    </p:spTree>
    <p:extLst>
      <p:ext uri="{BB962C8B-B14F-4D97-AF65-F5344CB8AC3E}">
        <p14:creationId xmlns:p14="http://schemas.microsoft.com/office/powerpoint/2010/main" val="154048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F43880-4BBA-4E1D-AAC5-C2E1A985EBA6}"/>
              </a:ext>
            </a:extLst>
          </p:cNvPr>
          <p:cNvSpPr>
            <a:spLocks noGrp="1"/>
          </p:cNvSpPr>
          <p:nvPr>
            <p:ph type="title"/>
          </p:nvPr>
        </p:nvSpPr>
        <p:spPr>
          <a:xfrm>
            <a:off x="466722" y="586855"/>
            <a:ext cx="3201366" cy="3387497"/>
          </a:xfrm>
        </p:spPr>
        <p:txBody>
          <a:bodyPr anchor="b">
            <a:normAutofit/>
          </a:bodyPr>
          <a:lstStyle/>
          <a:p>
            <a:pPr algn="r"/>
            <a:r>
              <a:rPr lang="en-AU" sz="4000">
                <a:solidFill>
                  <a:srgbClr val="FFFFFF"/>
                </a:solidFill>
              </a:rPr>
              <a:t>What is an ICO?	</a:t>
            </a:r>
          </a:p>
        </p:txBody>
      </p:sp>
      <p:sp>
        <p:nvSpPr>
          <p:cNvPr id="3" name="Content Placeholder 2">
            <a:extLst>
              <a:ext uri="{FF2B5EF4-FFF2-40B4-BE49-F238E27FC236}">
                <a16:creationId xmlns:a16="http://schemas.microsoft.com/office/drawing/2014/main" id="{38490AA3-CEDF-4E89-867E-793A2C76BB0A}"/>
              </a:ext>
            </a:extLst>
          </p:cNvPr>
          <p:cNvSpPr>
            <a:spLocks noGrp="1"/>
          </p:cNvSpPr>
          <p:nvPr>
            <p:ph idx="1"/>
          </p:nvPr>
        </p:nvSpPr>
        <p:spPr>
          <a:xfrm>
            <a:off x="4810259" y="649480"/>
            <a:ext cx="6555347" cy="5546047"/>
          </a:xfrm>
        </p:spPr>
        <p:txBody>
          <a:bodyPr anchor="ctr">
            <a:normAutofit/>
          </a:bodyPr>
          <a:lstStyle/>
          <a:p>
            <a:r>
              <a:rPr lang="en-AU" sz="2000" dirty="0"/>
              <a:t>An ICO is a custodial sentence which can only be imposed if the court is satisfied there is no possible alternative: s 5(1) </a:t>
            </a:r>
            <a:r>
              <a:rPr lang="en-AU" sz="2000" i="1" dirty="0"/>
              <a:t>Crimes (Sentencing Procedure) Act</a:t>
            </a:r>
            <a:r>
              <a:rPr lang="en-AU" sz="2000" dirty="0"/>
              <a:t> 1999 (“CSPA”).</a:t>
            </a:r>
          </a:p>
          <a:p>
            <a:r>
              <a:rPr lang="en-AU" sz="2000" dirty="0"/>
              <a:t>An ICO is a term of imprisonment that is served by way of intensive correction in the community.  Section 7(1) of the </a:t>
            </a:r>
            <a:r>
              <a:rPr lang="en-AU" sz="2000" i="1" dirty="0"/>
              <a:t>CSPA </a:t>
            </a:r>
            <a:r>
              <a:rPr lang="en-AU" sz="2000" dirty="0"/>
              <a:t>provides that a court that has sentenced an offender to imprisonment in respect of one or more offences may make an ICO directing that the sentence be served in the community.</a:t>
            </a:r>
          </a:p>
        </p:txBody>
      </p:sp>
    </p:spTree>
    <p:extLst>
      <p:ext uri="{BB962C8B-B14F-4D97-AF65-F5344CB8AC3E}">
        <p14:creationId xmlns:p14="http://schemas.microsoft.com/office/powerpoint/2010/main" val="215146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C77229-54AC-4E63-B5AB-586416333E3D}"/>
              </a:ext>
            </a:extLst>
          </p:cNvPr>
          <p:cNvSpPr>
            <a:spLocks noGrp="1"/>
          </p:cNvSpPr>
          <p:nvPr>
            <p:ph type="title"/>
          </p:nvPr>
        </p:nvSpPr>
        <p:spPr>
          <a:xfrm>
            <a:off x="466722" y="586855"/>
            <a:ext cx="3201366" cy="3387497"/>
          </a:xfrm>
        </p:spPr>
        <p:txBody>
          <a:bodyPr anchor="b">
            <a:normAutofit/>
          </a:bodyPr>
          <a:lstStyle/>
          <a:p>
            <a:pPr algn="r"/>
            <a:r>
              <a:rPr lang="en-AU" sz="4000">
                <a:solidFill>
                  <a:srgbClr val="FFFFFF"/>
                </a:solidFill>
              </a:rPr>
              <a:t>Sentencing : 3 Stage Process</a:t>
            </a:r>
          </a:p>
        </p:txBody>
      </p:sp>
      <p:sp>
        <p:nvSpPr>
          <p:cNvPr id="3" name="Content Placeholder 2">
            <a:extLst>
              <a:ext uri="{FF2B5EF4-FFF2-40B4-BE49-F238E27FC236}">
                <a16:creationId xmlns:a16="http://schemas.microsoft.com/office/drawing/2014/main" id="{BA25B252-8A66-491E-B304-162F9EF4C979}"/>
              </a:ext>
            </a:extLst>
          </p:cNvPr>
          <p:cNvSpPr>
            <a:spLocks noGrp="1"/>
          </p:cNvSpPr>
          <p:nvPr>
            <p:ph idx="1"/>
          </p:nvPr>
        </p:nvSpPr>
        <p:spPr>
          <a:xfrm>
            <a:off x="4810259" y="649480"/>
            <a:ext cx="6555347" cy="5546047"/>
          </a:xfrm>
        </p:spPr>
        <p:txBody>
          <a:bodyPr anchor="ctr">
            <a:normAutofit/>
          </a:bodyPr>
          <a:lstStyle/>
          <a:p>
            <a:pPr lvl="0"/>
            <a:r>
              <a:rPr lang="en-AU" sz="2000" dirty="0"/>
              <a:t>Determine pursuant to s 5 that </a:t>
            </a:r>
            <a:r>
              <a:rPr lang="en-AU" sz="2000" u="sng" dirty="0"/>
              <a:t>no sentence other than a term of imprisonment is appropriate</a:t>
            </a:r>
            <a:br>
              <a:rPr lang="en-AU" sz="2000" u="sng" dirty="0"/>
            </a:br>
            <a:endParaRPr lang="en-AU" sz="2000" dirty="0"/>
          </a:p>
          <a:p>
            <a:pPr lvl="0"/>
            <a:r>
              <a:rPr lang="en-AU" sz="2000" dirty="0"/>
              <a:t>Determine the </a:t>
            </a:r>
            <a:r>
              <a:rPr lang="en-AU" sz="2000" u="sng" dirty="0"/>
              <a:t>length of the sentence to be imposed</a:t>
            </a:r>
            <a:br>
              <a:rPr lang="en-AU" sz="2000" u="sng" dirty="0"/>
            </a:br>
            <a:endParaRPr lang="en-AU" sz="2000" dirty="0"/>
          </a:p>
          <a:p>
            <a:pPr lvl="0"/>
            <a:r>
              <a:rPr lang="en-AU" sz="2000" dirty="0"/>
              <a:t>Determine </a:t>
            </a:r>
            <a:r>
              <a:rPr lang="en-AU" sz="2000" u="sng" dirty="0"/>
              <a:t>whether the sentence should be served by way of an ICO or full-time custody</a:t>
            </a:r>
          </a:p>
          <a:p>
            <a:pPr marL="0" lvl="0" indent="0">
              <a:buNone/>
            </a:pPr>
            <a:endParaRPr lang="en-AU" sz="2000" u="sng" dirty="0"/>
          </a:p>
          <a:p>
            <a:pPr marL="0" lvl="0" indent="0">
              <a:buNone/>
            </a:pPr>
            <a:r>
              <a:rPr lang="en-AU" sz="2000" u="sng" dirty="0"/>
              <a:t>(</a:t>
            </a:r>
            <a:r>
              <a:rPr lang="en-AU" sz="2000" dirty="0"/>
              <a:t>Consistent with the principles stated in </a:t>
            </a:r>
            <a:r>
              <a:rPr lang="en-AU" sz="2000" i="1" dirty="0"/>
              <a:t>R v </a:t>
            </a:r>
            <a:r>
              <a:rPr lang="en-AU" sz="2000" i="1" dirty="0" err="1"/>
              <a:t>Zamagias</a:t>
            </a:r>
            <a:r>
              <a:rPr lang="en-AU" sz="2000" dirty="0"/>
              <a:t> [2002] NSWCCA 17</a:t>
            </a:r>
            <a:r>
              <a:rPr lang="en-AU" sz="2000" i="1" dirty="0"/>
              <a:t> </a:t>
            </a:r>
            <a:r>
              <a:rPr lang="en-AU" sz="2000" dirty="0"/>
              <a:t>and </a:t>
            </a:r>
            <a:r>
              <a:rPr lang="en-AU" sz="2000" i="1" dirty="0" err="1"/>
              <a:t>Douar</a:t>
            </a:r>
            <a:r>
              <a:rPr lang="en-AU" sz="2000" i="1" dirty="0"/>
              <a:t> v The Queen </a:t>
            </a:r>
            <a:r>
              <a:rPr lang="en-AU" sz="2000" dirty="0"/>
              <a:t>[2005] NSWCCA 455; 159 A Crim R 154)</a:t>
            </a:r>
          </a:p>
        </p:txBody>
      </p:sp>
    </p:spTree>
    <p:extLst>
      <p:ext uri="{BB962C8B-B14F-4D97-AF65-F5344CB8AC3E}">
        <p14:creationId xmlns:p14="http://schemas.microsoft.com/office/powerpoint/2010/main" val="4150262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C7DC6-725D-4EB0-9C75-AE70F5DEE53B}"/>
              </a:ext>
            </a:extLst>
          </p:cNvPr>
          <p:cNvSpPr>
            <a:spLocks noGrp="1"/>
          </p:cNvSpPr>
          <p:nvPr>
            <p:ph type="title"/>
          </p:nvPr>
        </p:nvSpPr>
        <p:spPr>
          <a:xfrm>
            <a:off x="466722" y="586855"/>
            <a:ext cx="3201366" cy="3387497"/>
          </a:xfrm>
        </p:spPr>
        <p:txBody>
          <a:bodyPr anchor="b">
            <a:normAutofit/>
          </a:bodyPr>
          <a:lstStyle/>
          <a:p>
            <a:pPr algn="r"/>
            <a:r>
              <a:rPr lang="en-AU" sz="4000">
                <a:solidFill>
                  <a:srgbClr val="FFFFFF"/>
                </a:solidFill>
              </a:rPr>
              <a:t>Community Safety</a:t>
            </a:r>
          </a:p>
        </p:txBody>
      </p:sp>
      <p:sp>
        <p:nvSpPr>
          <p:cNvPr id="3" name="Content Placeholder 2">
            <a:extLst>
              <a:ext uri="{FF2B5EF4-FFF2-40B4-BE49-F238E27FC236}">
                <a16:creationId xmlns:a16="http://schemas.microsoft.com/office/drawing/2014/main" id="{A5404327-782A-410D-98BD-43ED247D6C46}"/>
              </a:ext>
            </a:extLst>
          </p:cNvPr>
          <p:cNvSpPr>
            <a:spLocks noGrp="1"/>
          </p:cNvSpPr>
          <p:nvPr>
            <p:ph idx="1"/>
          </p:nvPr>
        </p:nvSpPr>
        <p:spPr>
          <a:xfrm>
            <a:off x="4810259" y="649480"/>
            <a:ext cx="6555347" cy="5546047"/>
          </a:xfrm>
        </p:spPr>
        <p:txBody>
          <a:bodyPr anchor="ctr">
            <a:normAutofit/>
          </a:bodyPr>
          <a:lstStyle/>
          <a:p>
            <a:r>
              <a:rPr lang="en-AU" sz="2000" dirty="0"/>
              <a:t>Section 66ss(1-3) of the CSPA provides that community safety </a:t>
            </a:r>
            <a:r>
              <a:rPr lang="en-AU" sz="2000" b="1" dirty="0"/>
              <a:t>must</a:t>
            </a:r>
            <a:r>
              <a:rPr lang="en-AU" sz="2000" dirty="0"/>
              <a:t> be the paramount consideration when the sentencing court is deciding whether to make an ICO in relation to an offender (s66(1) and is required to assess whether the order or full-time imprisonment is more likely to address the risk of reoffending.</a:t>
            </a:r>
            <a:br>
              <a:rPr lang="en-AU" sz="2000" dirty="0"/>
            </a:br>
            <a:br>
              <a:rPr lang="en-AU" sz="2000" dirty="0"/>
            </a:br>
            <a:r>
              <a:rPr lang="en-AU" sz="2000" dirty="0"/>
              <a:t>S66(3) provides that the Court must consider the purposes of sentencing: s 3A and any relevant common law sentencing principles and may consider any other matters that the court thinks relevant.</a:t>
            </a:r>
            <a:br>
              <a:rPr lang="en-AU" sz="2000" dirty="0"/>
            </a:br>
            <a:endParaRPr lang="en-AU" sz="2000" dirty="0"/>
          </a:p>
        </p:txBody>
      </p:sp>
    </p:spTree>
    <p:extLst>
      <p:ext uri="{BB962C8B-B14F-4D97-AF65-F5344CB8AC3E}">
        <p14:creationId xmlns:p14="http://schemas.microsoft.com/office/powerpoint/2010/main" val="176838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79068C-4CD5-4853-B646-707C77C66A9E}"/>
              </a:ext>
            </a:extLst>
          </p:cNvPr>
          <p:cNvSpPr>
            <a:spLocks noGrp="1"/>
          </p:cNvSpPr>
          <p:nvPr>
            <p:ph type="title"/>
          </p:nvPr>
        </p:nvSpPr>
        <p:spPr>
          <a:xfrm>
            <a:off x="586478" y="1683756"/>
            <a:ext cx="3115265" cy="2396359"/>
          </a:xfrm>
        </p:spPr>
        <p:txBody>
          <a:bodyPr anchor="b">
            <a:normAutofit/>
          </a:bodyPr>
          <a:lstStyle/>
          <a:p>
            <a:pPr algn="r"/>
            <a:r>
              <a:rPr lang="en-AU" sz="3100" b="1" dirty="0">
                <a:solidFill>
                  <a:srgbClr val="FFFFFF"/>
                </a:solidFill>
              </a:rPr>
              <a:t>Considerations specific to Domestic Violence offences</a:t>
            </a:r>
            <a:br>
              <a:rPr lang="en-AU" sz="3100" dirty="0">
                <a:solidFill>
                  <a:srgbClr val="FFFFFF"/>
                </a:solidFill>
              </a:rPr>
            </a:br>
            <a:endParaRPr lang="en-AU" sz="3100" dirty="0">
              <a:solidFill>
                <a:srgbClr val="FFFFFF"/>
              </a:solidFill>
            </a:endParaRPr>
          </a:p>
        </p:txBody>
      </p:sp>
      <p:graphicFrame>
        <p:nvGraphicFramePr>
          <p:cNvPr id="5" name="Content Placeholder 2">
            <a:extLst>
              <a:ext uri="{FF2B5EF4-FFF2-40B4-BE49-F238E27FC236}">
                <a16:creationId xmlns:a16="http://schemas.microsoft.com/office/drawing/2014/main" id="{30CABE4E-7659-4E75-BF50-30E7E6E92328}"/>
              </a:ext>
            </a:extLst>
          </p:cNvPr>
          <p:cNvGraphicFramePr>
            <a:graphicFrameLocks noGrp="1"/>
          </p:cNvGraphicFramePr>
          <p:nvPr>
            <p:ph idx="1"/>
            <p:extLst>
              <p:ext uri="{D42A27DB-BD31-4B8C-83A1-F6EECF244321}">
                <p14:modId xmlns:p14="http://schemas.microsoft.com/office/powerpoint/2010/main" val="125975993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906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B815D-8387-4757-AFFE-130F52D0C2C0}"/>
              </a:ext>
            </a:extLst>
          </p:cNvPr>
          <p:cNvSpPr>
            <a:spLocks noGrp="1"/>
          </p:cNvSpPr>
          <p:nvPr>
            <p:ph type="title"/>
          </p:nvPr>
        </p:nvSpPr>
        <p:spPr>
          <a:xfrm>
            <a:off x="466722" y="586855"/>
            <a:ext cx="3201366" cy="3387497"/>
          </a:xfrm>
        </p:spPr>
        <p:txBody>
          <a:bodyPr anchor="b">
            <a:normAutofit/>
          </a:bodyPr>
          <a:lstStyle/>
          <a:p>
            <a:pPr algn="r"/>
            <a:r>
              <a:rPr lang="en-AU" sz="4000" b="1">
                <a:solidFill>
                  <a:srgbClr val="FFFFFF"/>
                </a:solidFill>
              </a:rPr>
              <a:t>Precluded Offences</a:t>
            </a:r>
            <a:br>
              <a:rPr lang="en-AU" sz="4000">
                <a:solidFill>
                  <a:srgbClr val="FFFFFF"/>
                </a:solidFill>
              </a:rPr>
            </a:br>
            <a:endParaRPr lang="en-AU" sz="4000">
              <a:solidFill>
                <a:srgbClr val="FFFFFF"/>
              </a:solidFill>
            </a:endParaRPr>
          </a:p>
        </p:txBody>
      </p:sp>
      <p:sp>
        <p:nvSpPr>
          <p:cNvPr id="3" name="Content Placeholder 2">
            <a:extLst>
              <a:ext uri="{FF2B5EF4-FFF2-40B4-BE49-F238E27FC236}">
                <a16:creationId xmlns:a16="http://schemas.microsoft.com/office/drawing/2014/main" id="{E80B26F7-3C56-47E2-B23E-FDF4FE16C273}"/>
              </a:ext>
            </a:extLst>
          </p:cNvPr>
          <p:cNvSpPr>
            <a:spLocks noGrp="1"/>
          </p:cNvSpPr>
          <p:nvPr>
            <p:ph idx="1"/>
          </p:nvPr>
        </p:nvSpPr>
        <p:spPr>
          <a:xfrm>
            <a:off x="4810259" y="649480"/>
            <a:ext cx="6555347" cy="5546047"/>
          </a:xfrm>
        </p:spPr>
        <p:txBody>
          <a:bodyPr anchor="ctr">
            <a:normAutofit/>
          </a:bodyPr>
          <a:lstStyle/>
          <a:p>
            <a:r>
              <a:rPr lang="en-AU" sz="2000" dirty="0"/>
              <a:t>Section 67 proscribes a sentencing court from imposing an ICO for a raft of precluded offences set out in Appendix B to the paper.</a:t>
            </a:r>
          </a:p>
          <a:p>
            <a:r>
              <a:rPr lang="en-AU" sz="2000" dirty="0"/>
              <a:t>It is important to have regard to s 67 when advising clients on potential sentence outcomes </a:t>
            </a:r>
          </a:p>
          <a:p>
            <a:r>
              <a:rPr lang="en-AU" sz="2000" dirty="0"/>
              <a:t>Prudent to include an acknowledgment in any written instructions that the offence being pleaded to is precluded from being eligible an intensive correction order.</a:t>
            </a:r>
          </a:p>
          <a:p>
            <a:endParaRPr lang="en-AU" sz="2000" dirty="0"/>
          </a:p>
        </p:txBody>
      </p:sp>
    </p:spTree>
    <p:extLst>
      <p:ext uri="{BB962C8B-B14F-4D97-AF65-F5344CB8AC3E}">
        <p14:creationId xmlns:p14="http://schemas.microsoft.com/office/powerpoint/2010/main" val="150664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B815D-8387-4757-AFFE-130F52D0C2C0}"/>
              </a:ext>
            </a:extLst>
          </p:cNvPr>
          <p:cNvSpPr>
            <a:spLocks noGrp="1"/>
          </p:cNvSpPr>
          <p:nvPr>
            <p:ph type="title"/>
          </p:nvPr>
        </p:nvSpPr>
        <p:spPr>
          <a:xfrm>
            <a:off x="466722" y="1015067"/>
            <a:ext cx="3201366" cy="3665989"/>
          </a:xfrm>
        </p:spPr>
        <p:txBody>
          <a:bodyPr anchor="b">
            <a:normAutofit/>
          </a:bodyPr>
          <a:lstStyle/>
          <a:p>
            <a:pPr algn="r"/>
            <a:r>
              <a:rPr lang="en-AU" sz="4000" b="1" dirty="0">
                <a:solidFill>
                  <a:schemeClr val="bg1"/>
                </a:solidFill>
              </a:rPr>
              <a:t>Structuring the Intensive Correction Order</a:t>
            </a:r>
            <a:br>
              <a:rPr lang="en-AU" sz="4000" dirty="0">
                <a:solidFill>
                  <a:schemeClr val="bg1"/>
                </a:solidFill>
              </a:rPr>
            </a:br>
            <a:endParaRPr lang="en-AU" sz="4000" dirty="0">
              <a:solidFill>
                <a:schemeClr val="bg1"/>
              </a:solidFill>
            </a:endParaRPr>
          </a:p>
        </p:txBody>
      </p:sp>
      <p:sp>
        <p:nvSpPr>
          <p:cNvPr id="3" name="Content Placeholder 2">
            <a:extLst>
              <a:ext uri="{FF2B5EF4-FFF2-40B4-BE49-F238E27FC236}">
                <a16:creationId xmlns:a16="http://schemas.microsoft.com/office/drawing/2014/main" id="{E80B26F7-3C56-47E2-B23E-FDF4FE16C273}"/>
              </a:ext>
            </a:extLst>
          </p:cNvPr>
          <p:cNvSpPr>
            <a:spLocks noGrp="1"/>
          </p:cNvSpPr>
          <p:nvPr>
            <p:ph idx="1"/>
          </p:nvPr>
        </p:nvSpPr>
        <p:spPr>
          <a:xfrm>
            <a:off x="4810259" y="649480"/>
            <a:ext cx="6555347" cy="5546047"/>
          </a:xfrm>
        </p:spPr>
        <p:txBody>
          <a:bodyPr anchor="ctr">
            <a:normAutofit/>
          </a:bodyPr>
          <a:lstStyle/>
          <a:p>
            <a:r>
              <a:rPr lang="en-AU" sz="2000" dirty="0"/>
              <a:t>Section 68(1) provides that an ICO </a:t>
            </a:r>
            <a:r>
              <a:rPr lang="en-AU" sz="2000" u="sng" dirty="0"/>
              <a:t>must not be made</a:t>
            </a:r>
            <a:r>
              <a:rPr lang="en-AU" sz="2000" dirty="0"/>
              <a:t> in respect of a single offence </a:t>
            </a:r>
            <a:r>
              <a:rPr lang="en-AU" sz="2000" u="sng" dirty="0"/>
              <a:t>if the duration of the term of imprisonment</a:t>
            </a:r>
            <a:r>
              <a:rPr lang="en-AU" sz="2000" dirty="0"/>
              <a:t> imposed for the offence </a:t>
            </a:r>
            <a:r>
              <a:rPr lang="en-AU" sz="2000" u="sng" dirty="0"/>
              <a:t>exceeds 2 years.</a:t>
            </a:r>
            <a:endParaRPr lang="en-AU" sz="2000" dirty="0"/>
          </a:p>
          <a:p>
            <a:r>
              <a:rPr lang="en-AU" sz="2000" dirty="0"/>
              <a:t>However, it can be made in respect of an aggregate sentence of imprisonment but only if the duration of the term of the aggregate sentence does not exceed 3 years (s68(2) CSPA).</a:t>
            </a:r>
          </a:p>
          <a:p>
            <a:r>
              <a:rPr lang="en-AU" sz="2000" i="1" dirty="0"/>
              <a:t>Cross v R</a:t>
            </a:r>
          </a:p>
          <a:p>
            <a:r>
              <a:rPr lang="en-AU" sz="2000" i="1" dirty="0"/>
              <a:t>Abel v R</a:t>
            </a:r>
          </a:p>
          <a:p>
            <a:pPr marL="0" indent="0">
              <a:buNone/>
            </a:pPr>
            <a:endParaRPr lang="en-AU" sz="2000" dirty="0"/>
          </a:p>
        </p:txBody>
      </p:sp>
    </p:spTree>
    <p:extLst>
      <p:ext uri="{BB962C8B-B14F-4D97-AF65-F5344CB8AC3E}">
        <p14:creationId xmlns:p14="http://schemas.microsoft.com/office/powerpoint/2010/main" val="63599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B815D-8387-4757-AFFE-130F52D0C2C0}"/>
              </a:ext>
            </a:extLst>
          </p:cNvPr>
          <p:cNvSpPr>
            <a:spLocks noGrp="1"/>
          </p:cNvSpPr>
          <p:nvPr>
            <p:ph type="title"/>
          </p:nvPr>
        </p:nvSpPr>
        <p:spPr>
          <a:xfrm>
            <a:off x="466722" y="1015067"/>
            <a:ext cx="3201366" cy="3665989"/>
          </a:xfrm>
        </p:spPr>
        <p:txBody>
          <a:bodyPr anchor="b">
            <a:normAutofit/>
          </a:bodyPr>
          <a:lstStyle/>
          <a:p>
            <a:pPr algn="r"/>
            <a:r>
              <a:rPr lang="en-AU" sz="4000" b="1" dirty="0">
                <a:solidFill>
                  <a:schemeClr val="bg1"/>
                </a:solidFill>
              </a:rPr>
              <a:t>Sentence Assessment Reports</a:t>
            </a:r>
            <a:br>
              <a:rPr lang="en-AU" sz="4000" b="1" dirty="0">
                <a:solidFill>
                  <a:schemeClr val="bg1"/>
                </a:solidFill>
              </a:rPr>
            </a:br>
            <a:br>
              <a:rPr lang="en-AU" sz="4000" b="1" dirty="0">
                <a:solidFill>
                  <a:schemeClr val="bg1"/>
                </a:solidFill>
              </a:rPr>
            </a:br>
            <a:endParaRPr lang="en-AU" sz="4000" dirty="0">
              <a:solidFill>
                <a:schemeClr val="bg1"/>
              </a:solidFill>
            </a:endParaRPr>
          </a:p>
        </p:txBody>
      </p:sp>
      <p:sp>
        <p:nvSpPr>
          <p:cNvPr id="3" name="Content Placeholder 2">
            <a:extLst>
              <a:ext uri="{FF2B5EF4-FFF2-40B4-BE49-F238E27FC236}">
                <a16:creationId xmlns:a16="http://schemas.microsoft.com/office/drawing/2014/main" id="{E80B26F7-3C56-47E2-B23E-FDF4FE16C273}"/>
              </a:ext>
            </a:extLst>
          </p:cNvPr>
          <p:cNvSpPr>
            <a:spLocks noGrp="1"/>
          </p:cNvSpPr>
          <p:nvPr>
            <p:ph idx="1"/>
          </p:nvPr>
        </p:nvSpPr>
        <p:spPr>
          <a:xfrm>
            <a:off x="4810259" y="649480"/>
            <a:ext cx="6555347" cy="5546047"/>
          </a:xfrm>
        </p:spPr>
        <p:txBody>
          <a:bodyPr anchor="ctr">
            <a:normAutofit/>
          </a:bodyPr>
          <a:lstStyle/>
          <a:p>
            <a:r>
              <a:rPr lang="en-AU" sz="2000" dirty="0"/>
              <a:t>Section 69 provides that the Court must have regard to (but is not bound by) the contents of any assessment report obtained in relation to the offender (assessment report is defined as a report made by a community correction or juvenile justice officer) and evidence from a community correction officer </a:t>
            </a:r>
            <a:r>
              <a:rPr lang="en-AU" sz="2000" u="sng" dirty="0"/>
              <a:t>or any other information before the court.</a:t>
            </a:r>
            <a:r>
              <a:rPr lang="en-AU" sz="2000" dirty="0"/>
              <a:t> </a:t>
            </a:r>
          </a:p>
          <a:p>
            <a:r>
              <a:rPr lang="en-AU" sz="2000" dirty="0"/>
              <a:t>The relevant statutory requirements for those reports are found in Pt 2 Division 4B (ss17b-17D) </a:t>
            </a:r>
            <a:r>
              <a:rPr lang="en-AU" sz="2000" i="1" dirty="0"/>
              <a:t>Crimes (Sentencing Procedure) Act</a:t>
            </a:r>
            <a:r>
              <a:rPr lang="en-AU" sz="2000" dirty="0"/>
              <a:t>.</a:t>
            </a:r>
          </a:p>
          <a:p>
            <a:endParaRPr lang="en-AU" sz="2000" i="1" dirty="0"/>
          </a:p>
          <a:p>
            <a:pPr marL="0" indent="0">
              <a:buNone/>
            </a:pPr>
            <a:endParaRPr lang="en-AU" sz="2000" dirty="0"/>
          </a:p>
        </p:txBody>
      </p:sp>
    </p:spTree>
    <p:extLst>
      <p:ext uri="{BB962C8B-B14F-4D97-AF65-F5344CB8AC3E}">
        <p14:creationId xmlns:p14="http://schemas.microsoft.com/office/powerpoint/2010/main" val="2723381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1611</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Intensive Correction Orders: Revocation and the State Parole Authority  Eugene Renard &amp; Rebecca Simpson</vt:lpstr>
      <vt:lpstr>Introduction</vt:lpstr>
      <vt:lpstr>What is an ICO? </vt:lpstr>
      <vt:lpstr>Sentencing : 3 Stage Process</vt:lpstr>
      <vt:lpstr>Community Safety</vt:lpstr>
      <vt:lpstr>Considerations specific to Domestic Violence offences </vt:lpstr>
      <vt:lpstr>Precluded Offences </vt:lpstr>
      <vt:lpstr>Structuring the Intensive Correction Order </vt:lpstr>
      <vt:lpstr>Sentence Assessment Reports  </vt:lpstr>
      <vt:lpstr>CCA Decisions    </vt:lpstr>
      <vt:lpstr>Principles</vt:lpstr>
      <vt:lpstr>Restrictive Approach : R v Fangaloka</vt:lpstr>
      <vt:lpstr>Facilitative Approach</vt:lpstr>
      <vt:lpstr>Mandranis v R [2021] NSWCCA 97</vt:lpstr>
      <vt:lpstr>Pre-sentence custody can be deducted from a notional head sentence to bring term in range for 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Intensive Correction Orders: Revocation and the State Parole Authority  Eugene Renard &amp; Rebecca Simpson</dc:title>
  <dc:creator>Renard, Eugene</dc:creator>
  <cp:lastModifiedBy>lynde</cp:lastModifiedBy>
  <cp:revision>6</cp:revision>
  <dcterms:created xsi:type="dcterms:W3CDTF">2021-05-21T00:49:01Z</dcterms:created>
  <dcterms:modified xsi:type="dcterms:W3CDTF">2021-05-25T07:25:49Z</dcterms:modified>
</cp:coreProperties>
</file>