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sldIdLst>
    <p:sldId id="258" r:id="rId5"/>
    <p:sldId id="256" r:id="rId6"/>
    <p:sldId id="257" r:id="rId7"/>
    <p:sldId id="259" r:id="rId8"/>
    <p:sldId id="262" r:id="rId9"/>
    <p:sldId id="263" r:id="rId10"/>
    <p:sldId id="260" r:id="rId11"/>
    <p:sldId id="266" r:id="rId12"/>
    <p:sldId id="267" r:id="rId13"/>
    <p:sldId id="261" r:id="rId14"/>
    <p:sldId id="26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6197"/>
  </p:normalViewPr>
  <p:slideViewPr>
    <p:cSldViewPr snapToGrid="0">
      <p:cViewPr varScale="1">
        <p:scale>
          <a:sx n="110" d="100"/>
          <a:sy n="110"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3977EF-D35A-4435-A826-FDD82BC57F60}" type="datetimeFigureOut">
              <a:rPr lang="en-AU" smtClean="0"/>
              <a:t>1/08/2023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B441EB-F375-481B-8E8B-C6C3D1F1C23A}" type="slidenum">
              <a:rPr lang="en-AU" smtClean="0"/>
              <a:t>‹#›</a:t>
            </a:fld>
            <a:endParaRPr lang="en-AU"/>
          </a:p>
        </p:txBody>
      </p:sp>
    </p:spTree>
    <p:extLst>
      <p:ext uri="{BB962C8B-B14F-4D97-AF65-F5344CB8AC3E}">
        <p14:creationId xmlns:p14="http://schemas.microsoft.com/office/powerpoint/2010/main" val="7885729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3</a:t>
            </a:fld>
            <a:endParaRPr lang="en-AU"/>
          </a:p>
        </p:txBody>
      </p:sp>
    </p:spTree>
    <p:extLst>
      <p:ext uri="{BB962C8B-B14F-4D97-AF65-F5344CB8AC3E}">
        <p14:creationId xmlns:p14="http://schemas.microsoft.com/office/powerpoint/2010/main" val="3850921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4</a:t>
            </a:fld>
            <a:endParaRPr lang="en-AU"/>
          </a:p>
        </p:txBody>
      </p:sp>
    </p:spTree>
    <p:extLst>
      <p:ext uri="{BB962C8B-B14F-4D97-AF65-F5344CB8AC3E}">
        <p14:creationId xmlns:p14="http://schemas.microsoft.com/office/powerpoint/2010/main" val="321767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5</a:t>
            </a:fld>
            <a:endParaRPr lang="en-AU"/>
          </a:p>
        </p:txBody>
      </p:sp>
    </p:spTree>
    <p:extLst>
      <p:ext uri="{BB962C8B-B14F-4D97-AF65-F5344CB8AC3E}">
        <p14:creationId xmlns:p14="http://schemas.microsoft.com/office/powerpoint/2010/main" val="23308903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6</a:t>
            </a:fld>
            <a:endParaRPr lang="en-AU"/>
          </a:p>
        </p:txBody>
      </p:sp>
    </p:spTree>
    <p:extLst>
      <p:ext uri="{BB962C8B-B14F-4D97-AF65-F5344CB8AC3E}">
        <p14:creationId xmlns:p14="http://schemas.microsoft.com/office/powerpoint/2010/main" val="3748402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7</a:t>
            </a:fld>
            <a:endParaRPr lang="en-AU"/>
          </a:p>
        </p:txBody>
      </p:sp>
    </p:spTree>
    <p:extLst>
      <p:ext uri="{BB962C8B-B14F-4D97-AF65-F5344CB8AC3E}">
        <p14:creationId xmlns:p14="http://schemas.microsoft.com/office/powerpoint/2010/main" val="519498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8</a:t>
            </a:fld>
            <a:endParaRPr lang="en-AU"/>
          </a:p>
        </p:txBody>
      </p:sp>
    </p:spTree>
    <p:extLst>
      <p:ext uri="{BB962C8B-B14F-4D97-AF65-F5344CB8AC3E}">
        <p14:creationId xmlns:p14="http://schemas.microsoft.com/office/powerpoint/2010/main" val="34006023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9</a:t>
            </a:fld>
            <a:endParaRPr lang="en-AU"/>
          </a:p>
        </p:txBody>
      </p:sp>
    </p:spTree>
    <p:extLst>
      <p:ext uri="{BB962C8B-B14F-4D97-AF65-F5344CB8AC3E}">
        <p14:creationId xmlns:p14="http://schemas.microsoft.com/office/powerpoint/2010/main" val="2048283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10</a:t>
            </a:fld>
            <a:endParaRPr lang="en-AU"/>
          </a:p>
        </p:txBody>
      </p:sp>
    </p:spTree>
    <p:extLst>
      <p:ext uri="{BB962C8B-B14F-4D97-AF65-F5344CB8AC3E}">
        <p14:creationId xmlns:p14="http://schemas.microsoft.com/office/powerpoint/2010/main" val="25180258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02B441EB-F375-481B-8E8B-C6C3D1F1C23A}" type="slidenum">
              <a:rPr lang="en-AU" smtClean="0"/>
              <a:t>11</a:t>
            </a:fld>
            <a:endParaRPr lang="en-AU"/>
          </a:p>
        </p:txBody>
      </p:sp>
    </p:spTree>
    <p:extLst>
      <p:ext uri="{BB962C8B-B14F-4D97-AF65-F5344CB8AC3E}">
        <p14:creationId xmlns:p14="http://schemas.microsoft.com/office/powerpoint/2010/main" val="2093661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96CF1-E905-98A3-CE72-37896C73A93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24F9E03F-874E-E731-ED88-40087914E5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6F50C19A-1392-D7CA-A123-E9BB631EBDAE}"/>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5" name="Footer Placeholder 4">
            <a:extLst>
              <a:ext uri="{FF2B5EF4-FFF2-40B4-BE49-F238E27FC236}">
                <a16:creationId xmlns:a16="http://schemas.microsoft.com/office/drawing/2014/main" id="{77BBE31F-9B34-BB57-32FE-98422B6D7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2E7A0-CAD1-71A4-DE8E-7D71B89CCE6C}"/>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4134581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8AC5E-A9C4-BE15-5A6D-888A004F6DA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7E6B5B26-F237-4E79-244F-724AC97B70F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050063F-DE06-16DB-5397-E14210E7A996}"/>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5" name="Footer Placeholder 4">
            <a:extLst>
              <a:ext uri="{FF2B5EF4-FFF2-40B4-BE49-F238E27FC236}">
                <a16:creationId xmlns:a16="http://schemas.microsoft.com/office/drawing/2014/main" id="{1D1A396E-A8CC-F9F4-97B1-ADC9B8267A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F8A920-E733-3520-190B-C25B31FAB3ED}"/>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4138816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703500-A84F-8CE9-08EA-52B79877937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65A4BC2-3135-69F4-1209-9942674F31EC}"/>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AEB60C6-6E2D-7BC9-515E-BF489B01D3E9}"/>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5" name="Footer Placeholder 4">
            <a:extLst>
              <a:ext uri="{FF2B5EF4-FFF2-40B4-BE49-F238E27FC236}">
                <a16:creationId xmlns:a16="http://schemas.microsoft.com/office/drawing/2014/main" id="{5000F1FA-02E8-67B2-04EA-0D98581D4E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24D692-A2D6-E58E-2E7F-41C39CBF5C1D}"/>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142993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C99A5-B8EE-4DA7-83E7-0CA7F3E5351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70D5703-E8DC-0B20-06F9-B6F223FCC2B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2E5B3F-C53A-E295-216D-09071582C04A}"/>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5" name="Footer Placeholder 4">
            <a:extLst>
              <a:ext uri="{FF2B5EF4-FFF2-40B4-BE49-F238E27FC236}">
                <a16:creationId xmlns:a16="http://schemas.microsoft.com/office/drawing/2014/main" id="{BB13010B-195D-E375-E701-43C4CB0BD5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BA852F-57EC-FFFD-A31B-8111005558EF}"/>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91889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FE31C-2752-9E55-F2D7-2B4B0D0B9CE5}"/>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1F0A709B-8636-4D69-4DE9-DB40246756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632A5FB-6FC4-E894-E21B-746E480C8651}"/>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5" name="Footer Placeholder 4">
            <a:extLst>
              <a:ext uri="{FF2B5EF4-FFF2-40B4-BE49-F238E27FC236}">
                <a16:creationId xmlns:a16="http://schemas.microsoft.com/office/drawing/2014/main" id="{EDE29900-BD2A-0375-CCC8-CD68C1FBC0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DF9603-610F-5A7E-241D-C52FA601019A}"/>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4011315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EE799-BE3E-3F3E-AF95-51DD29612B2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5D9EEA7-16C6-7B90-AE6D-6EDBB9613AA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60F30D5-C1CE-17BA-A769-D6DB2C66BE7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65A2DDD-D28D-5EED-F932-41DA27C307B2}"/>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6" name="Footer Placeholder 5">
            <a:extLst>
              <a:ext uri="{FF2B5EF4-FFF2-40B4-BE49-F238E27FC236}">
                <a16:creationId xmlns:a16="http://schemas.microsoft.com/office/drawing/2014/main" id="{5907D94D-83C5-D7EC-C029-A2DC569C01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385B9E-8EE3-0078-2056-5CCEF0503C6A}"/>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334629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04CAA-F71F-2EE4-4403-0C5F0876EE26}"/>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2FBC27C-3935-45F4-554C-6F4F6088ED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69627611-455E-8BF4-906E-B376E3A1F83F}"/>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8447846-3DC0-BB3A-DF8E-9BDA1459E3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5D0D40D3-8577-B49C-CE26-05B06378ED8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0DD122D-09DD-C42E-A886-9958648F6354}"/>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8" name="Footer Placeholder 7">
            <a:extLst>
              <a:ext uri="{FF2B5EF4-FFF2-40B4-BE49-F238E27FC236}">
                <a16:creationId xmlns:a16="http://schemas.microsoft.com/office/drawing/2014/main" id="{6DC08B34-2ADB-5E94-E762-796C0B9B7D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F83BB4C-8F45-E763-990A-8E4522CD93E8}"/>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222958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FF883-2268-8603-DFA6-CCF3A9B69F07}"/>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8589A33-4C23-B962-231F-1550AFC6BFCF}"/>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4" name="Footer Placeholder 3">
            <a:extLst>
              <a:ext uri="{FF2B5EF4-FFF2-40B4-BE49-F238E27FC236}">
                <a16:creationId xmlns:a16="http://schemas.microsoft.com/office/drawing/2014/main" id="{4F60E385-AE22-E3E0-A671-92E682A20CF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D72F11-156A-256E-203D-CDD7419B884C}"/>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1728024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653A122-0C5E-ECA9-BDD9-E53948208CEF}"/>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3" name="Footer Placeholder 2">
            <a:extLst>
              <a:ext uri="{FF2B5EF4-FFF2-40B4-BE49-F238E27FC236}">
                <a16:creationId xmlns:a16="http://schemas.microsoft.com/office/drawing/2014/main" id="{960215C1-BC98-409C-2D52-B95F6B361C5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481C5BC-C38B-7EAF-EA30-AEEBAD0E48C1}"/>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33084083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18B6E-6376-E575-DE14-FA5085D1CF9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6F62B762-5A0C-34C9-6375-7723A4C01F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867F8F99-BF5F-6362-974F-9B2395F18E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22AC87E-10A2-E735-6F45-0654BA8E4103}"/>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6" name="Footer Placeholder 5">
            <a:extLst>
              <a:ext uri="{FF2B5EF4-FFF2-40B4-BE49-F238E27FC236}">
                <a16:creationId xmlns:a16="http://schemas.microsoft.com/office/drawing/2014/main" id="{F4B019B9-2B19-D507-7D03-3C979E62081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867D2C-FF08-6BE7-EE82-590B73638B2B}"/>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1727742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21F083-6FB4-0AB3-D2A8-CFA9C4FC7AE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AF38DEF-1D85-C17C-504E-97AA891EE8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D8807A-CDF2-C7E2-210C-36779D94C17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42143D8-1FE2-7A58-EDF3-67FC63260B0E}"/>
              </a:ext>
            </a:extLst>
          </p:cNvPr>
          <p:cNvSpPr>
            <a:spLocks noGrp="1"/>
          </p:cNvSpPr>
          <p:nvPr>
            <p:ph type="dt" sz="half" idx="10"/>
          </p:nvPr>
        </p:nvSpPr>
        <p:spPr/>
        <p:txBody>
          <a:bodyPr/>
          <a:lstStyle/>
          <a:p>
            <a:fld id="{1A54A180-A8DA-8A4F-8979-D4D230C10B39}" type="datetimeFigureOut">
              <a:rPr lang="en-US" smtClean="0"/>
              <a:t>8/1/2023</a:t>
            </a:fld>
            <a:endParaRPr lang="en-US"/>
          </a:p>
        </p:txBody>
      </p:sp>
      <p:sp>
        <p:nvSpPr>
          <p:cNvPr id="6" name="Footer Placeholder 5">
            <a:extLst>
              <a:ext uri="{FF2B5EF4-FFF2-40B4-BE49-F238E27FC236}">
                <a16:creationId xmlns:a16="http://schemas.microsoft.com/office/drawing/2014/main" id="{7CFE464F-3CF2-81DD-65B8-8D32B7FFC9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5941404-8B77-E50C-2A7C-7F020ADF9D51}"/>
              </a:ext>
            </a:extLst>
          </p:cNvPr>
          <p:cNvSpPr>
            <a:spLocks noGrp="1"/>
          </p:cNvSpPr>
          <p:nvPr>
            <p:ph type="sldNum" sz="quarter" idx="12"/>
          </p:nvPr>
        </p:nvSpPr>
        <p:spPr/>
        <p:txBody>
          <a:bodyPr/>
          <a:lstStyle/>
          <a:p>
            <a:fld id="{3E6AAEC1-3E73-DB4A-9E8A-379F23B072A4}" type="slidenum">
              <a:rPr lang="en-US" smtClean="0"/>
              <a:t>‹#›</a:t>
            </a:fld>
            <a:endParaRPr lang="en-US"/>
          </a:p>
        </p:txBody>
      </p:sp>
    </p:spTree>
    <p:extLst>
      <p:ext uri="{BB962C8B-B14F-4D97-AF65-F5344CB8AC3E}">
        <p14:creationId xmlns:p14="http://schemas.microsoft.com/office/powerpoint/2010/main" val="3977315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33A796-2AD6-A3E9-F65F-D4B9483F4E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700062FD-D6AC-BBD7-22DF-A709A6CEEA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A343580-ECC2-959B-0891-A76E2649E0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4A180-A8DA-8A4F-8979-D4D230C10B39}" type="datetimeFigureOut">
              <a:rPr lang="en-US" smtClean="0"/>
              <a:t>8/1/2023</a:t>
            </a:fld>
            <a:endParaRPr lang="en-US"/>
          </a:p>
        </p:txBody>
      </p:sp>
      <p:sp>
        <p:nvSpPr>
          <p:cNvPr id="5" name="Footer Placeholder 4">
            <a:extLst>
              <a:ext uri="{FF2B5EF4-FFF2-40B4-BE49-F238E27FC236}">
                <a16:creationId xmlns:a16="http://schemas.microsoft.com/office/drawing/2014/main" id="{3FE4BEF9-0E5F-031E-39DC-1E9F490228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2D8C9F-5C25-43F8-B874-A19500A8B9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6AAEC1-3E73-DB4A-9E8A-379F23B072A4}" type="slidenum">
              <a:rPr lang="en-US" smtClean="0"/>
              <a:t>‹#›</a:t>
            </a:fld>
            <a:endParaRPr lang="en-US"/>
          </a:p>
        </p:txBody>
      </p:sp>
    </p:spTree>
    <p:extLst>
      <p:ext uri="{BB962C8B-B14F-4D97-AF65-F5344CB8AC3E}">
        <p14:creationId xmlns:p14="http://schemas.microsoft.com/office/powerpoint/2010/main" val="241514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2"/>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51541" y="1023696"/>
            <a:ext cx="10877395" cy="2050430"/>
          </a:xfrm>
        </p:spPr>
        <p:txBody>
          <a:bodyPr>
            <a:normAutofit/>
          </a:bodyPr>
          <a:lstStyle/>
          <a:p>
            <a:pPr lvl="0" algn="l">
              <a:buSzPts val="1000"/>
              <a:tabLst>
                <a:tab pos="457200" algn="l"/>
              </a:tabLst>
            </a:pPr>
            <a:r>
              <a:rPr lang="en-AU" sz="3200" b="1" dirty="0">
                <a:effectLst/>
                <a:latin typeface="Calibri" panose="020F0502020204030204" pitchFamily="34" charset="0"/>
                <a:ea typeface="Times New Roman" panose="02020603050405020304" pitchFamily="18" charset="0"/>
              </a:rPr>
              <a:t>Acknowledgement of Country</a:t>
            </a:r>
            <a:endParaRPr lang="en-AU" sz="3200" b="1" dirty="0">
              <a:effectLst/>
              <a:latin typeface="Calibri" panose="020F0502020204030204" pitchFamily="34" charset="0"/>
              <a:ea typeface="Calibri" panose="020F0502020204030204" pitchFamily="34" charset="0"/>
            </a:endParaRPr>
          </a:p>
        </p:txBody>
      </p:sp>
      <p:sp>
        <p:nvSpPr>
          <p:cNvPr id="2" name="Subtitle 2">
            <a:extLst>
              <a:ext uri="{FF2B5EF4-FFF2-40B4-BE49-F238E27FC236}">
                <a16:creationId xmlns:a16="http://schemas.microsoft.com/office/drawing/2014/main" id="{0376671A-1DFB-BD29-708B-D39CD2CBBB65}"/>
              </a:ext>
            </a:extLst>
          </p:cNvPr>
          <p:cNvSpPr txBox="1">
            <a:spLocks/>
          </p:cNvSpPr>
          <p:nvPr/>
        </p:nvSpPr>
        <p:spPr>
          <a:xfrm>
            <a:off x="791026" y="3429000"/>
            <a:ext cx="10877395" cy="20504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SzPts val="1000"/>
              <a:tabLst>
                <a:tab pos="457200" algn="l"/>
              </a:tabLst>
            </a:pPr>
            <a:endParaRPr lang="en-AU" sz="3200" b="1" dirty="0">
              <a:latin typeface="Calibri" panose="020F050202020403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6EE1A106-1403-D47B-DB1E-3675088AB319}"/>
              </a:ext>
            </a:extLst>
          </p:cNvPr>
          <p:cNvSpPr txBox="1"/>
          <p:nvPr/>
        </p:nvSpPr>
        <p:spPr>
          <a:xfrm>
            <a:off x="447038" y="2328233"/>
            <a:ext cx="9167225" cy="1200329"/>
          </a:xfrm>
          <a:prstGeom prst="rect">
            <a:avLst/>
          </a:prstGeom>
          <a:noFill/>
        </p:spPr>
        <p:txBody>
          <a:bodyPr wrap="square">
            <a:spAutoFit/>
          </a:bodyPr>
          <a:lstStyle/>
          <a:p>
            <a:r>
              <a:rPr lang="en-US" sz="1800" dirty="0">
                <a:effectLst/>
                <a:latin typeface="Calibri" panose="020F0502020204030204" pitchFamily="34" charset="0"/>
                <a:ea typeface="Calibri" panose="020F0502020204030204" pitchFamily="34" charset="0"/>
              </a:rPr>
              <a:t>We at Justice Health, </a:t>
            </a:r>
            <a:r>
              <a:rPr lang="en-US" dirty="0">
                <a:latin typeface="Calibri" panose="020F0502020204030204" pitchFamily="34" charset="0"/>
                <a:ea typeface="Calibri" panose="020F0502020204030204" pitchFamily="34" charset="0"/>
              </a:rPr>
              <a:t>a</a:t>
            </a:r>
            <a:r>
              <a:rPr lang="en-US" sz="1800" dirty="0">
                <a:effectLst/>
                <a:latin typeface="Calibri" panose="020F0502020204030204" pitchFamily="34" charset="0"/>
                <a:ea typeface="Calibri" panose="020F0502020204030204" pitchFamily="34" charset="0"/>
              </a:rPr>
              <a:t>cknowledge all Aboriginal and Torres Strait Islander Traditional Custodians of Country and recognize their continuing connection to land, sea, culture and community.</a:t>
            </a:r>
          </a:p>
          <a:p>
            <a:endParaRPr lang="en-US" dirty="0">
              <a:latin typeface="Calibri" panose="020F0502020204030204" pitchFamily="34" charset="0"/>
              <a:ea typeface="Calibri" panose="020F0502020204030204" pitchFamily="34" charset="0"/>
            </a:endParaRPr>
          </a:p>
          <a:p>
            <a:r>
              <a:rPr lang="en-US" dirty="0">
                <a:latin typeface="Calibri" panose="020F0502020204030204" pitchFamily="34" charset="0"/>
                <a:ea typeface="Calibri" panose="020F0502020204030204" pitchFamily="34" charset="0"/>
              </a:rPr>
              <a:t>We pay our respects to Elders past, present and emerging. </a:t>
            </a:r>
            <a:endParaRPr lang="en-AU"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37115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fontScale="70000" lnSpcReduction="20000"/>
          </a:bodyPr>
          <a:lstStyle/>
          <a:p>
            <a:pPr algn="l">
              <a:spcAft>
                <a:spcPts val="500"/>
              </a:spcAft>
            </a:pPr>
            <a:r>
              <a:rPr lang="en-US" sz="2000" dirty="0">
                <a:solidFill>
                  <a:srgbClr val="45494B"/>
                </a:solidFill>
                <a:latin typeface="Open Sans" panose="020B0606030504020204" pitchFamily="34" charset="0"/>
              </a:rPr>
              <a:t>Interview tips (cues) for the psychotic client</a:t>
            </a:r>
            <a:endParaRPr lang="en-US" sz="2000" b="1" dirty="0">
              <a:solidFill>
                <a:schemeClr val="tx2">
                  <a:lumMod val="75000"/>
                </a:schemeClr>
              </a:solidFill>
              <a:latin typeface="Open Sans" panose="020B0606030504020204" pitchFamily="34" charset="0"/>
            </a:endParaRP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Attempt to modify your environment (quiet space/ room or open outdoor space that protects privacy). Know where your duress is located.</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Provide extra time for the interview</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Minimize distractions (mobile on silent) as could exacerbate paranoia/ anxiety</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Explain your actions (closing/ open door, note taking, reading facts)- could exacerbate paranoia/ anxiety</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Keep your hands visible </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Speak in calm, slower but clear, simple terms</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Avoid judgmental or defensive attitude/ tone </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Maintain regular eye contact</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If possible, offer preference of speaking with male or female. With permission offer their support person to sit in.</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Acknowledge their distress but don’t’ empathize where you cannot “I can’t imagine but that must be a terrifying feeling”</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Avoid reinforcing a delusional belief. As part of your work, you must present them with the facts but if there is a delusion associated to the fact, avoid challenging it</a:t>
            </a:r>
          </a:p>
          <a:p>
            <a:pPr marL="342900" indent="-342900" algn="l">
              <a:spcAft>
                <a:spcPts val="500"/>
              </a:spcAft>
              <a:buFontTx/>
              <a:buChar char="-"/>
            </a:pPr>
            <a:r>
              <a:rPr lang="en-US" sz="2000" b="1" dirty="0">
                <a:solidFill>
                  <a:schemeClr val="tx2">
                    <a:lumMod val="75000"/>
                  </a:schemeClr>
                </a:solidFill>
                <a:latin typeface="Open Sans" panose="020B0606030504020204" pitchFamily="34" charset="0"/>
              </a:rPr>
              <a:t>Out of custody- if you are concerned about their immediate safety (hurting themself or others), call an ambulance and advise them of this. If possible, provide the ambulance with their residential address in the case they leave. If immediate risk is not an issue, contact the Mental Health Line to refer the client and advise them of this.</a:t>
            </a:r>
          </a:p>
          <a:p>
            <a:pPr marL="342900" indent="-342900" algn="l">
              <a:spcAft>
                <a:spcPts val="500"/>
              </a:spcAft>
              <a:buFontTx/>
              <a:buChar char="-"/>
            </a:pPr>
            <a:endParaRPr lang="en-US" sz="2000" dirty="0">
              <a:solidFill>
                <a:srgbClr val="45494B"/>
              </a:solidFill>
              <a:latin typeface="Open Sans" panose="020B0606030504020204" pitchFamily="34" charset="0"/>
            </a:endParaRPr>
          </a:p>
        </p:txBody>
      </p:sp>
      <p:graphicFrame>
        <p:nvGraphicFramePr>
          <p:cNvPr id="2" name="Table 2">
            <a:extLst>
              <a:ext uri="{FF2B5EF4-FFF2-40B4-BE49-F238E27FC236}">
                <a16:creationId xmlns:a16="http://schemas.microsoft.com/office/drawing/2014/main" id="{AA9CC90A-F892-4C0F-7730-383A38D796F8}"/>
              </a:ext>
            </a:extLst>
          </p:cNvPr>
          <p:cNvGraphicFramePr>
            <a:graphicFrameLocks noGrp="1"/>
          </p:cNvGraphicFramePr>
          <p:nvPr>
            <p:extLst>
              <p:ext uri="{D42A27DB-BD31-4B8C-83A1-F6EECF244321}">
                <p14:modId xmlns:p14="http://schemas.microsoft.com/office/powerpoint/2010/main" val="1873474574"/>
              </p:ext>
            </p:extLst>
          </p:nvPr>
        </p:nvGraphicFramePr>
        <p:xfrm>
          <a:off x="238701" y="133273"/>
          <a:ext cx="11714598" cy="6591453"/>
        </p:xfrm>
        <a:graphic>
          <a:graphicData uri="http://schemas.openxmlformats.org/drawingml/2006/table">
            <a:tbl>
              <a:tblPr firstRow="1" bandRow="1">
                <a:tableStyleId>{5C22544A-7EE6-4342-B048-85BDC9FD1C3A}</a:tableStyleId>
              </a:tblPr>
              <a:tblGrid>
                <a:gridCol w="3314202">
                  <a:extLst>
                    <a:ext uri="{9D8B030D-6E8A-4147-A177-3AD203B41FA5}">
                      <a16:colId xmlns:a16="http://schemas.microsoft.com/office/drawing/2014/main" val="827768241"/>
                    </a:ext>
                  </a:extLst>
                </a:gridCol>
                <a:gridCol w="8400396">
                  <a:extLst>
                    <a:ext uri="{9D8B030D-6E8A-4147-A177-3AD203B41FA5}">
                      <a16:colId xmlns:a16="http://schemas.microsoft.com/office/drawing/2014/main" val="726633754"/>
                    </a:ext>
                  </a:extLst>
                </a:gridCol>
              </a:tblGrid>
              <a:tr h="279400">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solidFill>
                          <a:latin typeface="Open Sans" panose="020B0606030504020204" pitchFamily="34" charset="0"/>
                        </a:rPr>
                        <a:t>Interview tips for the psychotic client</a:t>
                      </a:r>
                      <a:endParaRPr lang="en-US" sz="1800" b="1" dirty="0">
                        <a:solidFill>
                          <a:schemeClr val="bg1"/>
                        </a:solidFill>
                        <a:latin typeface="Open Sans" panose="020B0606030504020204" pitchFamily="34" charset="0"/>
                      </a:endParaRPr>
                    </a:p>
                  </a:txBody>
                  <a:tcPr/>
                </a:tc>
                <a:tc hMerge="1">
                  <a:txBody>
                    <a:bodyPr/>
                    <a:lstStyle/>
                    <a:p>
                      <a:endParaRPr lang="en-AU" dirty="0"/>
                    </a:p>
                  </a:txBody>
                  <a:tcPr/>
                </a:tc>
                <a:extLst>
                  <a:ext uri="{0D108BD9-81ED-4DB2-BD59-A6C34878D82A}">
                    <a16:rowId xmlns:a16="http://schemas.microsoft.com/office/drawing/2014/main" val="2704137798"/>
                  </a:ext>
                </a:extLst>
              </a:tr>
              <a:tr h="10477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Attempt to modify your environment (quiet space/ room or open outdoor space that protects privacy). Know where your duress is located.</a:t>
                      </a:r>
                    </a:p>
                    <a:p>
                      <a:endParaRPr lang="en-AU"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Explain your actions (closing/ open door, note taking, reading facts)- could exacerbate paranoia/ anxiety</a:t>
                      </a:r>
                    </a:p>
                    <a:p>
                      <a:endParaRPr lang="en-AU" sz="1400" dirty="0"/>
                    </a:p>
                  </a:txBody>
                  <a:tcPr/>
                </a:tc>
                <a:extLst>
                  <a:ext uri="{0D108BD9-81ED-4DB2-BD59-A6C34878D82A}">
                    <a16:rowId xmlns:a16="http://schemas.microsoft.com/office/drawing/2014/main" val="2858772668"/>
                  </a:ext>
                </a:extLst>
              </a:tr>
              <a:tr h="770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Speak in calm, slower but clear, simple terms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solidFill>
                          <a:schemeClr val="tx2">
                            <a:lumMod val="75000"/>
                          </a:schemeClr>
                        </a:solidFill>
                        <a:latin typeface="Open Sans" panose="020B0606030504020204" pitchFamily="34" charset="0"/>
                      </a:endParaRPr>
                    </a:p>
                    <a:p>
                      <a:endParaRPr lang="en-AU"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If possible, offer preference of speaking with male or female. With permission offer their support person to sit in.</a:t>
                      </a:r>
                    </a:p>
                    <a:p>
                      <a:endParaRPr lang="en-AU" sz="1400" dirty="0"/>
                    </a:p>
                  </a:txBody>
                  <a:tcPr/>
                </a:tc>
                <a:extLst>
                  <a:ext uri="{0D108BD9-81ED-4DB2-BD59-A6C34878D82A}">
                    <a16:rowId xmlns:a16="http://schemas.microsoft.com/office/drawing/2014/main" val="319176389"/>
                  </a:ext>
                </a:extLst>
              </a:tr>
              <a:tr h="1071446">
                <a:tc>
                  <a:txBody>
                    <a:bodyPr/>
                    <a:lstStyle/>
                    <a:p>
                      <a:pPr marL="0" indent="0" algn="l">
                        <a:spcAft>
                          <a:spcPts val="500"/>
                        </a:spcAft>
                        <a:buFontTx/>
                        <a:buNone/>
                      </a:pPr>
                      <a:r>
                        <a:rPr lang="en-US" sz="1400" b="1" dirty="0">
                          <a:solidFill>
                            <a:schemeClr val="tx2">
                              <a:lumMod val="75000"/>
                            </a:schemeClr>
                          </a:solidFill>
                          <a:latin typeface="Open Sans" panose="020B0606030504020204" pitchFamily="34" charset="0"/>
                        </a:rPr>
                        <a:t>Minimize distractions (mobile on silent) as could exacerbate paranoia/ anxiety</a:t>
                      </a:r>
                    </a:p>
                    <a:p>
                      <a:endParaRPr lang="en-AU"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Acknowledge their distress but don’t’ empathize where you cannot “I can’t imagine but that must be a terrifying feeling”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1" dirty="0">
                        <a:solidFill>
                          <a:schemeClr val="tx2">
                            <a:lumMod val="75000"/>
                          </a:schemeClr>
                        </a:solidFill>
                        <a:latin typeface="Open Sans" panose="020B0606030504020204" pitchFamily="34" charset="0"/>
                      </a:endParaRPr>
                    </a:p>
                    <a:p>
                      <a:endParaRPr lang="en-AU" sz="1400" dirty="0"/>
                    </a:p>
                  </a:txBody>
                  <a:tcPr/>
                </a:tc>
                <a:extLst>
                  <a:ext uri="{0D108BD9-81ED-4DB2-BD59-A6C34878D82A}">
                    <a16:rowId xmlns:a16="http://schemas.microsoft.com/office/drawing/2014/main" val="4166703997"/>
                  </a:ext>
                </a:extLst>
              </a:tr>
              <a:tr h="8847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Maintain regular eye contact (avert or lower your eyes as appropriate- particularly with Indigenous clients)</a:t>
                      </a:r>
                    </a:p>
                    <a:p>
                      <a:endParaRPr lang="en-AU"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Out of custody- if you are concerned about their immediate safety (hurting themself or others), call an ambulance and advise them of this. If possible, provide the ambulance with their residential address in the case they leave. If immediate risk is not an issue, contact the Mental Health Line to refer the client and advise them of this.</a:t>
                      </a:r>
                    </a:p>
                    <a:p>
                      <a:endParaRPr lang="en-AU" sz="1400" dirty="0"/>
                    </a:p>
                  </a:txBody>
                  <a:tcPr/>
                </a:tc>
                <a:extLst>
                  <a:ext uri="{0D108BD9-81ED-4DB2-BD59-A6C34878D82A}">
                    <a16:rowId xmlns:a16="http://schemas.microsoft.com/office/drawing/2014/main" val="3613252104"/>
                  </a:ext>
                </a:extLst>
              </a:tr>
              <a:tr h="948007">
                <a:tc>
                  <a:txBody>
                    <a:bodyPr/>
                    <a:lstStyle/>
                    <a:p>
                      <a:r>
                        <a:rPr lang="en-US" sz="1400" b="1" dirty="0">
                          <a:solidFill>
                            <a:schemeClr val="tx2">
                              <a:lumMod val="75000"/>
                            </a:schemeClr>
                          </a:solidFill>
                          <a:latin typeface="Open Sans" panose="020B0606030504020204" pitchFamily="34" charset="0"/>
                        </a:rPr>
                        <a:t>Keep your hands visible </a:t>
                      </a:r>
                      <a:endParaRPr lang="en-AU"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Avoid reinforcing a delusional belief. As part of your work, you must present them with the facts but if there is a delusion associated to the fact, avoid challenging it</a:t>
                      </a:r>
                    </a:p>
                    <a:p>
                      <a:endParaRPr lang="en-AU" sz="1400" dirty="0"/>
                    </a:p>
                  </a:txBody>
                  <a:tcPr/>
                </a:tc>
                <a:extLst>
                  <a:ext uri="{0D108BD9-81ED-4DB2-BD59-A6C34878D82A}">
                    <a16:rowId xmlns:a16="http://schemas.microsoft.com/office/drawing/2014/main" val="1507806269"/>
                  </a:ext>
                </a:extLst>
              </a:tr>
              <a:tr h="5587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solidFill>
                            <a:schemeClr val="tx2">
                              <a:lumMod val="75000"/>
                            </a:schemeClr>
                          </a:solidFill>
                          <a:latin typeface="Open Sans" panose="020B0606030504020204" pitchFamily="34" charset="0"/>
                        </a:rPr>
                        <a:t>Avoid judgmental or defensive attitude/ tone </a:t>
                      </a:r>
                    </a:p>
                    <a:p>
                      <a:endParaRPr lang="en-AU" sz="1400" dirty="0"/>
                    </a:p>
                  </a:txBody>
                  <a:tcPr/>
                </a:tc>
                <a:tc>
                  <a:txBody>
                    <a:bodyPr/>
                    <a:lstStyle/>
                    <a:p>
                      <a:r>
                        <a:rPr lang="en-US" sz="1400" b="1" dirty="0">
                          <a:solidFill>
                            <a:schemeClr val="tx2">
                              <a:lumMod val="75000"/>
                            </a:schemeClr>
                          </a:solidFill>
                          <a:latin typeface="Open Sans" panose="020B0606030504020204" pitchFamily="34" charset="0"/>
                        </a:rPr>
                        <a:t>Provide extra time for the interview</a:t>
                      </a:r>
                      <a:endParaRPr lang="en-AU" sz="1400" dirty="0"/>
                    </a:p>
                  </a:txBody>
                  <a:tcPr/>
                </a:tc>
                <a:extLst>
                  <a:ext uri="{0D108BD9-81ED-4DB2-BD59-A6C34878D82A}">
                    <a16:rowId xmlns:a16="http://schemas.microsoft.com/office/drawing/2014/main" val="1528498886"/>
                  </a:ext>
                </a:extLst>
              </a:tr>
            </a:tbl>
          </a:graphicData>
        </a:graphic>
      </p:graphicFrame>
    </p:spTree>
    <p:extLst>
      <p:ext uri="{BB962C8B-B14F-4D97-AF65-F5344CB8AC3E}">
        <p14:creationId xmlns:p14="http://schemas.microsoft.com/office/powerpoint/2010/main" val="24985126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a:bodyPr>
          <a:lstStyle/>
          <a:p>
            <a:pPr algn="l">
              <a:spcAft>
                <a:spcPts val="500"/>
              </a:spcAft>
            </a:pPr>
            <a:r>
              <a:rPr lang="en-US" sz="2000" dirty="0">
                <a:solidFill>
                  <a:srgbClr val="45494B"/>
                </a:solidFill>
                <a:latin typeface="Open Sans" panose="020B0606030504020204" pitchFamily="34" charset="0"/>
              </a:rPr>
              <a:t>Clues for mental illness</a:t>
            </a:r>
            <a:endParaRPr lang="en-US" sz="2000" b="1" dirty="0">
              <a:solidFill>
                <a:schemeClr val="tx2">
                  <a:lumMod val="75000"/>
                </a:schemeClr>
              </a:solidFill>
              <a:latin typeface="Open Sans" panose="020B0606030504020204" pitchFamily="34" charset="0"/>
            </a:endParaRPr>
          </a:p>
          <a:p>
            <a:pPr>
              <a:spcAft>
                <a:spcPts val="500"/>
              </a:spcAft>
            </a:pPr>
            <a:r>
              <a:rPr lang="en-US" sz="2000" b="1" dirty="0">
                <a:solidFill>
                  <a:srgbClr val="45494B"/>
                </a:solidFill>
                <a:latin typeface="Open Sans" panose="020B0606030504020204" pitchFamily="34" charset="0"/>
              </a:rPr>
              <a:t>It is the clinicians job to find out if the symptoms and </a:t>
            </a:r>
            <a:r>
              <a:rPr lang="en-US" sz="2000" b="1" dirty="0" err="1">
                <a:solidFill>
                  <a:srgbClr val="45494B"/>
                </a:solidFill>
                <a:latin typeface="Open Sans" panose="020B0606030504020204" pitchFamily="34" charset="0"/>
              </a:rPr>
              <a:t>behaviours</a:t>
            </a:r>
            <a:r>
              <a:rPr lang="en-US" sz="2000" b="1" dirty="0">
                <a:solidFill>
                  <a:srgbClr val="45494B"/>
                </a:solidFill>
                <a:latin typeface="Open Sans" panose="020B0606030504020204" pitchFamily="34" charset="0"/>
              </a:rPr>
              <a:t> are genuine or malingered in nature. </a:t>
            </a:r>
            <a:r>
              <a:rPr lang="en-US" sz="2000" dirty="0">
                <a:solidFill>
                  <a:srgbClr val="45494B"/>
                </a:solidFill>
                <a:latin typeface="Open Sans" panose="020B0606030504020204" pitchFamily="34" charset="0"/>
              </a:rPr>
              <a:t>Your main goal is to obtain as much information as possible from the client by ensuring they feel as safe and well supported as possible.</a:t>
            </a:r>
            <a:endParaRPr lang="en-US" sz="2000" b="1" dirty="0">
              <a:solidFill>
                <a:srgbClr val="45494B"/>
              </a:solidFill>
              <a:latin typeface="Open Sans" panose="020B0606030504020204" pitchFamily="34" charset="0"/>
            </a:endParaRPr>
          </a:p>
          <a:p>
            <a:pPr algn="l">
              <a:spcAft>
                <a:spcPts val="500"/>
              </a:spcAft>
            </a:pPr>
            <a:r>
              <a:rPr lang="en-US" sz="2000" dirty="0">
                <a:solidFill>
                  <a:srgbClr val="45494B"/>
                </a:solidFill>
                <a:latin typeface="Open Sans" panose="020B0606030504020204" pitchFamily="34" charset="0"/>
              </a:rPr>
              <a:t>“There is a strange, entirely unfounded superstition even among psychiatrists that if a man simulates insanity, there must be something mentally wrong with him in the first place. As if a sane man would not grasp at any straw if his life were endangered by the electric chair” (</a:t>
            </a:r>
            <a:r>
              <a:rPr lang="en-US" sz="2000" dirty="0" err="1">
                <a:solidFill>
                  <a:srgbClr val="45494B"/>
                </a:solidFill>
                <a:latin typeface="Open Sans" panose="020B0606030504020204" pitchFamily="34" charset="0"/>
              </a:rPr>
              <a:t>Wertham</a:t>
            </a:r>
            <a:r>
              <a:rPr lang="en-US" sz="2000" dirty="0">
                <a:solidFill>
                  <a:srgbClr val="45494B"/>
                </a:solidFill>
                <a:latin typeface="Open Sans" panose="020B0606030504020204" pitchFamily="34" charset="0"/>
              </a:rPr>
              <a:t>, 1949).</a:t>
            </a:r>
          </a:p>
        </p:txBody>
      </p:sp>
    </p:spTree>
    <p:extLst>
      <p:ext uri="{BB962C8B-B14F-4D97-AF65-F5344CB8AC3E}">
        <p14:creationId xmlns:p14="http://schemas.microsoft.com/office/powerpoint/2010/main" val="2052143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2"/>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51541" y="1023696"/>
            <a:ext cx="10877395" cy="2050430"/>
          </a:xfrm>
        </p:spPr>
        <p:txBody>
          <a:bodyPr>
            <a:normAutofit/>
          </a:bodyPr>
          <a:lstStyle/>
          <a:p>
            <a:pPr lvl="0" algn="l">
              <a:buSzPts val="1000"/>
              <a:tabLst>
                <a:tab pos="457200" algn="l"/>
              </a:tabLst>
            </a:pPr>
            <a:r>
              <a:rPr lang="en-AU" sz="3200" b="1" dirty="0">
                <a:effectLst/>
                <a:latin typeface="Calibri" panose="020F0502020204030204" pitchFamily="34" charset="0"/>
                <a:ea typeface="Times New Roman" panose="02020603050405020304" pitchFamily="18" charset="0"/>
              </a:rPr>
              <a:t>Taking your cue from the clues:  Identifying mental illness and / or cognitive problems and how to communicate effectively</a:t>
            </a:r>
            <a:endParaRPr lang="en-AU" sz="3200" b="1" dirty="0">
              <a:effectLst/>
              <a:latin typeface="Calibri" panose="020F0502020204030204" pitchFamily="34" charset="0"/>
              <a:ea typeface="Calibri" panose="020F0502020204030204" pitchFamily="34" charset="0"/>
            </a:endParaRPr>
          </a:p>
        </p:txBody>
      </p:sp>
      <p:sp>
        <p:nvSpPr>
          <p:cNvPr id="2" name="Subtitle 2">
            <a:extLst>
              <a:ext uri="{FF2B5EF4-FFF2-40B4-BE49-F238E27FC236}">
                <a16:creationId xmlns:a16="http://schemas.microsoft.com/office/drawing/2014/main" id="{0376671A-1DFB-BD29-708B-D39CD2CBBB65}"/>
              </a:ext>
            </a:extLst>
          </p:cNvPr>
          <p:cNvSpPr txBox="1">
            <a:spLocks/>
          </p:cNvSpPr>
          <p:nvPr/>
        </p:nvSpPr>
        <p:spPr>
          <a:xfrm>
            <a:off x="791026" y="3429000"/>
            <a:ext cx="10877395" cy="205043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buSzPts val="1000"/>
              <a:tabLst>
                <a:tab pos="457200" algn="l"/>
              </a:tabLst>
            </a:pPr>
            <a:endParaRPr lang="en-AU" sz="3200" b="1" dirty="0">
              <a:latin typeface="Calibri" panose="020F0502020204030204" pitchFamily="34" charset="0"/>
              <a:ea typeface="Calibri" panose="020F0502020204030204" pitchFamily="34" charset="0"/>
            </a:endParaRPr>
          </a:p>
        </p:txBody>
      </p:sp>
      <p:sp>
        <p:nvSpPr>
          <p:cNvPr id="5" name="TextBox 4">
            <a:extLst>
              <a:ext uri="{FF2B5EF4-FFF2-40B4-BE49-F238E27FC236}">
                <a16:creationId xmlns:a16="http://schemas.microsoft.com/office/drawing/2014/main" id="{6EE1A106-1403-D47B-DB1E-3675088AB319}"/>
              </a:ext>
            </a:extLst>
          </p:cNvPr>
          <p:cNvSpPr txBox="1"/>
          <p:nvPr/>
        </p:nvSpPr>
        <p:spPr>
          <a:xfrm>
            <a:off x="551541" y="3887425"/>
            <a:ext cx="9167225" cy="1477328"/>
          </a:xfrm>
          <a:prstGeom prst="rect">
            <a:avLst/>
          </a:prstGeom>
          <a:noFill/>
        </p:spPr>
        <p:txBody>
          <a:bodyPr wrap="square">
            <a:spAutoFit/>
          </a:bodyPr>
          <a:lstStyle/>
          <a:p>
            <a:r>
              <a:rPr lang="en-AU" sz="1800" dirty="0">
                <a:effectLst/>
                <a:latin typeface="Calibri" panose="020F0502020204030204" pitchFamily="34" charset="0"/>
                <a:ea typeface="Calibri" panose="020F0502020204030204" pitchFamily="34" charset="0"/>
              </a:rPr>
              <a:t>Ashanti Tong			Dr Gordon Elliott</a:t>
            </a:r>
          </a:p>
          <a:p>
            <a:r>
              <a:rPr lang="en-AU" sz="1800" dirty="0">
                <a:effectLst/>
                <a:latin typeface="Calibri" panose="020F0502020204030204" pitchFamily="34" charset="0"/>
                <a:ea typeface="Calibri" panose="020F0502020204030204" pitchFamily="34" charset="0"/>
              </a:rPr>
              <a:t>Clinical Nurse Consultant		Consultant Forensic Psychiatrist</a:t>
            </a:r>
          </a:p>
          <a:p>
            <a:endParaRPr lang="en-AU" sz="1800" dirty="0">
              <a:effectLst/>
              <a:latin typeface="Calibri" panose="020F0502020204030204" pitchFamily="34" charset="0"/>
              <a:ea typeface="Calibri" panose="020F0502020204030204" pitchFamily="34" charset="0"/>
            </a:endParaRPr>
          </a:p>
          <a:p>
            <a:r>
              <a:rPr lang="en-AU" sz="1800" dirty="0">
                <a:effectLst/>
                <a:latin typeface="Calibri" panose="020F0502020204030204" pitchFamily="34" charset="0"/>
                <a:ea typeface="Calibri" panose="020F0502020204030204" pitchFamily="34" charset="0"/>
              </a:rPr>
              <a:t>Professor David Greenberg </a:t>
            </a:r>
          </a:p>
          <a:p>
            <a:r>
              <a:rPr lang="en-AU" sz="1800" dirty="0">
                <a:effectLst/>
                <a:latin typeface="Calibri" panose="020F0502020204030204" pitchFamily="34" charset="0"/>
                <a:ea typeface="Calibri" panose="020F0502020204030204" pitchFamily="34" charset="0"/>
              </a:rPr>
              <a:t>Consultant Forensic Psychiatrist</a:t>
            </a:r>
          </a:p>
        </p:txBody>
      </p:sp>
      <p:pic>
        <p:nvPicPr>
          <p:cNvPr id="1026" name="Picture 2">
            <a:extLst>
              <a:ext uri="{FF2B5EF4-FFF2-40B4-BE49-F238E27FC236}">
                <a16:creationId xmlns:a16="http://schemas.microsoft.com/office/drawing/2014/main" id="{35D19627-F5C4-44EF-C46A-200A93BBD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541" y="3198087"/>
            <a:ext cx="3333750" cy="56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138962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fontScale="85000" lnSpcReduction="20000"/>
          </a:bodyPr>
          <a:lstStyle/>
          <a:p>
            <a:pPr algn="l">
              <a:spcAft>
                <a:spcPts val="500"/>
              </a:spcAft>
            </a:pPr>
            <a:r>
              <a:rPr lang="en-US" sz="2600" b="1" dirty="0">
                <a:solidFill>
                  <a:schemeClr val="tx2">
                    <a:lumMod val="75000"/>
                  </a:schemeClr>
                </a:solidFill>
              </a:rPr>
              <a:t>What is a Mental Illness?</a:t>
            </a:r>
          </a:p>
          <a:p>
            <a:pPr algn="l">
              <a:spcAft>
                <a:spcPts val="500"/>
              </a:spcAft>
            </a:pPr>
            <a:r>
              <a:rPr lang="en-US" sz="2600" b="1" i="1" dirty="0">
                <a:solidFill>
                  <a:schemeClr val="tx2">
                    <a:lumMod val="75000"/>
                  </a:schemeClr>
                </a:solidFill>
              </a:rPr>
              <a:t>“I have mental problems” 				“I see someone for mental issues”			      “I’m feeling a bit depressed”</a:t>
            </a:r>
          </a:p>
          <a:p>
            <a:pPr algn="l">
              <a:spcAft>
                <a:spcPts val="500"/>
              </a:spcAft>
            </a:pPr>
            <a:endParaRPr lang="en-US" sz="2600" b="1" dirty="0">
              <a:solidFill>
                <a:schemeClr val="tx2">
                  <a:lumMod val="75000"/>
                </a:schemeClr>
              </a:solidFill>
            </a:endParaRPr>
          </a:p>
          <a:p>
            <a:pPr algn="l">
              <a:spcAft>
                <a:spcPts val="500"/>
              </a:spcAft>
            </a:pPr>
            <a:r>
              <a:rPr lang="en-US" sz="2600" b="1" dirty="0">
                <a:solidFill>
                  <a:schemeClr val="tx2">
                    <a:lumMod val="75000"/>
                  </a:schemeClr>
                </a:solidFill>
              </a:rPr>
              <a:t>As per the Mental Health Act 2007: </a:t>
            </a:r>
          </a:p>
          <a:p>
            <a:pPr algn="l">
              <a:spcAft>
                <a:spcPts val="500"/>
              </a:spcAft>
            </a:pPr>
            <a:r>
              <a:rPr lang="en-US" sz="2600" dirty="0">
                <a:solidFill>
                  <a:schemeClr val="tx2">
                    <a:lumMod val="75000"/>
                  </a:schemeClr>
                </a:solidFill>
              </a:rPr>
              <a:t>A condition that seriously impairs, either temporarily or permanently, the mental functioning of a person and is characterized by the presence in the person of any </a:t>
            </a:r>
            <a:r>
              <a:rPr lang="en-US" sz="2600" b="1" dirty="0">
                <a:solidFill>
                  <a:schemeClr val="tx2">
                    <a:lumMod val="75000"/>
                  </a:schemeClr>
                </a:solidFill>
              </a:rPr>
              <a:t>one or more </a:t>
            </a:r>
            <a:r>
              <a:rPr lang="en-US" sz="2600" dirty="0">
                <a:solidFill>
                  <a:schemeClr val="tx2">
                    <a:lumMod val="75000"/>
                  </a:schemeClr>
                </a:solidFill>
              </a:rPr>
              <a:t>of the following symptoms-</a:t>
            </a:r>
          </a:p>
          <a:p>
            <a:pPr marL="514350" indent="-514350" algn="l">
              <a:spcAft>
                <a:spcPts val="500"/>
              </a:spcAft>
              <a:buAutoNum type="alphaLcParenR"/>
            </a:pPr>
            <a:r>
              <a:rPr lang="en-US" sz="2600" dirty="0">
                <a:solidFill>
                  <a:schemeClr val="tx2">
                    <a:lumMod val="75000"/>
                  </a:schemeClr>
                </a:solidFill>
              </a:rPr>
              <a:t>Delusions</a:t>
            </a:r>
          </a:p>
          <a:p>
            <a:pPr marL="514350" indent="-514350" algn="l">
              <a:spcAft>
                <a:spcPts val="500"/>
              </a:spcAft>
              <a:buAutoNum type="alphaLcParenR"/>
            </a:pPr>
            <a:r>
              <a:rPr lang="en-US" sz="2600" dirty="0">
                <a:solidFill>
                  <a:schemeClr val="tx2">
                    <a:lumMod val="75000"/>
                  </a:schemeClr>
                </a:solidFill>
              </a:rPr>
              <a:t>Hallucinations</a:t>
            </a:r>
          </a:p>
          <a:p>
            <a:pPr marL="514350" indent="-514350" algn="l">
              <a:spcAft>
                <a:spcPts val="500"/>
              </a:spcAft>
              <a:buAutoNum type="alphaLcParenR"/>
            </a:pPr>
            <a:r>
              <a:rPr lang="en-US" sz="2600" dirty="0">
                <a:solidFill>
                  <a:schemeClr val="tx2">
                    <a:lumMod val="75000"/>
                  </a:schemeClr>
                </a:solidFill>
              </a:rPr>
              <a:t>Serious disorder of thought form</a:t>
            </a:r>
          </a:p>
          <a:p>
            <a:pPr marL="514350" indent="-514350" algn="l">
              <a:spcAft>
                <a:spcPts val="500"/>
              </a:spcAft>
              <a:buAutoNum type="alphaLcParenR"/>
            </a:pPr>
            <a:r>
              <a:rPr lang="en-US" sz="2600" dirty="0">
                <a:solidFill>
                  <a:schemeClr val="tx2">
                    <a:lumMod val="75000"/>
                  </a:schemeClr>
                </a:solidFill>
              </a:rPr>
              <a:t>A severe disturbance of mood</a:t>
            </a:r>
          </a:p>
          <a:p>
            <a:pPr marL="514350" indent="-514350" algn="l">
              <a:spcAft>
                <a:spcPts val="500"/>
              </a:spcAft>
              <a:buAutoNum type="alphaLcParenR"/>
            </a:pPr>
            <a:r>
              <a:rPr lang="en-US" sz="2600" dirty="0">
                <a:solidFill>
                  <a:schemeClr val="tx2">
                    <a:lumMod val="75000"/>
                  </a:schemeClr>
                </a:solidFill>
              </a:rPr>
              <a:t>Sustained or repeated irrational </a:t>
            </a:r>
            <a:r>
              <a:rPr lang="en-US" sz="2600" dirty="0" err="1">
                <a:solidFill>
                  <a:schemeClr val="tx2">
                    <a:lumMod val="75000"/>
                  </a:schemeClr>
                </a:solidFill>
              </a:rPr>
              <a:t>behaviour</a:t>
            </a:r>
            <a:r>
              <a:rPr lang="en-US" sz="2600" dirty="0">
                <a:solidFill>
                  <a:schemeClr val="tx2">
                    <a:lumMod val="75000"/>
                  </a:schemeClr>
                </a:solidFill>
              </a:rPr>
              <a:t> indicating the presence of                                any one or more of the symptoms referred to in paragraphs (a) to (d)</a:t>
            </a:r>
          </a:p>
          <a:p>
            <a:pPr algn="l">
              <a:spcAft>
                <a:spcPts val="1500"/>
              </a:spcAft>
            </a:pPr>
            <a:endParaRPr lang="en-US" sz="2600" b="1" dirty="0">
              <a:solidFill>
                <a:schemeClr val="tx2">
                  <a:lumMod val="75000"/>
                </a:schemeClr>
              </a:solidFill>
            </a:endParaRPr>
          </a:p>
        </p:txBody>
      </p:sp>
    </p:spTree>
    <p:extLst>
      <p:ext uri="{BB962C8B-B14F-4D97-AF65-F5344CB8AC3E}">
        <p14:creationId xmlns:p14="http://schemas.microsoft.com/office/powerpoint/2010/main" val="2424116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a:bodyPr>
          <a:lstStyle/>
          <a:p>
            <a:pPr algn="l">
              <a:spcAft>
                <a:spcPts val="500"/>
              </a:spcAft>
            </a:pPr>
            <a:r>
              <a:rPr lang="en-US" dirty="0">
                <a:solidFill>
                  <a:srgbClr val="45494B"/>
                </a:solidFill>
                <a:latin typeface="Open Sans" panose="020B0606030504020204" pitchFamily="34" charset="0"/>
              </a:rPr>
              <a:t>Why is this so important?</a:t>
            </a:r>
          </a:p>
          <a:p>
            <a:pPr algn="l">
              <a:spcAft>
                <a:spcPts val="500"/>
              </a:spcAft>
            </a:pPr>
            <a:r>
              <a:rPr lang="en-US" sz="2000" b="0" i="0" dirty="0">
                <a:solidFill>
                  <a:srgbClr val="45494B"/>
                </a:solidFill>
                <a:effectLst/>
                <a:latin typeface="Open Sans" panose="020B0606030504020204" pitchFamily="34" charset="0"/>
              </a:rPr>
              <a:t>1 in 5 Australians aged 16–85 experienced a mental disorder in the previous 12 months </a:t>
            </a:r>
            <a:r>
              <a:rPr lang="en-US" sz="1600" b="0" i="0" dirty="0">
                <a:solidFill>
                  <a:srgbClr val="45494B"/>
                </a:solidFill>
                <a:effectLst/>
                <a:latin typeface="Open Sans" panose="020B0606030504020204" pitchFamily="34" charset="0"/>
              </a:rPr>
              <a:t>(</a:t>
            </a:r>
            <a:r>
              <a:rPr lang="en-AU" sz="1600" b="0" i="0" dirty="0">
                <a:solidFill>
                  <a:srgbClr val="45494B"/>
                </a:solidFill>
                <a:effectLst/>
                <a:latin typeface="Open Sans" panose="020B0606030504020204" pitchFamily="34" charset="0"/>
              </a:rPr>
              <a:t>ABS 2022)</a:t>
            </a:r>
            <a:r>
              <a:rPr lang="en-US" sz="1600" dirty="0">
                <a:solidFill>
                  <a:srgbClr val="45494B"/>
                </a:solidFill>
                <a:latin typeface="Open Sans" panose="020B0606030504020204" pitchFamily="34" charset="0"/>
              </a:rPr>
              <a:t>. </a:t>
            </a:r>
          </a:p>
          <a:p>
            <a:pPr algn="l">
              <a:spcAft>
                <a:spcPts val="500"/>
              </a:spcAft>
            </a:pPr>
            <a:r>
              <a:rPr lang="en-US" sz="1800" dirty="0">
                <a:solidFill>
                  <a:srgbClr val="45494B"/>
                </a:solidFill>
                <a:latin typeface="Open Sans" panose="020B0606030504020204" pitchFamily="34" charset="0"/>
              </a:rPr>
              <a:t>T</a:t>
            </a:r>
            <a:r>
              <a:rPr lang="en-US" sz="1800" b="0" i="0" dirty="0">
                <a:solidFill>
                  <a:srgbClr val="45494B"/>
                </a:solidFill>
                <a:effectLst/>
                <a:latin typeface="Open Sans" panose="020B0606030504020204" pitchFamily="34" charset="0"/>
              </a:rPr>
              <a:t>he prevalence of mental illness and mental disorders is far higher in individuals who appear before the courts </a:t>
            </a:r>
            <a:r>
              <a:rPr lang="en-US" sz="1600" b="0" i="0" dirty="0">
                <a:solidFill>
                  <a:srgbClr val="45494B"/>
                </a:solidFill>
                <a:effectLst/>
                <a:latin typeface="Open Sans" panose="020B0606030504020204" pitchFamily="34" charset="0"/>
              </a:rPr>
              <a:t>(Butler 2001).</a:t>
            </a:r>
            <a:endParaRPr lang="en-US" sz="2000" b="0" i="0" dirty="0">
              <a:solidFill>
                <a:srgbClr val="45494B"/>
              </a:solidFill>
              <a:effectLst/>
              <a:latin typeface="Open Sans" panose="020B0606030504020204" pitchFamily="34" charset="0"/>
            </a:endParaRPr>
          </a:p>
          <a:p>
            <a:pPr algn="l">
              <a:spcAft>
                <a:spcPts val="500"/>
              </a:spcAft>
            </a:pPr>
            <a:r>
              <a:rPr lang="en-US" sz="2000" b="0" i="0" dirty="0">
                <a:solidFill>
                  <a:srgbClr val="45494B"/>
                </a:solidFill>
                <a:effectLst/>
                <a:latin typeface="Open Sans" panose="020B0606030504020204" pitchFamily="34" charset="0"/>
              </a:rPr>
              <a:t>Mental illness covers a range, including anxiety disorders, affective disorders, psychotic disorders and substance use disorders.</a:t>
            </a:r>
          </a:p>
          <a:p>
            <a:pPr algn="l">
              <a:spcAft>
                <a:spcPts val="500"/>
              </a:spcAft>
            </a:pPr>
            <a:r>
              <a:rPr lang="en-US" sz="2600" b="1" dirty="0">
                <a:solidFill>
                  <a:schemeClr val="tx2">
                    <a:lumMod val="75000"/>
                  </a:schemeClr>
                </a:solidFill>
              </a:rPr>
              <a:t>Many people struggle with their mental health. </a:t>
            </a:r>
          </a:p>
          <a:p>
            <a:pPr algn="l">
              <a:spcAft>
                <a:spcPts val="500"/>
              </a:spcAft>
            </a:pPr>
            <a:r>
              <a:rPr lang="en-US" sz="2600" b="1" dirty="0">
                <a:solidFill>
                  <a:schemeClr val="tx2">
                    <a:lumMod val="75000"/>
                  </a:schemeClr>
                </a:solidFill>
              </a:rPr>
              <a:t>It does not necessarily mean they have a mental illness.</a:t>
            </a:r>
          </a:p>
          <a:p>
            <a:pPr algn="l">
              <a:spcAft>
                <a:spcPts val="500"/>
              </a:spcAft>
            </a:pPr>
            <a:r>
              <a:rPr lang="en-US" sz="2000" b="0" i="0" dirty="0">
                <a:solidFill>
                  <a:srgbClr val="45494B"/>
                </a:solidFill>
                <a:effectLst/>
                <a:latin typeface="Open Sans" panose="020B0606030504020204" pitchFamily="34" charset="0"/>
              </a:rPr>
              <a:t>However, a person does not need to meet the criteria for a mental illness or mental disorder to be negatively affected by their mental health. </a:t>
            </a:r>
          </a:p>
          <a:p>
            <a:pPr algn="l">
              <a:spcAft>
                <a:spcPts val="500"/>
              </a:spcAft>
            </a:pPr>
            <a:r>
              <a:rPr lang="en-US" sz="2000" b="0" i="0" dirty="0">
                <a:solidFill>
                  <a:srgbClr val="45494B"/>
                </a:solidFill>
                <a:effectLst/>
                <a:latin typeface="Open Sans" panose="020B0606030504020204" pitchFamily="34" charset="0"/>
              </a:rPr>
              <a:t>Mental health is impacted by multiple socioeconomic factors, including                        a person’s access to services, living conditions and employment status. </a:t>
            </a:r>
            <a:endParaRPr lang="en-US" sz="2600" b="1" dirty="0">
              <a:solidFill>
                <a:schemeClr val="tx2">
                  <a:lumMod val="75000"/>
                </a:schemeClr>
              </a:solidFill>
            </a:endParaRPr>
          </a:p>
        </p:txBody>
      </p:sp>
    </p:spTree>
    <p:extLst>
      <p:ext uri="{BB962C8B-B14F-4D97-AF65-F5344CB8AC3E}">
        <p14:creationId xmlns:p14="http://schemas.microsoft.com/office/powerpoint/2010/main" val="4202470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a:bodyPr>
          <a:lstStyle/>
          <a:p>
            <a:pPr algn="l">
              <a:spcAft>
                <a:spcPts val="500"/>
              </a:spcAft>
            </a:pPr>
            <a:r>
              <a:rPr lang="en-US" sz="2000" b="1" dirty="0">
                <a:solidFill>
                  <a:srgbClr val="45494B"/>
                </a:solidFill>
                <a:latin typeface="Open Sans" panose="020B0606030504020204" pitchFamily="34" charset="0"/>
              </a:rPr>
              <a:t>Statistics at a glance:</a:t>
            </a:r>
          </a:p>
          <a:p>
            <a:pPr marL="342900" indent="-342900" algn="l">
              <a:spcAft>
                <a:spcPts val="500"/>
              </a:spcAft>
              <a:buFont typeface="Arial" panose="020B0604020202020204" pitchFamily="34" charset="0"/>
              <a:buChar char="•"/>
            </a:pPr>
            <a:r>
              <a:rPr lang="en-US" sz="2000" dirty="0">
                <a:solidFill>
                  <a:srgbClr val="45494B"/>
                </a:solidFill>
                <a:latin typeface="Open Sans" panose="020B0606030504020204" pitchFamily="34" charset="0"/>
              </a:rPr>
              <a:t>Internationally the prevalence of serious mental illness in courts is approximately          </a:t>
            </a:r>
            <a:r>
              <a:rPr lang="en-US" sz="2000" b="1" dirty="0">
                <a:solidFill>
                  <a:srgbClr val="45494B"/>
                </a:solidFill>
                <a:latin typeface="Open Sans" panose="020B0606030504020204" pitchFamily="34" charset="0"/>
              </a:rPr>
              <a:t>7-10%</a:t>
            </a:r>
          </a:p>
          <a:p>
            <a:pPr marL="342900" indent="-342900" algn="l">
              <a:spcAft>
                <a:spcPts val="500"/>
              </a:spcAft>
              <a:buFont typeface="Arial" panose="020B0604020202020204" pitchFamily="34" charset="0"/>
              <a:buChar char="•"/>
            </a:pPr>
            <a:r>
              <a:rPr lang="en-US" sz="2000" b="1" dirty="0">
                <a:solidFill>
                  <a:srgbClr val="45494B"/>
                </a:solidFill>
                <a:latin typeface="Open Sans" panose="020B0606030504020204" pitchFamily="34" charset="0"/>
              </a:rPr>
              <a:t>49% </a:t>
            </a:r>
            <a:r>
              <a:rPr lang="en-US" sz="2000" dirty="0">
                <a:solidFill>
                  <a:srgbClr val="45494B"/>
                </a:solidFill>
                <a:latin typeface="Open Sans" panose="020B0606030504020204" pitchFamily="34" charset="0"/>
              </a:rPr>
              <a:t>of inmates report a history of mental health treatment </a:t>
            </a:r>
          </a:p>
          <a:p>
            <a:pPr marL="342900" indent="-342900" algn="l">
              <a:spcAft>
                <a:spcPts val="500"/>
              </a:spcAft>
              <a:buFont typeface="Arial" panose="020B0604020202020204" pitchFamily="34" charset="0"/>
              <a:buChar char="•"/>
            </a:pPr>
            <a:r>
              <a:rPr lang="en-US" sz="2000" dirty="0">
                <a:solidFill>
                  <a:srgbClr val="45494B"/>
                </a:solidFill>
                <a:latin typeface="Open Sans" panose="020B0606030504020204" pitchFamily="34" charset="0"/>
              </a:rPr>
              <a:t>Even higher for Aboriginal inmates - </a:t>
            </a:r>
            <a:r>
              <a:rPr lang="en-US" sz="2000" u="sng" dirty="0">
                <a:solidFill>
                  <a:srgbClr val="45494B"/>
                </a:solidFill>
                <a:latin typeface="Open Sans" panose="020B0606030504020204" pitchFamily="34" charset="0"/>
              </a:rPr>
              <a:t>80% of Aboriginal women and 66% of Aboriginal men had a mental illness</a:t>
            </a:r>
          </a:p>
          <a:p>
            <a:pPr marL="342900" indent="-342900" algn="l">
              <a:spcAft>
                <a:spcPts val="500"/>
              </a:spcAft>
              <a:buFont typeface="Arial" panose="020B0604020202020204" pitchFamily="34" charset="0"/>
              <a:buChar char="•"/>
            </a:pPr>
            <a:r>
              <a:rPr lang="en-US" sz="2000" dirty="0">
                <a:solidFill>
                  <a:srgbClr val="45494B"/>
                </a:solidFill>
                <a:latin typeface="Open Sans" panose="020B0606030504020204" pitchFamily="34" charset="0"/>
              </a:rPr>
              <a:t>140,000 persons are charged with an offence in NSW annually (approximately 6,000 are young people)</a:t>
            </a:r>
          </a:p>
          <a:p>
            <a:pPr marL="342900" indent="-342900" algn="l">
              <a:spcAft>
                <a:spcPts val="500"/>
              </a:spcAft>
              <a:buFont typeface="Arial" panose="020B0604020202020204" pitchFamily="34" charset="0"/>
              <a:buChar char="•"/>
            </a:pPr>
            <a:r>
              <a:rPr lang="en-US" sz="2000" dirty="0">
                <a:solidFill>
                  <a:srgbClr val="45494B"/>
                </a:solidFill>
                <a:latin typeface="Open Sans" panose="020B0606030504020204" pitchFamily="34" charset="0"/>
              </a:rPr>
              <a:t>Under the new NSW Mental Health &amp; Cognitive Impairment Provisions) Act 2020, the Magistrate has the power to order a section 14 (community order) or a section 19 (hospital) thus  diverting mentally ill defendants from the judicial system into the community for treatment in lieu of incarceration</a:t>
            </a:r>
          </a:p>
        </p:txBody>
      </p:sp>
    </p:spTree>
    <p:extLst>
      <p:ext uri="{BB962C8B-B14F-4D97-AF65-F5344CB8AC3E}">
        <p14:creationId xmlns:p14="http://schemas.microsoft.com/office/powerpoint/2010/main" val="3547663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a:bodyPr>
          <a:lstStyle/>
          <a:p>
            <a:pPr algn="l">
              <a:spcAft>
                <a:spcPts val="500"/>
              </a:spcAft>
            </a:pPr>
            <a:r>
              <a:rPr lang="en-US" sz="2000" b="1" dirty="0">
                <a:solidFill>
                  <a:srgbClr val="45494B"/>
                </a:solidFill>
                <a:latin typeface="Open Sans" panose="020B0606030504020204" pitchFamily="34" charset="0"/>
              </a:rPr>
              <a:t>Outcomes for Young People (YP) in 2019/20</a:t>
            </a:r>
          </a:p>
        </p:txBody>
      </p:sp>
      <p:pic>
        <p:nvPicPr>
          <p:cNvPr id="2" name="Picture 1">
            <a:extLst>
              <a:ext uri="{FF2B5EF4-FFF2-40B4-BE49-F238E27FC236}">
                <a16:creationId xmlns:a16="http://schemas.microsoft.com/office/drawing/2014/main" id="{E3E1A562-BA35-7464-65E7-0423C4823DC4}"/>
              </a:ext>
            </a:extLst>
          </p:cNvPr>
          <p:cNvPicPr>
            <a:picLocks noChangeAspect="1"/>
          </p:cNvPicPr>
          <p:nvPr/>
        </p:nvPicPr>
        <p:blipFill>
          <a:blip r:embed="rId4"/>
          <a:stretch>
            <a:fillRect/>
          </a:stretch>
        </p:blipFill>
        <p:spPr>
          <a:xfrm>
            <a:off x="519151" y="1313698"/>
            <a:ext cx="8386310" cy="5067123"/>
          </a:xfrm>
          <a:prstGeom prst="rect">
            <a:avLst/>
          </a:prstGeom>
        </p:spPr>
      </p:pic>
    </p:spTree>
    <p:extLst>
      <p:ext uri="{BB962C8B-B14F-4D97-AF65-F5344CB8AC3E}">
        <p14:creationId xmlns:p14="http://schemas.microsoft.com/office/powerpoint/2010/main" val="3501160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a:bodyPr>
          <a:lstStyle/>
          <a:p>
            <a:pPr algn="l">
              <a:spcAft>
                <a:spcPts val="500"/>
              </a:spcAft>
            </a:pPr>
            <a:r>
              <a:rPr lang="en-US" sz="2000" dirty="0">
                <a:solidFill>
                  <a:srgbClr val="45494B"/>
                </a:solidFill>
                <a:latin typeface="Open Sans" panose="020B0606030504020204" pitchFamily="34" charset="0"/>
              </a:rPr>
              <a:t>Broad types of psychotic presentations</a:t>
            </a:r>
            <a:endParaRPr lang="en-US" sz="2000" b="1" dirty="0">
              <a:solidFill>
                <a:schemeClr val="tx2">
                  <a:lumMod val="75000"/>
                </a:schemeClr>
              </a:solidFill>
              <a:latin typeface="Open Sans" panose="020B0606030504020204" pitchFamily="34" charset="0"/>
            </a:endParaRPr>
          </a:p>
          <a:p>
            <a:pPr marL="342900" indent="-342900" algn="l">
              <a:spcAft>
                <a:spcPts val="500"/>
              </a:spcAft>
              <a:buFontTx/>
              <a:buChar char="-"/>
            </a:pPr>
            <a:r>
              <a:rPr lang="en-US" sz="2000" dirty="0">
                <a:solidFill>
                  <a:srgbClr val="45494B"/>
                </a:solidFill>
                <a:latin typeface="Open Sans" panose="020B0606030504020204" pitchFamily="34" charset="0"/>
              </a:rPr>
              <a:t>1. Florid – agitated, manic, markedly thought disordered, obviously deluded and/or responding to hallucinations.  </a:t>
            </a:r>
          </a:p>
          <a:p>
            <a:pPr marL="342900" indent="-342900" algn="l">
              <a:spcAft>
                <a:spcPts val="500"/>
              </a:spcAft>
              <a:buFontTx/>
              <a:buChar char="-"/>
            </a:pPr>
            <a:r>
              <a:rPr lang="en-US" sz="2000" dirty="0">
                <a:solidFill>
                  <a:srgbClr val="45494B"/>
                </a:solidFill>
                <a:latin typeface="Open Sans" panose="020B0606030504020204" pitchFamily="34" charset="0"/>
              </a:rPr>
              <a:t>2. Guarded – quiet, suspicious, questioning of questions, denying any history of mental illness despite evidence to the contrary</a:t>
            </a:r>
          </a:p>
          <a:p>
            <a:pPr marL="342900" indent="-342900" algn="l">
              <a:spcAft>
                <a:spcPts val="500"/>
              </a:spcAft>
              <a:buFontTx/>
              <a:buChar char="-"/>
            </a:pPr>
            <a:r>
              <a:rPr lang="en-US" sz="2000" dirty="0">
                <a:solidFill>
                  <a:srgbClr val="45494B"/>
                </a:solidFill>
                <a:latin typeface="Open Sans" panose="020B0606030504020204" pitchFamily="34" charset="0"/>
              </a:rPr>
              <a:t>3. chronic accommodated psychosis – entrenched fixed delusions and/or voices, features of chronic SCZ including self neglect, homelessness</a:t>
            </a:r>
          </a:p>
          <a:p>
            <a:pPr marL="342900" indent="-342900" algn="l">
              <a:spcAft>
                <a:spcPts val="500"/>
              </a:spcAft>
              <a:buFontTx/>
              <a:buChar char="-"/>
            </a:pPr>
            <a:r>
              <a:rPr lang="en-US" sz="2000" dirty="0">
                <a:solidFill>
                  <a:srgbClr val="45494B"/>
                </a:solidFill>
                <a:latin typeface="Open Sans" panose="020B0606030504020204" pitchFamily="34" charset="0"/>
              </a:rPr>
              <a:t>4. first presentation psychosis - many different versions, but an absent history of care or treatment</a:t>
            </a:r>
          </a:p>
          <a:p>
            <a:pPr marL="342900" indent="-342900" algn="l">
              <a:spcAft>
                <a:spcPts val="500"/>
              </a:spcAft>
              <a:buFontTx/>
              <a:buChar char="-"/>
            </a:pPr>
            <a:r>
              <a:rPr lang="en-US" sz="2000" dirty="0">
                <a:solidFill>
                  <a:srgbClr val="45494B"/>
                </a:solidFill>
                <a:latin typeface="Open Sans" panose="020B0606030504020204" pitchFamily="34" charset="0"/>
              </a:rPr>
              <a:t>5. residual – minimal to no psychotic symptoms, but obvious evidence of chronic schizophrenia including marked self neglect, minimal to no initiative or spontaneity, impoverished replies to questions, seeming indifference.</a:t>
            </a:r>
          </a:p>
          <a:p>
            <a:pPr marL="342900" indent="-342900" algn="l">
              <a:spcAft>
                <a:spcPts val="500"/>
              </a:spcAft>
              <a:buFontTx/>
              <a:buChar char="-"/>
            </a:pPr>
            <a:r>
              <a:rPr lang="en-US" sz="2000" dirty="0">
                <a:solidFill>
                  <a:srgbClr val="45494B"/>
                </a:solidFill>
                <a:latin typeface="Open Sans" panose="020B0606030504020204" pitchFamily="34" charset="0"/>
              </a:rPr>
              <a:t>6. catatonic – seen less frequently now.  Mute, holding odd posture</a:t>
            </a:r>
          </a:p>
        </p:txBody>
      </p:sp>
    </p:spTree>
    <p:extLst>
      <p:ext uri="{BB962C8B-B14F-4D97-AF65-F5344CB8AC3E}">
        <p14:creationId xmlns:p14="http://schemas.microsoft.com/office/powerpoint/2010/main" val="1545567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fontScale="85000" lnSpcReduction="20000"/>
          </a:bodyPr>
          <a:lstStyle/>
          <a:p>
            <a:pPr algn="l">
              <a:spcAft>
                <a:spcPts val="500"/>
              </a:spcAft>
            </a:pPr>
            <a:r>
              <a:rPr lang="en-US" sz="2000" dirty="0">
                <a:solidFill>
                  <a:srgbClr val="45494B"/>
                </a:solidFill>
                <a:latin typeface="Open Sans" panose="020B0606030504020204" pitchFamily="34" charset="0"/>
              </a:rPr>
              <a:t>Clues for mental illness</a:t>
            </a:r>
            <a:endParaRPr lang="en-US" sz="2000" b="1" dirty="0">
              <a:solidFill>
                <a:schemeClr val="tx2">
                  <a:lumMod val="75000"/>
                </a:schemeClr>
              </a:solidFill>
              <a:latin typeface="Open Sans" panose="020B0606030504020204" pitchFamily="34" charset="0"/>
            </a:endParaRPr>
          </a:p>
          <a:p>
            <a:pPr marL="342900" indent="-342900" algn="l">
              <a:spcAft>
                <a:spcPts val="500"/>
              </a:spcAft>
              <a:buFontTx/>
              <a:buChar char="-"/>
            </a:pPr>
            <a:r>
              <a:rPr lang="en-US" sz="2000" b="1" dirty="0">
                <a:solidFill>
                  <a:srgbClr val="45494B"/>
                </a:solidFill>
                <a:latin typeface="Open Sans" panose="020B0606030504020204" pitchFamily="34" charset="0"/>
              </a:rPr>
              <a:t>History</a:t>
            </a:r>
            <a:r>
              <a:rPr lang="en-US" sz="2000" dirty="0">
                <a:solidFill>
                  <a:srgbClr val="45494B"/>
                </a:solidFill>
                <a:latin typeface="Open Sans" panose="020B0606030504020204" pitchFamily="34" charset="0"/>
              </a:rPr>
              <a:t> – of psychiatric hospital admissions, especially admissions longer than a week, of community mental health team contact, of community treatment orders, of antipsychotic treatment especially long acting injectable medications or an antipsychotic requiring regular blood tests/monitoring</a:t>
            </a:r>
          </a:p>
          <a:p>
            <a:pPr marL="342900" indent="-342900" algn="l">
              <a:spcAft>
                <a:spcPts val="500"/>
              </a:spcAft>
              <a:buFontTx/>
              <a:buChar char="-"/>
            </a:pPr>
            <a:r>
              <a:rPr lang="en-US" sz="2000" dirty="0">
                <a:solidFill>
                  <a:srgbClr val="45494B"/>
                </a:solidFill>
                <a:latin typeface="Open Sans" panose="020B0606030504020204" pitchFamily="34" charset="0"/>
              </a:rPr>
              <a:t>If they tell you! </a:t>
            </a:r>
            <a:r>
              <a:rPr lang="en-US" sz="2000" b="1" dirty="0">
                <a:solidFill>
                  <a:srgbClr val="45494B"/>
                </a:solidFill>
                <a:latin typeface="Open Sans" panose="020B0606030504020204" pitchFamily="34" charset="0"/>
              </a:rPr>
              <a:t>OR </a:t>
            </a:r>
            <a:r>
              <a:rPr lang="en-US" sz="2000" dirty="0">
                <a:solidFill>
                  <a:srgbClr val="45494B"/>
                </a:solidFill>
                <a:latin typeface="Open Sans" panose="020B0606030504020204" pitchFamily="34" charset="0"/>
              </a:rPr>
              <a:t>refusing to talk about their mental health, declining consent to liaise with GP/ mental health team/ family</a:t>
            </a:r>
            <a:endParaRPr lang="en-US" sz="2000" b="1" dirty="0">
              <a:solidFill>
                <a:srgbClr val="45494B"/>
              </a:solidFill>
              <a:latin typeface="Open Sans" panose="020B0606030504020204" pitchFamily="34" charset="0"/>
            </a:endParaRPr>
          </a:p>
          <a:p>
            <a:pPr marL="342900" indent="-342900" algn="l">
              <a:spcAft>
                <a:spcPts val="500"/>
              </a:spcAft>
              <a:buFontTx/>
              <a:buChar char="-"/>
            </a:pPr>
            <a:r>
              <a:rPr lang="en-US" sz="2000" b="1" dirty="0">
                <a:solidFill>
                  <a:srgbClr val="45494B"/>
                </a:solidFill>
                <a:latin typeface="Open Sans" panose="020B0606030504020204" pitchFamily="34" charset="0"/>
              </a:rPr>
              <a:t>Mental state examination</a:t>
            </a:r>
          </a:p>
          <a:p>
            <a:pPr marL="342900" indent="-342900" algn="l">
              <a:spcAft>
                <a:spcPts val="500"/>
              </a:spcAft>
              <a:buFontTx/>
              <a:buChar char="-"/>
            </a:pPr>
            <a:r>
              <a:rPr lang="en-US" sz="2000" dirty="0">
                <a:solidFill>
                  <a:srgbClr val="45494B"/>
                </a:solidFill>
                <a:latin typeface="Open Sans" panose="020B0606030504020204" pitchFamily="34" charset="0"/>
              </a:rPr>
              <a:t>Clues on appearance include disorganized or eccentric clothing, self neglect</a:t>
            </a:r>
          </a:p>
          <a:p>
            <a:pPr marL="342900" indent="-342900" algn="l">
              <a:spcAft>
                <a:spcPts val="500"/>
              </a:spcAft>
              <a:buFontTx/>
              <a:buChar char="-"/>
            </a:pPr>
            <a:r>
              <a:rPr lang="en-US" sz="2000" dirty="0">
                <a:solidFill>
                  <a:srgbClr val="45494B"/>
                </a:solidFill>
                <a:latin typeface="Open Sans" panose="020B0606030504020204" pitchFamily="34" charset="0"/>
              </a:rPr>
              <a:t>Slowed thinking, pauses, distraction, apparent indifference, incongruence between emotional state and topic</a:t>
            </a:r>
          </a:p>
          <a:p>
            <a:pPr marL="342900" indent="-342900" algn="l">
              <a:spcAft>
                <a:spcPts val="500"/>
              </a:spcAft>
              <a:buFontTx/>
              <a:buChar char="-"/>
            </a:pPr>
            <a:r>
              <a:rPr lang="en-US" sz="2000" dirty="0">
                <a:solidFill>
                  <a:srgbClr val="45494B"/>
                </a:solidFill>
                <a:latin typeface="Open Sans" panose="020B0606030504020204" pitchFamily="34" charset="0"/>
              </a:rPr>
              <a:t>Thought disorder – disjointed ideas, difficult to follow train of thought, rapid speech</a:t>
            </a:r>
          </a:p>
          <a:p>
            <a:pPr marL="342900" indent="-342900" algn="l">
              <a:spcAft>
                <a:spcPts val="500"/>
              </a:spcAft>
              <a:buFontTx/>
              <a:buChar char="-"/>
            </a:pPr>
            <a:r>
              <a:rPr lang="en-US" sz="2000" dirty="0">
                <a:solidFill>
                  <a:srgbClr val="45494B"/>
                </a:solidFill>
                <a:latin typeface="Open Sans" panose="020B0606030504020204" pitchFamily="34" charset="0"/>
              </a:rPr>
              <a:t>Hallucinations and Delusions: Client is distracted, delayed responses, preoccupied with fixed false beliefs</a:t>
            </a:r>
          </a:p>
          <a:p>
            <a:pPr marL="342900" indent="-342900" algn="l">
              <a:spcAft>
                <a:spcPts val="500"/>
              </a:spcAft>
              <a:buFontTx/>
              <a:buChar char="-"/>
            </a:pPr>
            <a:r>
              <a:rPr lang="en-US" sz="2000" dirty="0">
                <a:solidFill>
                  <a:srgbClr val="45494B"/>
                </a:solidFill>
                <a:latin typeface="Open Sans" panose="020B0606030504020204" pitchFamily="34" charset="0"/>
              </a:rPr>
              <a:t>Paranoia: suspicious, questioning your role, asking what you are noting down, darting eyes, whispering, quiet voice, </a:t>
            </a:r>
          </a:p>
          <a:p>
            <a:pPr marL="342900" indent="-342900" algn="l">
              <a:spcAft>
                <a:spcPts val="500"/>
              </a:spcAft>
              <a:buFontTx/>
              <a:buChar char="-"/>
            </a:pPr>
            <a:r>
              <a:rPr lang="en-US" sz="2000" dirty="0">
                <a:solidFill>
                  <a:srgbClr val="45494B"/>
                </a:solidFill>
                <a:latin typeface="Open Sans" panose="020B0606030504020204" pitchFamily="34" charset="0"/>
              </a:rPr>
              <a:t>Concerning statements or actions: thoughts of self harm/ suicide; thoughts of harming others around them. </a:t>
            </a:r>
            <a:r>
              <a:rPr lang="en-US" sz="2000" b="1" dirty="0">
                <a:solidFill>
                  <a:srgbClr val="45494B"/>
                </a:solidFill>
                <a:latin typeface="Open Sans" panose="020B0606030504020204" pitchFamily="34" charset="0"/>
              </a:rPr>
              <a:t>Plan </a:t>
            </a:r>
            <a:r>
              <a:rPr lang="en-US" sz="2000" dirty="0">
                <a:solidFill>
                  <a:srgbClr val="45494B"/>
                </a:solidFill>
                <a:latin typeface="Open Sans" panose="020B0606030504020204" pitchFamily="34" charset="0"/>
              </a:rPr>
              <a:t>and/ or </a:t>
            </a:r>
            <a:r>
              <a:rPr lang="en-US" sz="2000" b="1" dirty="0">
                <a:solidFill>
                  <a:srgbClr val="45494B"/>
                </a:solidFill>
                <a:latin typeface="Open Sans" panose="020B0606030504020204" pitchFamily="34" charset="0"/>
              </a:rPr>
              <a:t>intent </a:t>
            </a:r>
            <a:r>
              <a:rPr lang="en-US" sz="2000" dirty="0">
                <a:solidFill>
                  <a:srgbClr val="45494B"/>
                </a:solidFill>
                <a:latin typeface="Open Sans" panose="020B0606030504020204" pitchFamily="34" charset="0"/>
              </a:rPr>
              <a:t>to act. Possession of </a:t>
            </a:r>
            <a:r>
              <a:rPr lang="en-US" sz="2000" b="1" dirty="0">
                <a:solidFill>
                  <a:srgbClr val="45494B"/>
                </a:solidFill>
                <a:latin typeface="Open Sans" panose="020B0606030504020204" pitchFamily="34" charset="0"/>
              </a:rPr>
              <a:t>means </a:t>
            </a:r>
            <a:r>
              <a:rPr lang="en-US" sz="2000" dirty="0">
                <a:solidFill>
                  <a:srgbClr val="45494B"/>
                </a:solidFill>
                <a:latin typeface="Open Sans" panose="020B0606030504020204" pitchFamily="34" charset="0"/>
              </a:rPr>
              <a:t>to act.</a:t>
            </a:r>
            <a:endParaRPr lang="en-US" sz="2000" b="1" dirty="0">
              <a:solidFill>
                <a:srgbClr val="45494B"/>
              </a:solidFill>
              <a:latin typeface="Open Sans" panose="020B0606030504020204" pitchFamily="34" charset="0"/>
            </a:endParaRPr>
          </a:p>
          <a:p>
            <a:pPr marL="342900" indent="-342900" algn="l">
              <a:spcAft>
                <a:spcPts val="500"/>
              </a:spcAft>
              <a:buFontTx/>
              <a:buChar char="-"/>
            </a:pPr>
            <a:r>
              <a:rPr lang="en-US" sz="2000" dirty="0">
                <a:solidFill>
                  <a:srgbClr val="45494B"/>
                </a:solidFill>
                <a:latin typeface="Open Sans" panose="020B0606030504020204" pitchFamily="34" charset="0"/>
              </a:rPr>
              <a:t>Mood: low mood to the point where they are not attending to basic daily care/ tasks, </a:t>
            </a:r>
          </a:p>
        </p:txBody>
      </p:sp>
    </p:spTree>
    <p:extLst>
      <p:ext uri="{BB962C8B-B14F-4D97-AF65-F5344CB8AC3E}">
        <p14:creationId xmlns:p14="http://schemas.microsoft.com/office/powerpoint/2010/main" val="2709128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FABB1D46-9C74-A998-0774-3C401AB0F16C}"/>
              </a:ext>
            </a:extLst>
          </p:cNvPr>
          <p:cNvPicPr>
            <a:picLocks noChangeAspect="1"/>
          </p:cNvPicPr>
          <p:nvPr/>
        </p:nvPicPr>
        <p:blipFill>
          <a:blip r:embed="rId3"/>
          <a:srcRect/>
          <a:stretch/>
        </p:blipFill>
        <p:spPr>
          <a:xfrm>
            <a:off x="0" y="0"/>
            <a:ext cx="12192000" cy="6858000"/>
          </a:xfrm>
          <a:prstGeom prst="rect">
            <a:avLst/>
          </a:prstGeom>
        </p:spPr>
      </p:pic>
      <p:sp>
        <p:nvSpPr>
          <p:cNvPr id="4" name="Subtitle 2">
            <a:extLst>
              <a:ext uri="{FF2B5EF4-FFF2-40B4-BE49-F238E27FC236}">
                <a16:creationId xmlns:a16="http://schemas.microsoft.com/office/drawing/2014/main" id="{60BBF0FA-A5D8-96B3-AFE6-93315054375E}"/>
              </a:ext>
            </a:extLst>
          </p:cNvPr>
          <p:cNvSpPr>
            <a:spLocks noGrp="1"/>
          </p:cNvSpPr>
          <p:nvPr>
            <p:ph type="subTitle" idx="1"/>
          </p:nvPr>
        </p:nvSpPr>
        <p:spPr>
          <a:xfrm>
            <a:off x="519151" y="899546"/>
            <a:ext cx="10877395" cy="5309665"/>
          </a:xfrm>
        </p:spPr>
        <p:txBody>
          <a:bodyPr>
            <a:normAutofit/>
          </a:bodyPr>
          <a:lstStyle/>
          <a:p>
            <a:pPr algn="l">
              <a:spcAft>
                <a:spcPts val="500"/>
              </a:spcAft>
            </a:pPr>
            <a:r>
              <a:rPr lang="en-US" sz="2000" dirty="0">
                <a:solidFill>
                  <a:srgbClr val="45494B"/>
                </a:solidFill>
                <a:latin typeface="Open Sans" panose="020B0606030504020204" pitchFamily="34" charset="0"/>
              </a:rPr>
              <a:t>Caution advised</a:t>
            </a:r>
          </a:p>
          <a:p>
            <a:pPr marL="457200" indent="-457200" algn="l">
              <a:spcAft>
                <a:spcPts val="500"/>
              </a:spcAft>
              <a:buAutoNum type="arabicPeriod"/>
            </a:pPr>
            <a:r>
              <a:rPr lang="en-US" sz="2000" dirty="0">
                <a:solidFill>
                  <a:srgbClr val="45494B"/>
                </a:solidFill>
                <a:latin typeface="Open Sans" panose="020B0606030504020204" pitchFamily="34" charset="0"/>
              </a:rPr>
              <a:t>If you’re feeling unsafe, you probably are.</a:t>
            </a:r>
          </a:p>
          <a:p>
            <a:pPr marL="457200" indent="-457200" algn="l">
              <a:spcAft>
                <a:spcPts val="500"/>
              </a:spcAft>
              <a:buAutoNum type="arabicPeriod"/>
            </a:pPr>
            <a:r>
              <a:rPr lang="en-US" sz="2000" dirty="0">
                <a:solidFill>
                  <a:srgbClr val="45494B"/>
                </a:solidFill>
                <a:latin typeface="Open Sans" panose="020B0606030504020204" pitchFamily="34" charset="0"/>
              </a:rPr>
              <a:t>Patients who are obviously mentally ill, but insist they are not and further insist they don’t need mental health care.</a:t>
            </a:r>
          </a:p>
          <a:p>
            <a:pPr marL="457200" indent="-457200" algn="l">
              <a:spcAft>
                <a:spcPts val="500"/>
              </a:spcAft>
              <a:buAutoNum type="arabicPeriod"/>
            </a:pPr>
            <a:r>
              <a:rPr lang="en-US" sz="2000" dirty="0">
                <a:solidFill>
                  <a:srgbClr val="45494B"/>
                </a:solidFill>
                <a:latin typeface="Open Sans" panose="020B0606030504020204" pitchFamily="34" charset="0"/>
              </a:rPr>
              <a:t>Manic patients – driven, fast talking, quick to become enraged </a:t>
            </a:r>
          </a:p>
          <a:p>
            <a:pPr marL="457200" indent="-457200" algn="l">
              <a:spcAft>
                <a:spcPts val="500"/>
              </a:spcAft>
              <a:buAutoNum type="arabicPeriod"/>
            </a:pPr>
            <a:r>
              <a:rPr lang="en-US" sz="2000" dirty="0">
                <a:solidFill>
                  <a:srgbClr val="45494B"/>
                </a:solidFill>
                <a:latin typeface="Open Sans" panose="020B0606030504020204" pitchFamily="34" charset="0"/>
              </a:rPr>
              <a:t>Paranoid patients – suspicious, questioning questions, incorporating you into their persecutory beliefs</a:t>
            </a:r>
          </a:p>
          <a:p>
            <a:pPr marL="457200" indent="-457200" algn="l">
              <a:spcAft>
                <a:spcPts val="500"/>
              </a:spcAft>
              <a:buAutoNum type="arabicPeriod"/>
            </a:pPr>
            <a:r>
              <a:rPr lang="en-US" sz="2000" dirty="0">
                <a:solidFill>
                  <a:srgbClr val="45494B"/>
                </a:solidFill>
                <a:latin typeface="Open Sans" panose="020B0606030504020204" pitchFamily="34" charset="0"/>
              </a:rPr>
              <a:t>Those with marked substance intoxication or withdrawal. </a:t>
            </a:r>
            <a:r>
              <a:rPr lang="en-US" sz="2000" dirty="0" err="1">
                <a:solidFill>
                  <a:srgbClr val="45494B"/>
                </a:solidFill>
                <a:latin typeface="Open Sans" panose="020B0606030504020204" pitchFamily="34" charset="0"/>
              </a:rPr>
              <a:t>Ie</a:t>
            </a:r>
            <a:r>
              <a:rPr lang="en-US" sz="2000" dirty="0">
                <a:solidFill>
                  <a:srgbClr val="45494B"/>
                </a:solidFill>
                <a:latin typeface="Open Sans" panose="020B0606030504020204" pitchFamily="34" charset="0"/>
              </a:rPr>
              <a:t> agitated, restless, sweating, distracted or rapidly shifting focus of attention</a:t>
            </a:r>
          </a:p>
          <a:p>
            <a:pPr marL="457200" indent="-457200" algn="l">
              <a:spcAft>
                <a:spcPts val="500"/>
              </a:spcAft>
              <a:buAutoNum type="arabicPeriod"/>
            </a:pPr>
            <a:r>
              <a:rPr lang="en-US" sz="2000" dirty="0">
                <a:solidFill>
                  <a:srgbClr val="45494B"/>
                </a:solidFill>
                <a:latin typeface="Open Sans" panose="020B0606030504020204" pitchFamily="34" charset="0"/>
              </a:rPr>
              <a:t>History </a:t>
            </a:r>
            <a:r>
              <a:rPr lang="en-US" sz="2000">
                <a:solidFill>
                  <a:srgbClr val="45494B"/>
                </a:solidFill>
                <a:latin typeface="Open Sans" panose="020B0606030504020204" pitchFamily="34" charset="0"/>
              </a:rPr>
              <a:t>of aggression to health care workers</a:t>
            </a:r>
            <a:endParaRPr lang="en-US" sz="2000" dirty="0">
              <a:solidFill>
                <a:srgbClr val="45494B"/>
              </a:solidFill>
              <a:latin typeface="Open Sans" panose="020B0606030504020204" pitchFamily="34" charset="0"/>
            </a:endParaRPr>
          </a:p>
        </p:txBody>
      </p:sp>
    </p:spTree>
    <p:extLst>
      <p:ext uri="{BB962C8B-B14F-4D97-AF65-F5344CB8AC3E}">
        <p14:creationId xmlns:p14="http://schemas.microsoft.com/office/powerpoint/2010/main" val="30529499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2f64f1a-fbdb-42b9-b701-ef0327c4bf19">
      <Terms xmlns="http://schemas.microsoft.com/office/infopath/2007/PartnerControls"/>
    </lcf76f155ced4ddcb4097134ff3c332f>
    <TaxCatchAll xmlns="5aa3758c-ebf2-47a5-b570-b6a7a54a2dba"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1979AC3D68AEE43A73FD6FC3A6316BF" ma:contentTypeVersion="15" ma:contentTypeDescription="Create a new document." ma:contentTypeScope="" ma:versionID="9237fe795b3315735804afd2c1d95bb7">
  <xsd:schema xmlns:xsd="http://www.w3.org/2001/XMLSchema" xmlns:xs="http://www.w3.org/2001/XMLSchema" xmlns:p="http://schemas.microsoft.com/office/2006/metadata/properties" xmlns:ns2="22f64f1a-fbdb-42b9-b701-ef0327c4bf19" xmlns:ns3="5aa3758c-ebf2-47a5-b570-b6a7a54a2dba" targetNamespace="http://schemas.microsoft.com/office/2006/metadata/properties" ma:root="true" ma:fieldsID="9f974dbdd6ee31c3f37ef884e3811239" ns2:_="" ns3:_="">
    <xsd:import namespace="22f64f1a-fbdb-42b9-b701-ef0327c4bf19"/>
    <xsd:import namespace="5aa3758c-ebf2-47a5-b570-b6a7a54a2db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f64f1a-fbdb-42b9-b701-ef0327c4bf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97e55fb-4a2c-462a-8ebf-3055ce6a2921"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aa3758c-ebf2-47a5-b570-b6a7a54a2dba"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fe4ac9b-1874-4e26-8d44-89e7485c3b5a}" ma:internalName="TaxCatchAll" ma:showField="CatchAllData" ma:web="5aa3758c-ebf2-47a5-b570-b6a7a54a2dba">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9773A7F-2D20-48A4-8511-90AD19F2B3DE}">
  <ds:schemaRefs>
    <ds:schemaRef ds:uri="http://schemas.microsoft.com/sharepoint/v3/contenttype/forms"/>
  </ds:schemaRefs>
</ds:datastoreItem>
</file>

<file path=customXml/itemProps2.xml><?xml version="1.0" encoding="utf-8"?>
<ds:datastoreItem xmlns:ds="http://schemas.openxmlformats.org/officeDocument/2006/customXml" ds:itemID="{91A4AE8D-19DA-4B75-BAEE-3649C370CFA3}">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aa3758c-ebf2-47a5-b570-b6a7a54a2dba"/>
    <ds:schemaRef ds:uri="22f64f1a-fbdb-42b9-b701-ef0327c4bf19"/>
    <ds:schemaRef ds:uri="http://www.w3.org/XML/1998/namespace"/>
    <ds:schemaRef ds:uri="http://purl.org/dc/dcmitype/"/>
  </ds:schemaRefs>
</ds:datastoreItem>
</file>

<file path=customXml/itemProps3.xml><?xml version="1.0" encoding="utf-8"?>
<ds:datastoreItem xmlns:ds="http://schemas.openxmlformats.org/officeDocument/2006/customXml" ds:itemID="{F9276890-DB5B-46A7-B0DF-2A8083B83A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f64f1a-fbdb-42b9-b701-ef0327c4bf19"/>
    <ds:schemaRef ds:uri="5aa3758c-ebf2-47a5-b570-b6a7a54a2d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19656</TotalTime>
  <Words>1513</Words>
  <Application>Microsoft Office PowerPoint</Application>
  <PresentationFormat>Widescreen</PresentationFormat>
  <Paragraphs>98</Paragraphs>
  <Slides>11</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Open Sans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 Dova</dc:creator>
  <cp:lastModifiedBy>Ashanti Tong (JHFMHN)</cp:lastModifiedBy>
  <cp:revision>15</cp:revision>
  <dcterms:created xsi:type="dcterms:W3CDTF">2023-03-29T03:04:49Z</dcterms:created>
  <dcterms:modified xsi:type="dcterms:W3CDTF">2023-08-01T04:20:29Z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0x01010041979AC3D68AEE43A73FD6FC3A6316BF</vt:lpwstr>
  </property>
</Properties>
</file>