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57" r:id="rId6"/>
    <p:sldId id="258" r:id="rId7"/>
    <p:sldId id="259" r:id="rId8"/>
    <p:sldId id="261" r:id="rId9"/>
    <p:sldId id="262" r:id="rId10"/>
    <p:sldId id="263" r:id="rId11"/>
    <p:sldId id="265" r:id="rId12"/>
    <p:sldId id="266" r:id="rId13"/>
    <p:sldId id="268" r:id="rId14"/>
    <p:sldId id="267" r:id="rId15"/>
    <p:sldId id="270"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B9EAB0-8BD1-F244-9D1B-DC47C67BD75E}" v="13" dt="2023-07-19T04:11:37.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228"/>
  </p:normalViewPr>
  <p:slideViewPr>
    <p:cSldViewPr snapToGrid="0">
      <p:cViewPr varScale="1">
        <p:scale>
          <a:sx n="90" d="100"/>
          <a:sy n="90" d="100"/>
        </p:scale>
        <p:origin x="232" y="8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6865-691A-A64F-B4DF-708D6E8C0C79}" type="datetimeFigureOut">
              <a:rPr lang="en-US" smtClean="0"/>
              <a:t>7/8/23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775A7-2DCA-EE42-A6BC-2FC53B01C30C}" type="slidenum">
              <a:rPr lang="en-US" smtClean="0"/>
              <a:t>‹#›</a:t>
            </a:fld>
            <a:endParaRPr lang="en-US" dirty="0"/>
          </a:p>
        </p:txBody>
      </p:sp>
    </p:spTree>
    <p:extLst>
      <p:ext uri="{BB962C8B-B14F-4D97-AF65-F5344CB8AC3E}">
        <p14:creationId xmlns:p14="http://schemas.microsoft.com/office/powerpoint/2010/main" val="38296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775A7-2DCA-EE42-A6BC-2FC53B01C30C}" type="slidenum">
              <a:rPr lang="en-US" smtClean="0"/>
              <a:t>8</a:t>
            </a:fld>
            <a:endParaRPr lang="en-US" dirty="0"/>
          </a:p>
        </p:txBody>
      </p:sp>
    </p:spTree>
    <p:extLst>
      <p:ext uri="{BB962C8B-B14F-4D97-AF65-F5344CB8AC3E}">
        <p14:creationId xmlns:p14="http://schemas.microsoft.com/office/powerpoint/2010/main" val="39908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775A7-2DCA-EE42-A6BC-2FC53B01C30C}" type="slidenum">
              <a:rPr lang="en-US" smtClean="0"/>
              <a:t>9</a:t>
            </a:fld>
            <a:endParaRPr lang="en-US" dirty="0"/>
          </a:p>
        </p:txBody>
      </p:sp>
    </p:spTree>
    <p:extLst>
      <p:ext uri="{BB962C8B-B14F-4D97-AF65-F5344CB8AC3E}">
        <p14:creationId xmlns:p14="http://schemas.microsoft.com/office/powerpoint/2010/main" val="119846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775A7-2DCA-EE42-A6BC-2FC53B01C30C}" type="slidenum">
              <a:rPr lang="en-US" smtClean="0"/>
              <a:t>10</a:t>
            </a:fld>
            <a:endParaRPr lang="en-US" dirty="0"/>
          </a:p>
        </p:txBody>
      </p:sp>
    </p:spTree>
    <p:extLst>
      <p:ext uri="{BB962C8B-B14F-4D97-AF65-F5344CB8AC3E}">
        <p14:creationId xmlns:p14="http://schemas.microsoft.com/office/powerpoint/2010/main" val="324432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775A7-2DCA-EE42-A6BC-2FC53B01C30C}" type="slidenum">
              <a:rPr lang="en-US" smtClean="0"/>
              <a:t>11</a:t>
            </a:fld>
            <a:endParaRPr lang="en-US" dirty="0"/>
          </a:p>
        </p:txBody>
      </p:sp>
    </p:spTree>
    <p:extLst>
      <p:ext uri="{BB962C8B-B14F-4D97-AF65-F5344CB8AC3E}">
        <p14:creationId xmlns:p14="http://schemas.microsoft.com/office/powerpoint/2010/main" val="211273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775A7-2DCA-EE42-A6BC-2FC53B01C30C}" type="slidenum">
              <a:rPr lang="en-US" smtClean="0"/>
              <a:t>12</a:t>
            </a:fld>
            <a:endParaRPr lang="en-US" dirty="0"/>
          </a:p>
        </p:txBody>
      </p:sp>
    </p:spTree>
    <p:extLst>
      <p:ext uri="{BB962C8B-B14F-4D97-AF65-F5344CB8AC3E}">
        <p14:creationId xmlns:p14="http://schemas.microsoft.com/office/powerpoint/2010/main" val="635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775A7-2DCA-EE42-A6BC-2FC53B01C30C}" type="slidenum">
              <a:rPr lang="en-US" smtClean="0"/>
              <a:t>13</a:t>
            </a:fld>
            <a:endParaRPr lang="en-US" dirty="0"/>
          </a:p>
        </p:txBody>
      </p:sp>
    </p:spTree>
    <p:extLst>
      <p:ext uri="{BB962C8B-B14F-4D97-AF65-F5344CB8AC3E}">
        <p14:creationId xmlns:p14="http://schemas.microsoft.com/office/powerpoint/2010/main" val="423062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6CF1-E905-98A3-CE72-37896C73A93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4F9E03F-874E-E731-ED88-40087914E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F50C19A-1392-D7CA-A123-E9BB631EBDAE}"/>
              </a:ext>
            </a:extLst>
          </p:cNvPr>
          <p:cNvSpPr>
            <a:spLocks noGrp="1"/>
          </p:cNvSpPr>
          <p:nvPr>
            <p:ph type="dt" sz="half" idx="10"/>
          </p:nvPr>
        </p:nvSpPr>
        <p:spPr/>
        <p:txBody>
          <a:bodyPr/>
          <a:lstStyle/>
          <a:p>
            <a:fld id="{1A54A180-A8DA-8A4F-8979-D4D230C10B39}" type="datetimeFigureOut">
              <a:rPr lang="en-US" smtClean="0"/>
              <a:t>7/6/23</a:t>
            </a:fld>
            <a:endParaRPr lang="en-US" dirty="0"/>
          </a:p>
        </p:txBody>
      </p:sp>
      <p:sp>
        <p:nvSpPr>
          <p:cNvPr id="5" name="Footer Placeholder 4">
            <a:extLst>
              <a:ext uri="{FF2B5EF4-FFF2-40B4-BE49-F238E27FC236}">
                <a16:creationId xmlns:a16="http://schemas.microsoft.com/office/drawing/2014/main" id="{77BBE31F-9B34-BB57-32FE-98422B6D70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22E7A0-CAD1-71A4-DE8E-7D71B89CCE6C}"/>
              </a:ext>
            </a:extLst>
          </p:cNvPr>
          <p:cNvSpPr>
            <a:spLocks noGrp="1"/>
          </p:cNvSpPr>
          <p:nvPr>
            <p:ph type="sldNum" sz="quarter" idx="12"/>
          </p:nvPr>
        </p:nvSpPr>
        <p:spPr/>
        <p:txBody>
          <a:bodyPr/>
          <a:lstStyle/>
          <a:p>
            <a:fld id="{3E6AAEC1-3E73-DB4A-9E8A-379F23B072A4}" type="slidenum">
              <a:rPr lang="en-US" smtClean="0"/>
              <a:t>‹#›</a:t>
            </a:fld>
            <a:endParaRPr lang="en-US" dirty="0"/>
          </a:p>
        </p:txBody>
      </p:sp>
    </p:spTree>
    <p:extLst>
      <p:ext uri="{BB962C8B-B14F-4D97-AF65-F5344CB8AC3E}">
        <p14:creationId xmlns:p14="http://schemas.microsoft.com/office/powerpoint/2010/main" val="413458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AC5E-A9C4-BE15-5A6D-888A004F6DA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E6B5B26-F237-4E79-244F-724AC97B70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50063F-DE06-16DB-5397-E14210E7A996}"/>
              </a:ext>
            </a:extLst>
          </p:cNvPr>
          <p:cNvSpPr>
            <a:spLocks noGrp="1"/>
          </p:cNvSpPr>
          <p:nvPr>
            <p:ph type="dt" sz="half" idx="10"/>
          </p:nvPr>
        </p:nvSpPr>
        <p:spPr/>
        <p:txBody>
          <a:bodyPr/>
          <a:lstStyle/>
          <a:p>
            <a:fld id="{1A54A180-A8DA-8A4F-8979-D4D230C10B39}" type="datetimeFigureOut">
              <a:rPr lang="en-US" smtClean="0"/>
              <a:t>7/6/23</a:t>
            </a:fld>
            <a:endParaRPr lang="en-US" dirty="0"/>
          </a:p>
        </p:txBody>
      </p:sp>
      <p:sp>
        <p:nvSpPr>
          <p:cNvPr id="5" name="Footer Placeholder 4">
            <a:extLst>
              <a:ext uri="{FF2B5EF4-FFF2-40B4-BE49-F238E27FC236}">
                <a16:creationId xmlns:a16="http://schemas.microsoft.com/office/drawing/2014/main" id="{1D1A396E-A8CC-F9F4-97B1-ADC9B8267A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F8A920-E733-3520-190B-C25B31FAB3ED}"/>
              </a:ext>
            </a:extLst>
          </p:cNvPr>
          <p:cNvSpPr>
            <a:spLocks noGrp="1"/>
          </p:cNvSpPr>
          <p:nvPr>
            <p:ph type="sldNum" sz="quarter" idx="12"/>
          </p:nvPr>
        </p:nvSpPr>
        <p:spPr/>
        <p:txBody>
          <a:bodyPr/>
          <a:lstStyle/>
          <a:p>
            <a:fld id="{3E6AAEC1-3E73-DB4A-9E8A-379F23B072A4}" type="slidenum">
              <a:rPr lang="en-US" smtClean="0"/>
              <a:t>‹#›</a:t>
            </a:fld>
            <a:endParaRPr lang="en-US" dirty="0"/>
          </a:p>
        </p:txBody>
      </p:sp>
    </p:spTree>
    <p:extLst>
      <p:ext uri="{BB962C8B-B14F-4D97-AF65-F5344CB8AC3E}">
        <p14:creationId xmlns:p14="http://schemas.microsoft.com/office/powerpoint/2010/main" val="413881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703500-A84F-8CE9-08EA-52B79877937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65A4BC2-3135-69F4-1209-9942674F31E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EB60C6-6E2D-7BC9-515E-BF489B01D3E9}"/>
              </a:ext>
            </a:extLst>
          </p:cNvPr>
          <p:cNvSpPr>
            <a:spLocks noGrp="1"/>
          </p:cNvSpPr>
          <p:nvPr>
            <p:ph type="dt" sz="half" idx="10"/>
          </p:nvPr>
        </p:nvSpPr>
        <p:spPr/>
        <p:txBody>
          <a:bodyPr/>
          <a:lstStyle/>
          <a:p>
            <a:fld id="{1A54A180-A8DA-8A4F-8979-D4D230C10B39}" type="datetimeFigureOut">
              <a:rPr lang="en-US" smtClean="0"/>
              <a:t>7/6/23</a:t>
            </a:fld>
            <a:endParaRPr lang="en-US" dirty="0"/>
          </a:p>
        </p:txBody>
      </p:sp>
      <p:sp>
        <p:nvSpPr>
          <p:cNvPr id="5" name="Footer Placeholder 4">
            <a:extLst>
              <a:ext uri="{FF2B5EF4-FFF2-40B4-BE49-F238E27FC236}">
                <a16:creationId xmlns:a16="http://schemas.microsoft.com/office/drawing/2014/main" id="{5000F1FA-02E8-67B2-04EA-0D98581D4E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24D692-A2D6-E58E-2E7F-41C39CBF5C1D}"/>
              </a:ext>
            </a:extLst>
          </p:cNvPr>
          <p:cNvSpPr>
            <a:spLocks noGrp="1"/>
          </p:cNvSpPr>
          <p:nvPr>
            <p:ph type="sldNum" sz="quarter" idx="12"/>
          </p:nvPr>
        </p:nvSpPr>
        <p:spPr/>
        <p:txBody>
          <a:bodyPr/>
          <a:lstStyle/>
          <a:p>
            <a:fld id="{3E6AAEC1-3E73-DB4A-9E8A-379F23B072A4}" type="slidenum">
              <a:rPr lang="en-US" smtClean="0"/>
              <a:t>‹#›</a:t>
            </a:fld>
            <a:endParaRPr lang="en-US" dirty="0"/>
          </a:p>
        </p:txBody>
      </p:sp>
    </p:spTree>
    <p:extLst>
      <p:ext uri="{BB962C8B-B14F-4D97-AF65-F5344CB8AC3E}">
        <p14:creationId xmlns:p14="http://schemas.microsoft.com/office/powerpoint/2010/main" val="142993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99A5-B8EE-4DA7-83E7-0CA7F3E535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0D5703-E8DC-0B20-06F9-B6F223FCC2B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2E5B3F-C53A-E295-216D-09071582C04A}"/>
              </a:ext>
            </a:extLst>
          </p:cNvPr>
          <p:cNvSpPr>
            <a:spLocks noGrp="1"/>
          </p:cNvSpPr>
          <p:nvPr>
            <p:ph type="dt" sz="half" idx="10"/>
          </p:nvPr>
        </p:nvSpPr>
        <p:spPr/>
        <p:txBody>
          <a:bodyPr/>
          <a:lstStyle/>
          <a:p>
            <a:fld id="{1A54A180-A8DA-8A4F-8979-D4D230C10B39}" type="datetimeFigureOut">
              <a:rPr lang="en-US" smtClean="0"/>
              <a:t>7/6/23</a:t>
            </a:fld>
            <a:endParaRPr lang="en-US" dirty="0"/>
          </a:p>
        </p:txBody>
      </p:sp>
      <p:sp>
        <p:nvSpPr>
          <p:cNvPr id="5" name="Footer Placeholder 4">
            <a:extLst>
              <a:ext uri="{FF2B5EF4-FFF2-40B4-BE49-F238E27FC236}">
                <a16:creationId xmlns:a16="http://schemas.microsoft.com/office/drawing/2014/main" id="{BB13010B-195D-E375-E701-43C4CB0BD5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BA852F-57EC-FFFD-A31B-8111005558EF}"/>
              </a:ext>
            </a:extLst>
          </p:cNvPr>
          <p:cNvSpPr>
            <a:spLocks noGrp="1"/>
          </p:cNvSpPr>
          <p:nvPr>
            <p:ph type="sldNum" sz="quarter" idx="12"/>
          </p:nvPr>
        </p:nvSpPr>
        <p:spPr/>
        <p:txBody>
          <a:bodyPr/>
          <a:lstStyle/>
          <a:p>
            <a:fld id="{3E6AAEC1-3E73-DB4A-9E8A-379F23B072A4}" type="slidenum">
              <a:rPr lang="en-US" smtClean="0"/>
              <a:t>‹#›</a:t>
            </a:fld>
            <a:endParaRPr lang="en-US" dirty="0"/>
          </a:p>
        </p:txBody>
      </p:sp>
    </p:spTree>
    <p:extLst>
      <p:ext uri="{BB962C8B-B14F-4D97-AF65-F5344CB8AC3E}">
        <p14:creationId xmlns:p14="http://schemas.microsoft.com/office/powerpoint/2010/main" val="91889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E31C-2752-9E55-F2D7-2B4B0D0B9C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F0A709B-8636-4D69-4DE9-DB40246756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632A5FB-6FC4-E894-E21B-746E480C8651}"/>
              </a:ext>
            </a:extLst>
          </p:cNvPr>
          <p:cNvSpPr>
            <a:spLocks noGrp="1"/>
          </p:cNvSpPr>
          <p:nvPr>
            <p:ph type="dt" sz="half" idx="10"/>
          </p:nvPr>
        </p:nvSpPr>
        <p:spPr/>
        <p:txBody>
          <a:bodyPr/>
          <a:lstStyle/>
          <a:p>
            <a:fld id="{1A54A180-A8DA-8A4F-8979-D4D230C10B39}" type="datetimeFigureOut">
              <a:rPr lang="en-US" smtClean="0"/>
              <a:t>7/6/23</a:t>
            </a:fld>
            <a:endParaRPr lang="en-US" dirty="0"/>
          </a:p>
        </p:txBody>
      </p:sp>
      <p:sp>
        <p:nvSpPr>
          <p:cNvPr id="5" name="Footer Placeholder 4">
            <a:extLst>
              <a:ext uri="{FF2B5EF4-FFF2-40B4-BE49-F238E27FC236}">
                <a16:creationId xmlns:a16="http://schemas.microsoft.com/office/drawing/2014/main" id="{EDE29900-BD2A-0375-CCC8-CD68C1FBC0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DF9603-610F-5A7E-241D-C52FA601019A}"/>
              </a:ext>
            </a:extLst>
          </p:cNvPr>
          <p:cNvSpPr>
            <a:spLocks noGrp="1"/>
          </p:cNvSpPr>
          <p:nvPr>
            <p:ph type="sldNum" sz="quarter" idx="12"/>
          </p:nvPr>
        </p:nvSpPr>
        <p:spPr/>
        <p:txBody>
          <a:bodyPr/>
          <a:lstStyle/>
          <a:p>
            <a:fld id="{3E6AAEC1-3E73-DB4A-9E8A-379F23B072A4}" type="slidenum">
              <a:rPr lang="en-US" smtClean="0"/>
              <a:t>‹#›</a:t>
            </a:fld>
            <a:endParaRPr lang="en-US" dirty="0"/>
          </a:p>
        </p:txBody>
      </p:sp>
    </p:spTree>
    <p:extLst>
      <p:ext uri="{BB962C8B-B14F-4D97-AF65-F5344CB8AC3E}">
        <p14:creationId xmlns:p14="http://schemas.microsoft.com/office/powerpoint/2010/main" val="401131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E799-BE3E-3F3E-AF95-51DD29612B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D9EEA7-16C6-7B90-AE6D-6EDBB9613A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60F30D5-C1CE-17BA-A769-D6DB2C66BE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65A2DDD-D28D-5EED-F932-41DA27C307B2}"/>
              </a:ext>
            </a:extLst>
          </p:cNvPr>
          <p:cNvSpPr>
            <a:spLocks noGrp="1"/>
          </p:cNvSpPr>
          <p:nvPr>
            <p:ph type="dt" sz="half" idx="10"/>
          </p:nvPr>
        </p:nvSpPr>
        <p:spPr/>
        <p:txBody>
          <a:bodyPr/>
          <a:lstStyle/>
          <a:p>
            <a:fld id="{1A54A180-A8DA-8A4F-8979-D4D230C10B39}" type="datetimeFigureOut">
              <a:rPr lang="en-US" smtClean="0"/>
              <a:t>7/6/23</a:t>
            </a:fld>
            <a:endParaRPr lang="en-US" dirty="0"/>
          </a:p>
        </p:txBody>
      </p:sp>
      <p:sp>
        <p:nvSpPr>
          <p:cNvPr id="6" name="Footer Placeholder 5">
            <a:extLst>
              <a:ext uri="{FF2B5EF4-FFF2-40B4-BE49-F238E27FC236}">
                <a16:creationId xmlns:a16="http://schemas.microsoft.com/office/drawing/2014/main" id="{5907D94D-83C5-D7EC-C029-A2DC569C01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385B9E-8EE3-0078-2056-5CCEF0503C6A}"/>
              </a:ext>
            </a:extLst>
          </p:cNvPr>
          <p:cNvSpPr>
            <a:spLocks noGrp="1"/>
          </p:cNvSpPr>
          <p:nvPr>
            <p:ph type="sldNum" sz="quarter" idx="12"/>
          </p:nvPr>
        </p:nvSpPr>
        <p:spPr/>
        <p:txBody>
          <a:bodyPr/>
          <a:lstStyle/>
          <a:p>
            <a:fld id="{3E6AAEC1-3E73-DB4A-9E8A-379F23B072A4}" type="slidenum">
              <a:rPr lang="en-US" smtClean="0"/>
              <a:t>‹#›</a:t>
            </a:fld>
            <a:endParaRPr lang="en-US" dirty="0"/>
          </a:p>
        </p:txBody>
      </p:sp>
    </p:spTree>
    <p:extLst>
      <p:ext uri="{BB962C8B-B14F-4D97-AF65-F5344CB8AC3E}">
        <p14:creationId xmlns:p14="http://schemas.microsoft.com/office/powerpoint/2010/main" val="334629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4CAA-F71F-2EE4-4403-0C5F0876EE2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2FBC27C-3935-45F4-554C-6F4F6088ED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627611-455E-8BF4-906E-B376E3A1F8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8447846-3DC0-BB3A-DF8E-9BDA1459E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D0D40D3-8577-B49C-CE26-05B06378ED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DD122D-09DD-C42E-A886-9958648F6354}"/>
              </a:ext>
            </a:extLst>
          </p:cNvPr>
          <p:cNvSpPr>
            <a:spLocks noGrp="1"/>
          </p:cNvSpPr>
          <p:nvPr>
            <p:ph type="dt" sz="half" idx="10"/>
          </p:nvPr>
        </p:nvSpPr>
        <p:spPr/>
        <p:txBody>
          <a:bodyPr/>
          <a:lstStyle/>
          <a:p>
            <a:fld id="{1A54A180-A8DA-8A4F-8979-D4D230C10B39}" type="datetimeFigureOut">
              <a:rPr lang="en-US" smtClean="0"/>
              <a:t>7/6/23</a:t>
            </a:fld>
            <a:endParaRPr lang="en-US" dirty="0"/>
          </a:p>
        </p:txBody>
      </p:sp>
      <p:sp>
        <p:nvSpPr>
          <p:cNvPr id="8" name="Footer Placeholder 7">
            <a:extLst>
              <a:ext uri="{FF2B5EF4-FFF2-40B4-BE49-F238E27FC236}">
                <a16:creationId xmlns:a16="http://schemas.microsoft.com/office/drawing/2014/main" id="{6DC08B34-2ADB-5E94-E762-796C0B9B7D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F83BB4C-8F45-E763-990A-8E4522CD93E8}"/>
              </a:ext>
            </a:extLst>
          </p:cNvPr>
          <p:cNvSpPr>
            <a:spLocks noGrp="1"/>
          </p:cNvSpPr>
          <p:nvPr>
            <p:ph type="sldNum" sz="quarter" idx="12"/>
          </p:nvPr>
        </p:nvSpPr>
        <p:spPr/>
        <p:txBody>
          <a:bodyPr/>
          <a:lstStyle/>
          <a:p>
            <a:fld id="{3E6AAEC1-3E73-DB4A-9E8A-379F23B072A4}" type="slidenum">
              <a:rPr lang="en-US" smtClean="0"/>
              <a:t>‹#›</a:t>
            </a:fld>
            <a:endParaRPr lang="en-US" dirty="0"/>
          </a:p>
        </p:txBody>
      </p:sp>
    </p:spTree>
    <p:extLst>
      <p:ext uri="{BB962C8B-B14F-4D97-AF65-F5344CB8AC3E}">
        <p14:creationId xmlns:p14="http://schemas.microsoft.com/office/powerpoint/2010/main" val="22295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F883-2268-8603-DFA6-CCF3A9B69F0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8589A33-4C23-B962-231F-1550AFC6BFCF}"/>
              </a:ext>
            </a:extLst>
          </p:cNvPr>
          <p:cNvSpPr>
            <a:spLocks noGrp="1"/>
          </p:cNvSpPr>
          <p:nvPr>
            <p:ph type="dt" sz="half" idx="10"/>
          </p:nvPr>
        </p:nvSpPr>
        <p:spPr/>
        <p:txBody>
          <a:bodyPr/>
          <a:lstStyle/>
          <a:p>
            <a:fld id="{1A54A180-A8DA-8A4F-8979-D4D230C10B39}" type="datetimeFigureOut">
              <a:rPr lang="en-US" smtClean="0"/>
              <a:t>7/6/23</a:t>
            </a:fld>
            <a:endParaRPr lang="en-US" dirty="0"/>
          </a:p>
        </p:txBody>
      </p:sp>
      <p:sp>
        <p:nvSpPr>
          <p:cNvPr id="4" name="Footer Placeholder 3">
            <a:extLst>
              <a:ext uri="{FF2B5EF4-FFF2-40B4-BE49-F238E27FC236}">
                <a16:creationId xmlns:a16="http://schemas.microsoft.com/office/drawing/2014/main" id="{4F60E385-AE22-E3E0-A671-92E682A20C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ED72F11-156A-256E-203D-CDD7419B884C}"/>
              </a:ext>
            </a:extLst>
          </p:cNvPr>
          <p:cNvSpPr>
            <a:spLocks noGrp="1"/>
          </p:cNvSpPr>
          <p:nvPr>
            <p:ph type="sldNum" sz="quarter" idx="12"/>
          </p:nvPr>
        </p:nvSpPr>
        <p:spPr/>
        <p:txBody>
          <a:bodyPr/>
          <a:lstStyle/>
          <a:p>
            <a:fld id="{3E6AAEC1-3E73-DB4A-9E8A-379F23B072A4}" type="slidenum">
              <a:rPr lang="en-US" smtClean="0"/>
              <a:t>‹#›</a:t>
            </a:fld>
            <a:endParaRPr lang="en-US" dirty="0"/>
          </a:p>
        </p:txBody>
      </p:sp>
    </p:spTree>
    <p:extLst>
      <p:ext uri="{BB962C8B-B14F-4D97-AF65-F5344CB8AC3E}">
        <p14:creationId xmlns:p14="http://schemas.microsoft.com/office/powerpoint/2010/main" val="172802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53A122-0C5E-ECA9-BDD9-E53948208CEF}"/>
              </a:ext>
            </a:extLst>
          </p:cNvPr>
          <p:cNvSpPr>
            <a:spLocks noGrp="1"/>
          </p:cNvSpPr>
          <p:nvPr>
            <p:ph type="dt" sz="half" idx="10"/>
          </p:nvPr>
        </p:nvSpPr>
        <p:spPr/>
        <p:txBody>
          <a:bodyPr/>
          <a:lstStyle/>
          <a:p>
            <a:fld id="{1A54A180-A8DA-8A4F-8979-D4D230C10B39}" type="datetimeFigureOut">
              <a:rPr lang="en-US" smtClean="0"/>
              <a:t>7/6/23</a:t>
            </a:fld>
            <a:endParaRPr lang="en-US" dirty="0"/>
          </a:p>
        </p:txBody>
      </p:sp>
      <p:sp>
        <p:nvSpPr>
          <p:cNvPr id="3" name="Footer Placeholder 2">
            <a:extLst>
              <a:ext uri="{FF2B5EF4-FFF2-40B4-BE49-F238E27FC236}">
                <a16:creationId xmlns:a16="http://schemas.microsoft.com/office/drawing/2014/main" id="{960215C1-BC98-409C-2D52-B95F6B361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81C5BC-C38B-7EAF-EA30-AEEBAD0E48C1}"/>
              </a:ext>
            </a:extLst>
          </p:cNvPr>
          <p:cNvSpPr>
            <a:spLocks noGrp="1"/>
          </p:cNvSpPr>
          <p:nvPr>
            <p:ph type="sldNum" sz="quarter" idx="12"/>
          </p:nvPr>
        </p:nvSpPr>
        <p:spPr/>
        <p:txBody>
          <a:bodyPr/>
          <a:lstStyle/>
          <a:p>
            <a:fld id="{3E6AAEC1-3E73-DB4A-9E8A-379F23B072A4}" type="slidenum">
              <a:rPr lang="en-US" smtClean="0"/>
              <a:t>‹#›</a:t>
            </a:fld>
            <a:endParaRPr lang="en-US" dirty="0"/>
          </a:p>
        </p:txBody>
      </p:sp>
    </p:spTree>
    <p:extLst>
      <p:ext uri="{BB962C8B-B14F-4D97-AF65-F5344CB8AC3E}">
        <p14:creationId xmlns:p14="http://schemas.microsoft.com/office/powerpoint/2010/main" val="330840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8B6E-6376-E575-DE14-FA5085D1C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F62B762-5A0C-34C9-6375-7723A4C01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67F8F99-BF5F-6362-974F-9B2395F18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2AC87E-10A2-E735-6F45-0654BA8E4103}"/>
              </a:ext>
            </a:extLst>
          </p:cNvPr>
          <p:cNvSpPr>
            <a:spLocks noGrp="1"/>
          </p:cNvSpPr>
          <p:nvPr>
            <p:ph type="dt" sz="half" idx="10"/>
          </p:nvPr>
        </p:nvSpPr>
        <p:spPr/>
        <p:txBody>
          <a:bodyPr/>
          <a:lstStyle/>
          <a:p>
            <a:fld id="{1A54A180-A8DA-8A4F-8979-D4D230C10B39}" type="datetimeFigureOut">
              <a:rPr lang="en-US" smtClean="0"/>
              <a:t>7/6/23</a:t>
            </a:fld>
            <a:endParaRPr lang="en-US" dirty="0"/>
          </a:p>
        </p:txBody>
      </p:sp>
      <p:sp>
        <p:nvSpPr>
          <p:cNvPr id="6" name="Footer Placeholder 5">
            <a:extLst>
              <a:ext uri="{FF2B5EF4-FFF2-40B4-BE49-F238E27FC236}">
                <a16:creationId xmlns:a16="http://schemas.microsoft.com/office/drawing/2014/main" id="{F4B019B9-2B19-D507-7D03-3C979E6208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867D2C-FF08-6BE7-EE82-590B73638B2B}"/>
              </a:ext>
            </a:extLst>
          </p:cNvPr>
          <p:cNvSpPr>
            <a:spLocks noGrp="1"/>
          </p:cNvSpPr>
          <p:nvPr>
            <p:ph type="sldNum" sz="quarter" idx="12"/>
          </p:nvPr>
        </p:nvSpPr>
        <p:spPr/>
        <p:txBody>
          <a:bodyPr/>
          <a:lstStyle/>
          <a:p>
            <a:fld id="{3E6AAEC1-3E73-DB4A-9E8A-379F23B072A4}" type="slidenum">
              <a:rPr lang="en-US" smtClean="0"/>
              <a:t>‹#›</a:t>
            </a:fld>
            <a:endParaRPr lang="en-US" dirty="0"/>
          </a:p>
        </p:txBody>
      </p:sp>
    </p:spTree>
    <p:extLst>
      <p:ext uri="{BB962C8B-B14F-4D97-AF65-F5344CB8AC3E}">
        <p14:creationId xmlns:p14="http://schemas.microsoft.com/office/powerpoint/2010/main" val="172774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F083-6FB4-0AB3-D2A8-CFA9C4FC7A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AF38DEF-1D85-C17C-504E-97AA891EE8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DD8807A-CDF2-C7E2-210C-36779D94C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2143D8-1FE2-7A58-EDF3-67FC63260B0E}"/>
              </a:ext>
            </a:extLst>
          </p:cNvPr>
          <p:cNvSpPr>
            <a:spLocks noGrp="1"/>
          </p:cNvSpPr>
          <p:nvPr>
            <p:ph type="dt" sz="half" idx="10"/>
          </p:nvPr>
        </p:nvSpPr>
        <p:spPr/>
        <p:txBody>
          <a:bodyPr/>
          <a:lstStyle/>
          <a:p>
            <a:fld id="{1A54A180-A8DA-8A4F-8979-D4D230C10B39}" type="datetimeFigureOut">
              <a:rPr lang="en-US" smtClean="0"/>
              <a:t>7/6/23</a:t>
            </a:fld>
            <a:endParaRPr lang="en-US" dirty="0"/>
          </a:p>
        </p:txBody>
      </p:sp>
      <p:sp>
        <p:nvSpPr>
          <p:cNvPr id="6" name="Footer Placeholder 5">
            <a:extLst>
              <a:ext uri="{FF2B5EF4-FFF2-40B4-BE49-F238E27FC236}">
                <a16:creationId xmlns:a16="http://schemas.microsoft.com/office/drawing/2014/main" id="{7CFE464F-3CF2-81DD-65B8-8D32B7FFC9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941404-8B77-E50C-2A7C-7F020ADF9D51}"/>
              </a:ext>
            </a:extLst>
          </p:cNvPr>
          <p:cNvSpPr>
            <a:spLocks noGrp="1"/>
          </p:cNvSpPr>
          <p:nvPr>
            <p:ph type="sldNum" sz="quarter" idx="12"/>
          </p:nvPr>
        </p:nvSpPr>
        <p:spPr/>
        <p:txBody>
          <a:bodyPr/>
          <a:lstStyle/>
          <a:p>
            <a:fld id="{3E6AAEC1-3E73-DB4A-9E8A-379F23B072A4}" type="slidenum">
              <a:rPr lang="en-US" smtClean="0"/>
              <a:t>‹#›</a:t>
            </a:fld>
            <a:endParaRPr lang="en-US" dirty="0"/>
          </a:p>
        </p:txBody>
      </p:sp>
    </p:spTree>
    <p:extLst>
      <p:ext uri="{BB962C8B-B14F-4D97-AF65-F5344CB8AC3E}">
        <p14:creationId xmlns:p14="http://schemas.microsoft.com/office/powerpoint/2010/main" val="397731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33A796-2AD6-A3E9-F65F-D4B9483F4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0062FD-D6AC-BBD7-22DF-A709A6CEE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A343580-ECC2-959B-0891-A76E2649E0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4A180-A8DA-8A4F-8979-D4D230C10B39}" type="datetimeFigureOut">
              <a:rPr lang="en-US" smtClean="0"/>
              <a:t>7/6/23</a:t>
            </a:fld>
            <a:endParaRPr lang="en-US" dirty="0"/>
          </a:p>
        </p:txBody>
      </p:sp>
      <p:sp>
        <p:nvSpPr>
          <p:cNvPr id="5" name="Footer Placeholder 4">
            <a:extLst>
              <a:ext uri="{FF2B5EF4-FFF2-40B4-BE49-F238E27FC236}">
                <a16:creationId xmlns:a16="http://schemas.microsoft.com/office/drawing/2014/main" id="{3FE4BEF9-0E5F-031E-39DC-1E9F49022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2D8C9F-5C25-43F8-B874-A19500A8B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AAEC1-3E73-DB4A-9E8A-379F23B072A4}" type="slidenum">
              <a:rPr lang="en-US" smtClean="0"/>
              <a:t>‹#›</a:t>
            </a:fld>
            <a:endParaRPr lang="en-US" dirty="0"/>
          </a:p>
        </p:txBody>
      </p:sp>
    </p:spTree>
    <p:extLst>
      <p:ext uri="{BB962C8B-B14F-4D97-AF65-F5344CB8AC3E}">
        <p14:creationId xmlns:p14="http://schemas.microsoft.com/office/powerpoint/2010/main" val="241514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2"/>
          <a:srcRect/>
          <a:stretch/>
        </p:blipFill>
        <p:spPr>
          <a:xfrm>
            <a:off x="0" y="0"/>
            <a:ext cx="12192000" cy="6858000"/>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07999" y="2181936"/>
            <a:ext cx="10877395" cy="3928931"/>
          </a:xfrm>
        </p:spPr>
        <p:txBody>
          <a:bodyPr>
            <a:normAutofit/>
          </a:bodyPr>
          <a:lstStyle/>
          <a:p>
            <a:pPr algn="l">
              <a:spcAft>
                <a:spcPts val="1500"/>
              </a:spcAft>
            </a:pPr>
            <a:r>
              <a:rPr lang="en-US" sz="6000" b="1" dirty="0">
                <a:solidFill>
                  <a:schemeClr val="accent2">
                    <a:lumMod val="50000"/>
                  </a:schemeClr>
                </a:solidFill>
                <a:latin typeface="Arial" panose="020B0604020202020204" pitchFamily="34" charset="0"/>
                <a:cs typeface="Arial" panose="020B0604020202020204" pitchFamily="34" charset="0"/>
              </a:rPr>
              <a:t>Criminal Law Update 2023</a:t>
            </a:r>
          </a:p>
          <a:p>
            <a:pPr algn="l">
              <a:spcAft>
                <a:spcPts val="1500"/>
              </a:spcAft>
            </a:pPr>
            <a:r>
              <a:rPr lang="en-US" sz="3500" b="1" dirty="0">
                <a:solidFill>
                  <a:schemeClr val="accent2">
                    <a:lumMod val="50000"/>
                  </a:schemeClr>
                </a:solidFill>
              </a:rPr>
              <a:t>Presentation by Nathan Steel</a:t>
            </a:r>
            <a:br>
              <a:rPr lang="en-US" sz="3500" b="1" dirty="0">
                <a:solidFill>
                  <a:schemeClr val="accent2">
                    <a:lumMod val="50000"/>
                  </a:schemeClr>
                </a:solidFill>
              </a:rPr>
            </a:br>
            <a:r>
              <a:rPr lang="en-US" sz="3500" b="1" dirty="0">
                <a:solidFill>
                  <a:schemeClr val="accent2">
                    <a:lumMod val="50000"/>
                  </a:schemeClr>
                </a:solidFill>
              </a:rPr>
              <a:t>Public Defender</a:t>
            </a:r>
          </a:p>
        </p:txBody>
      </p:sp>
    </p:spTree>
    <p:extLst>
      <p:ext uri="{BB962C8B-B14F-4D97-AF65-F5344CB8AC3E}">
        <p14:creationId xmlns:p14="http://schemas.microsoft.com/office/powerpoint/2010/main" val="2613896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3"/>
          <a:srcRect/>
          <a:stretch/>
        </p:blipFill>
        <p:spPr>
          <a:xfrm>
            <a:off x="0" y="-85421"/>
            <a:ext cx="12192000" cy="7159214"/>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19151" y="899545"/>
            <a:ext cx="10877395" cy="5189283"/>
          </a:xfrm>
        </p:spPr>
        <p:txBody>
          <a:bodyPr>
            <a:normAutofit fontScale="85000" lnSpcReduction="20000"/>
          </a:bodyPr>
          <a:lstStyle/>
          <a:p>
            <a:pPr algn="l">
              <a:lnSpc>
                <a:spcPct val="80000"/>
              </a:lnSpc>
              <a:spcAft>
                <a:spcPts val="1500"/>
              </a:spcAft>
            </a:pPr>
            <a:r>
              <a:rPr lang="en-US" sz="3300" b="1" u="sng" dirty="0">
                <a:solidFill>
                  <a:schemeClr val="accent2">
                    <a:lumMod val="75000"/>
                  </a:schemeClr>
                </a:solidFill>
              </a:rPr>
              <a:t>8. The end of constructive murder involving an extended JCE</a:t>
            </a:r>
          </a:p>
          <a:p>
            <a:pPr algn="l">
              <a:lnSpc>
                <a:spcPct val="100000"/>
              </a:lnSpc>
              <a:spcAft>
                <a:spcPts val="1500"/>
              </a:spcAft>
            </a:pPr>
            <a:r>
              <a:rPr lang="en-US" b="1" i="1" dirty="0"/>
              <a:t>Mitchell and Others v The King </a:t>
            </a:r>
            <a:r>
              <a:rPr lang="en-US" b="1" dirty="0"/>
              <a:t>[2023] HCA 5:</a:t>
            </a:r>
            <a:br>
              <a:rPr lang="en-US" sz="2200" b="1" dirty="0"/>
            </a:br>
            <a:br>
              <a:rPr lang="en-US" sz="2200" b="1" dirty="0"/>
            </a:br>
            <a:r>
              <a:rPr lang="en-US" sz="2200" dirty="0"/>
              <a:t>“...(1) the judicial development of the criminal law has for the most part been, and should continue to be, towards a closer correlation between moral culpability and legal responsibility; and 92) the scope of constructive crime should be confined to what is truly unavoidable.” at [46].</a:t>
            </a:r>
          </a:p>
          <a:p>
            <a:pPr algn="l">
              <a:lnSpc>
                <a:spcPct val="100000"/>
              </a:lnSpc>
              <a:spcAft>
                <a:spcPts val="1500"/>
              </a:spcAft>
            </a:pPr>
            <a:r>
              <a:rPr lang="en-US" b="1" i="1" dirty="0"/>
              <a:t>R v Nehme </a:t>
            </a:r>
            <a:r>
              <a:rPr lang="en-US" b="1" dirty="0"/>
              <a:t>[2023] NSWSC 202, Button J:</a:t>
            </a:r>
            <a:br>
              <a:rPr lang="en-US" sz="2100" b="1" dirty="0"/>
            </a:br>
            <a:br>
              <a:rPr lang="en-US" sz="2100" b="1" dirty="0"/>
            </a:br>
            <a:r>
              <a:rPr lang="en-US" sz="2200" dirty="0"/>
              <a:t>Considered Judgment of the High Court in </a:t>
            </a:r>
            <a:r>
              <a:rPr lang="en-US" sz="2200" i="1" dirty="0"/>
              <a:t>Mitchell</a:t>
            </a:r>
            <a:r>
              <a:rPr lang="en-US" sz="2200" dirty="0"/>
              <a:t> and found that is was difficult to resist broad interpretation that the prohibition applied in New South Wales. Held that the prosecution could not rely upon a combination of extended joint criminal enterprise and constructive murder </a:t>
            </a:r>
          </a:p>
          <a:p>
            <a:pPr algn="l">
              <a:lnSpc>
                <a:spcPct val="100000"/>
              </a:lnSpc>
              <a:spcAft>
                <a:spcPts val="1500"/>
              </a:spcAft>
            </a:pPr>
            <a:r>
              <a:rPr lang="en-US" b="1" i="1" dirty="0"/>
              <a:t>R v DJD and Murdoch </a:t>
            </a:r>
            <a:r>
              <a:rPr lang="en-US" b="1" dirty="0"/>
              <a:t>[2023] NSWSC 222, Wright J:</a:t>
            </a:r>
            <a:br>
              <a:rPr lang="en-US" sz="2000" b="1" dirty="0"/>
            </a:br>
            <a:br>
              <a:rPr lang="en-US" sz="2000" b="1" dirty="0"/>
            </a:br>
            <a:r>
              <a:rPr lang="en-US" sz="2200" dirty="0"/>
              <a:t>Considered the elements of constructive murder after the decisions in </a:t>
            </a:r>
            <a:r>
              <a:rPr lang="en-US" sz="2200" i="1" dirty="0"/>
              <a:t>Mitchell</a:t>
            </a:r>
            <a:r>
              <a:rPr lang="en-US" sz="2200" dirty="0"/>
              <a:t> and </a:t>
            </a:r>
            <a:r>
              <a:rPr lang="en-US" sz="2200" i="1" dirty="0"/>
              <a:t>Nehme</a:t>
            </a:r>
            <a:r>
              <a:rPr lang="en-US" sz="2200" dirty="0"/>
              <a:t>.</a:t>
            </a:r>
            <a:br>
              <a:rPr lang="en-US" sz="2200" dirty="0"/>
            </a:br>
            <a:r>
              <a:rPr lang="en-US" sz="2200" dirty="0"/>
              <a:t>Held that the elements of constructive murder included that the accused agreed to </a:t>
            </a:r>
            <a:br>
              <a:rPr lang="en-US" sz="2200" dirty="0"/>
            </a:br>
            <a:r>
              <a:rPr lang="en-US" sz="2200" dirty="0"/>
              <a:t>the foundational offence accompanied if necessary by  the use of force or violence.</a:t>
            </a:r>
          </a:p>
          <a:p>
            <a:pPr lvl="1" algn="l">
              <a:lnSpc>
                <a:spcPct val="70000"/>
              </a:lnSpc>
              <a:spcAft>
                <a:spcPts val="1500"/>
              </a:spcAft>
            </a:pPr>
            <a:endParaRPr lang="en-US" sz="1600" b="1" dirty="0"/>
          </a:p>
          <a:p>
            <a:pPr algn="l">
              <a:lnSpc>
                <a:spcPct val="70000"/>
              </a:lnSpc>
              <a:spcAft>
                <a:spcPts val="1500"/>
              </a:spcAft>
            </a:pPr>
            <a:endParaRPr lang="en-US" sz="2600" b="1" dirty="0"/>
          </a:p>
          <a:p>
            <a:pPr algn="l">
              <a:lnSpc>
                <a:spcPct val="70000"/>
              </a:lnSpc>
              <a:spcAft>
                <a:spcPts val="1500"/>
              </a:spcAft>
            </a:pPr>
            <a:endParaRPr lang="en-US" sz="4200" b="1" dirty="0"/>
          </a:p>
          <a:p>
            <a:pPr algn="l">
              <a:lnSpc>
                <a:spcPct val="70000"/>
              </a:lnSpc>
              <a:spcAft>
                <a:spcPts val="1500"/>
              </a:spcAft>
            </a:pPr>
            <a:endParaRPr lang="en-US" sz="4200" b="1" i="1" dirty="0">
              <a:solidFill>
                <a:schemeClr val="tx2">
                  <a:lumMod val="75000"/>
                </a:schemeClr>
              </a:solidFill>
            </a:endParaRPr>
          </a:p>
          <a:p>
            <a:pPr algn="l">
              <a:lnSpc>
                <a:spcPct val="70000"/>
              </a:lnSpc>
              <a:spcAft>
                <a:spcPts val="1500"/>
              </a:spcAft>
            </a:pPr>
            <a:endParaRPr lang="en-US" sz="2000" b="1" dirty="0">
              <a:solidFill>
                <a:schemeClr val="tx2">
                  <a:lumMod val="75000"/>
                </a:schemeClr>
              </a:solidFill>
            </a:endParaRPr>
          </a:p>
          <a:p>
            <a:pPr algn="l">
              <a:lnSpc>
                <a:spcPct val="110000"/>
              </a:lnSpc>
              <a:spcAft>
                <a:spcPts val="1500"/>
              </a:spcAft>
            </a:pPr>
            <a:endParaRPr lang="en-US" sz="2000" b="1" dirty="0">
              <a:solidFill>
                <a:schemeClr val="tx2">
                  <a:lumMod val="75000"/>
                </a:schemeClr>
              </a:solidFill>
              <a:latin typeface="Arial" panose="020B0604020202020204" pitchFamily="34" charset="0"/>
              <a:cs typeface="Arial" panose="020B0604020202020204" pitchFamily="34" charset="0"/>
            </a:endParaRPr>
          </a:p>
          <a:p>
            <a:pPr algn="l">
              <a:spcAft>
                <a:spcPts val="1500"/>
              </a:spcAft>
            </a:pPr>
            <a:endParaRPr lang="en-US" sz="20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p:txBody>
      </p:sp>
    </p:spTree>
    <p:extLst>
      <p:ext uri="{BB962C8B-B14F-4D97-AF65-F5344CB8AC3E}">
        <p14:creationId xmlns:p14="http://schemas.microsoft.com/office/powerpoint/2010/main" val="389943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3"/>
          <a:srcRect/>
          <a:stretch/>
        </p:blipFill>
        <p:spPr>
          <a:xfrm>
            <a:off x="0" y="0"/>
            <a:ext cx="12192000" cy="7159214"/>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19151" y="899545"/>
            <a:ext cx="10877395" cy="5189283"/>
          </a:xfrm>
        </p:spPr>
        <p:txBody>
          <a:bodyPr>
            <a:normAutofit fontScale="40000" lnSpcReduction="20000"/>
          </a:bodyPr>
          <a:lstStyle/>
          <a:p>
            <a:pPr algn="l">
              <a:lnSpc>
                <a:spcPct val="70000"/>
              </a:lnSpc>
              <a:spcAft>
                <a:spcPts val="1500"/>
              </a:spcAft>
            </a:pPr>
            <a:br>
              <a:rPr lang="en-US" sz="7000" b="1" u="sng" dirty="0">
                <a:solidFill>
                  <a:schemeClr val="accent2">
                    <a:lumMod val="75000"/>
                  </a:schemeClr>
                </a:solidFill>
              </a:rPr>
            </a:br>
            <a:r>
              <a:rPr lang="en-US" sz="7000" b="1" u="sng" dirty="0">
                <a:solidFill>
                  <a:schemeClr val="accent2">
                    <a:lumMod val="75000"/>
                  </a:schemeClr>
                </a:solidFill>
              </a:rPr>
              <a:t>9. New and Amended Legislation</a:t>
            </a:r>
          </a:p>
          <a:p>
            <a:pPr marL="45720" indent="0" algn="l">
              <a:lnSpc>
                <a:spcPct val="170000"/>
              </a:lnSpc>
              <a:buNone/>
            </a:pPr>
            <a:r>
              <a:rPr lang="en-AU" sz="4800" b="1" i="1" dirty="0">
                <a:solidFill>
                  <a:schemeClr val="tx1"/>
                </a:solidFill>
                <a:latin typeface="Arial" panose="020B0604020202020204" pitchFamily="34" charset="0"/>
                <a:cs typeface="Arial" panose="020B0604020202020204" pitchFamily="34" charset="0"/>
              </a:rPr>
              <a:t>      </a:t>
            </a:r>
            <a:r>
              <a:rPr lang="en-AU" sz="5000" b="1" i="1" dirty="0">
                <a:solidFill>
                  <a:schemeClr val="tx1"/>
                </a:solidFill>
                <a:latin typeface="Arial" panose="020B0604020202020204" pitchFamily="34" charset="0"/>
                <a:cs typeface="Arial" panose="020B0604020202020204" pitchFamily="34" charset="0"/>
              </a:rPr>
              <a:t>Crimes (Sentencing Procedure) Amendment Act 1999 (commenced 18.10.22)</a:t>
            </a:r>
          </a:p>
          <a:p>
            <a:pPr lvl="1" algn="l">
              <a:lnSpc>
                <a:spcPct val="120000"/>
              </a:lnSpc>
            </a:pPr>
            <a:r>
              <a:rPr lang="en-AU" sz="5000" dirty="0">
                <a:solidFill>
                  <a:schemeClr val="tx1"/>
                </a:solidFill>
                <a:latin typeface="Arial" panose="020B0604020202020204" pitchFamily="34" charset="0"/>
                <a:cs typeface="Arial" panose="020B0604020202020204" pitchFamily="34" charset="0"/>
              </a:rPr>
              <a:t>	New ss 21(B)(1) and (2): Court must sentence an offender according to the sentencing 	patterns and practices at the time of sentencing. The SNPP is the one that applied at 	the time of the offence.</a:t>
            </a:r>
          </a:p>
          <a:p>
            <a:pPr lvl="1" algn="l">
              <a:lnSpc>
                <a:spcPct val="120000"/>
              </a:lnSpc>
              <a:buSzPct val="132000"/>
            </a:pPr>
            <a:r>
              <a:rPr lang="en-AU" sz="5000" dirty="0">
                <a:solidFill>
                  <a:schemeClr val="tx1"/>
                </a:solidFill>
                <a:latin typeface="Arial" panose="020B0604020202020204" pitchFamily="34" charset="0"/>
                <a:cs typeface="Arial" panose="020B0604020202020204" pitchFamily="34" charset="0"/>
              </a:rPr>
              <a:t>	s 21B(4): Court when varying or substituting a sentence, must do so according to the 	sentencing patterns at the time of the original sentencing. </a:t>
            </a:r>
          </a:p>
          <a:p>
            <a:pPr lvl="1" algn="l">
              <a:lnSpc>
                <a:spcPct val="170000"/>
              </a:lnSpc>
              <a:buSzPct val="132000"/>
            </a:pPr>
            <a:r>
              <a:rPr lang="en-AU" sz="5000" b="1" i="1" dirty="0">
                <a:solidFill>
                  <a:schemeClr val="tx1"/>
                </a:solidFill>
                <a:latin typeface="Arial" panose="020B0604020202020204" pitchFamily="34" charset="0"/>
                <a:cs typeface="Arial" panose="020B0604020202020204" pitchFamily="34" charset="0"/>
              </a:rPr>
              <a:t>Crimes Legislation Amendment (Loss of Foetus) Act 1900 (commenced 29.3.22)</a:t>
            </a:r>
          </a:p>
          <a:p>
            <a:pPr algn="l">
              <a:lnSpc>
                <a:spcPct val="120000"/>
              </a:lnSpc>
            </a:pPr>
            <a:r>
              <a:rPr lang="en-AU" sz="4400" dirty="0">
                <a:solidFill>
                  <a:schemeClr val="tx1"/>
                </a:solidFill>
                <a:latin typeface="Arial" panose="020B0604020202020204" pitchFamily="34" charset="0"/>
                <a:cs typeface="Arial" panose="020B0604020202020204" pitchFamily="34" charset="0"/>
              </a:rPr>
              <a:t>	</a:t>
            </a:r>
            <a:r>
              <a:rPr lang="en-AU" sz="5000" dirty="0">
                <a:solidFill>
                  <a:schemeClr val="tx1"/>
                </a:solidFill>
                <a:latin typeface="Arial" panose="020B0604020202020204" pitchFamily="34" charset="0"/>
                <a:cs typeface="Arial" panose="020B0604020202020204" pitchFamily="34" charset="0"/>
              </a:rPr>
              <a:t>New s 54A and 54B offences of causing the loss of a foetus of a pregnant woman. </a:t>
            </a:r>
            <a:br>
              <a:rPr lang="en-AU" sz="5000" dirty="0">
                <a:latin typeface="Arial" panose="020B0604020202020204" pitchFamily="34" charset="0"/>
                <a:cs typeface="Arial" panose="020B0604020202020204" pitchFamily="34" charset="0"/>
              </a:rPr>
            </a:br>
            <a:r>
              <a:rPr lang="en-AU" sz="5000" dirty="0">
                <a:latin typeface="Arial" panose="020B0604020202020204" pitchFamily="34" charset="0"/>
                <a:cs typeface="Arial" panose="020B0604020202020204" pitchFamily="34" charset="0"/>
              </a:rPr>
              <a:t>	</a:t>
            </a:r>
            <a:r>
              <a:rPr lang="en-AU" sz="5000" dirty="0">
                <a:solidFill>
                  <a:schemeClr val="tx1"/>
                </a:solidFill>
                <a:latin typeface="Arial" panose="020B0604020202020204" pitchFamily="34" charset="0"/>
                <a:cs typeface="Arial" panose="020B0604020202020204" pitchFamily="34" charset="0"/>
              </a:rPr>
              <a:t>S 54B applies if a persons acts or omission constitutes on offence of causing GBH</a:t>
            </a:r>
            <a:br>
              <a:rPr lang="en-AU" sz="5000" dirty="0">
                <a:solidFill>
                  <a:schemeClr val="tx1"/>
                </a:solidFill>
                <a:latin typeface="Arial" panose="020B0604020202020204" pitchFamily="34" charset="0"/>
                <a:cs typeface="Arial" panose="020B0604020202020204" pitchFamily="34" charset="0"/>
              </a:rPr>
            </a:br>
            <a:r>
              <a:rPr lang="en-AU" sz="5000" dirty="0">
                <a:solidFill>
                  <a:schemeClr val="tx1"/>
                </a:solidFill>
                <a:latin typeface="Arial" panose="020B0604020202020204" pitchFamily="34" charset="0"/>
                <a:cs typeface="Arial" panose="020B0604020202020204" pitchFamily="34" charset="0"/>
              </a:rPr>
              <a:t>	to a person, and s 54B applies in cases of homicide.</a:t>
            </a:r>
            <a:r>
              <a:rPr lang="en-US" sz="5000" b="1" u="sng" dirty="0">
                <a:solidFill>
                  <a:schemeClr val="accent2">
                    <a:lumMod val="75000"/>
                  </a:schemeClr>
                </a:solidFill>
              </a:rPr>
              <a:t> </a:t>
            </a:r>
            <a:endParaRPr lang="en-US" sz="5000" b="1" i="1" dirty="0">
              <a:solidFill>
                <a:schemeClr val="tx2">
                  <a:lumMod val="75000"/>
                </a:schemeClr>
              </a:solidFill>
            </a:endParaRPr>
          </a:p>
          <a:p>
            <a:pPr algn="l">
              <a:lnSpc>
                <a:spcPct val="70000"/>
              </a:lnSpc>
              <a:spcAft>
                <a:spcPts val="1500"/>
              </a:spcAft>
            </a:pPr>
            <a:endParaRPr lang="en-US" sz="2000" b="1" dirty="0">
              <a:solidFill>
                <a:schemeClr val="tx2">
                  <a:lumMod val="75000"/>
                </a:schemeClr>
              </a:solidFill>
            </a:endParaRPr>
          </a:p>
          <a:p>
            <a:pPr algn="l">
              <a:lnSpc>
                <a:spcPct val="110000"/>
              </a:lnSpc>
              <a:spcAft>
                <a:spcPts val="1500"/>
              </a:spcAft>
            </a:pPr>
            <a:endParaRPr lang="en-US" sz="2000" b="1" dirty="0">
              <a:solidFill>
                <a:schemeClr val="tx2">
                  <a:lumMod val="75000"/>
                </a:schemeClr>
              </a:solidFill>
              <a:latin typeface="Arial" panose="020B0604020202020204" pitchFamily="34" charset="0"/>
              <a:cs typeface="Arial" panose="020B0604020202020204" pitchFamily="34" charset="0"/>
            </a:endParaRPr>
          </a:p>
          <a:p>
            <a:pPr algn="l">
              <a:spcAft>
                <a:spcPts val="1500"/>
              </a:spcAft>
            </a:pPr>
            <a:endParaRPr lang="en-US" sz="20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p:txBody>
      </p:sp>
    </p:spTree>
    <p:extLst>
      <p:ext uri="{BB962C8B-B14F-4D97-AF65-F5344CB8AC3E}">
        <p14:creationId xmlns:p14="http://schemas.microsoft.com/office/powerpoint/2010/main" val="15277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3"/>
          <a:srcRect/>
          <a:stretch/>
        </p:blipFill>
        <p:spPr>
          <a:xfrm>
            <a:off x="0" y="0"/>
            <a:ext cx="12192000" cy="7159214"/>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19151" y="899545"/>
            <a:ext cx="10877395" cy="5189283"/>
          </a:xfrm>
        </p:spPr>
        <p:txBody>
          <a:bodyPr>
            <a:normAutofit lnSpcReduction="10000"/>
          </a:bodyPr>
          <a:lstStyle/>
          <a:p>
            <a:pPr algn="l">
              <a:lnSpc>
                <a:spcPct val="70000"/>
              </a:lnSpc>
              <a:spcAft>
                <a:spcPts val="1500"/>
              </a:spcAft>
            </a:pPr>
            <a:br>
              <a:rPr lang="en-US" sz="1200" b="1" u="sng" dirty="0">
                <a:solidFill>
                  <a:schemeClr val="accent2">
                    <a:lumMod val="75000"/>
                  </a:schemeClr>
                </a:solidFill>
              </a:rPr>
            </a:br>
            <a:r>
              <a:rPr lang="en-US" sz="2800" b="1" u="sng" dirty="0">
                <a:solidFill>
                  <a:schemeClr val="accent2">
                    <a:lumMod val="75000"/>
                  </a:schemeClr>
                </a:solidFill>
              </a:rPr>
              <a:t>9. New and Amended Legislation (Con’t)</a:t>
            </a:r>
          </a:p>
          <a:p>
            <a:pPr algn="l">
              <a:lnSpc>
                <a:spcPct val="70000"/>
              </a:lnSpc>
              <a:spcAft>
                <a:spcPts val="1500"/>
              </a:spcAft>
            </a:pPr>
            <a:r>
              <a:rPr lang="en-AU" sz="2000" b="1" i="1" u="sng" dirty="0">
                <a:solidFill>
                  <a:schemeClr val="tx1"/>
                </a:solidFill>
                <a:latin typeface="Arial" panose="020B0604020202020204" pitchFamily="34" charset="0"/>
                <a:cs typeface="Arial" panose="020B0604020202020204" pitchFamily="34" charset="0"/>
              </a:rPr>
              <a:t>Confiscation of Proceeds of Crime Legislation Amendment Act 2022</a:t>
            </a:r>
            <a:r>
              <a:rPr lang="en-AU" sz="2000" b="1" i="1" dirty="0">
                <a:solidFill>
                  <a:schemeClr val="tx1"/>
                </a:solidFill>
                <a:latin typeface="Arial" panose="020B0604020202020204" pitchFamily="34" charset="0"/>
                <a:cs typeface="Arial" panose="020B0604020202020204" pitchFamily="34" charset="0"/>
              </a:rPr>
              <a:t> </a:t>
            </a:r>
            <a:r>
              <a:rPr lang="en-AU" sz="2000" dirty="0">
                <a:solidFill>
                  <a:schemeClr val="tx1"/>
                </a:solidFill>
                <a:latin typeface="Arial" panose="020B0604020202020204" pitchFamily="34" charset="0"/>
                <a:cs typeface="Arial" panose="020B0604020202020204" pitchFamily="34" charset="0"/>
              </a:rPr>
              <a:t>(1.2.2023)</a:t>
            </a:r>
          </a:p>
          <a:p>
            <a:pPr marL="342900" indent="-342900" algn="l">
              <a:lnSpc>
                <a:spcPct val="50000"/>
              </a:lnSpc>
              <a:spcAft>
                <a:spcPts val="1500"/>
              </a:spcAft>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S 34 Drug Trafficker declaration, s 34A Forfeiture Order, s 43A(1) Restraining Order.</a:t>
            </a:r>
            <a:br>
              <a:rPr lang="en-AU" sz="2000" dirty="0">
                <a:solidFill>
                  <a:schemeClr val="tx1"/>
                </a:solidFill>
                <a:latin typeface="Arial" panose="020B0604020202020204" pitchFamily="34" charset="0"/>
                <a:cs typeface="Arial" panose="020B0604020202020204" pitchFamily="34" charset="0"/>
              </a:rPr>
            </a:br>
            <a:endParaRPr lang="en-AU" sz="2000" b="1" i="1" u="sng" dirty="0">
              <a:latin typeface="Arial" panose="020B0604020202020204" pitchFamily="34" charset="0"/>
              <a:cs typeface="Arial" panose="020B0604020202020204" pitchFamily="34" charset="0"/>
            </a:endParaRPr>
          </a:p>
          <a:p>
            <a:pPr algn="l"/>
            <a:r>
              <a:rPr lang="en-AU" sz="2000" b="1" i="1" u="sng" dirty="0">
                <a:solidFill>
                  <a:schemeClr val="tx1"/>
                </a:solidFill>
                <a:latin typeface="Arial" panose="020B0604020202020204" pitchFamily="34" charset="0"/>
                <a:cs typeface="Arial" panose="020B0604020202020204" pitchFamily="34" charset="0"/>
              </a:rPr>
              <a:t>LEPRA (Digital Evidence Access Orders) Act 2022 </a:t>
            </a:r>
            <a:r>
              <a:rPr lang="en-AU" sz="2000" dirty="0">
                <a:solidFill>
                  <a:schemeClr val="tx1"/>
                </a:solidFill>
                <a:latin typeface="Arial" panose="020B0604020202020204" pitchFamily="34" charset="0"/>
                <a:cs typeface="Arial" panose="020B0604020202020204" pitchFamily="34" charset="0"/>
              </a:rPr>
              <a:t>(1.2.2023)</a:t>
            </a:r>
          </a:p>
          <a:p>
            <a:pPr marL="342900" indent="-342900" algn="l">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Digital Evidence Access Orders (DEAO) can be applied for in relation to a computer that may be, or has been found in the execution of search warrant or crime scene.</a:t>
            </a:r>
            <a:br>
              <a:rPr lang="en-AU" sz="2000" dirty="0">
                <a:solidFill>
                  <a:schemeClr val="tx1"/>
                </a:solidFill>
                <a:latin typeface="Arial" panose="020B0604020202020204" pitchFamily="34" charset="0"/>
                <a:cs typeface="Arial" panose="020B0604020202020204" pitchFamily="34" charset="0"/>
              </a:rPr>
            </a:br>
            <a:endParaRPr lang="en-AU" sz="2000" dirty="0">
              <a:solidFill>
                <a:schemeClr val="tx1"/>
              </a:solidFill>
              <a:latin typeface="Arial" panose="020B0604020202020204" pitchFamily="34" charset="0"/>
              <a:cs typeface="Arial" panose="020B0604020202020204" pitchFamily="34" charset="0"/>
            </a:endParaRPr>
          </a:p>
          <a:p>
            <a:pPr algn="l">
              <a:lnSpc>
                <a:spcPct val="110000"/>
              </a:lnSpc>
            </a:pPr>
            <a:r>
              <a:rPr lang="en-AU" sz="2000" b="1" i="1" u="sng" dirty="0">
                <a:solidFill>
                  <a:schemeClr val="tx1"/>
                </a:solidFill>
                <a:latin typeface="Arial" panose="020B0604020202020204" pitchFamily="34" charset="0"/>
                <a:cs typeface="Arial" panose="020B0604020202020204" pitchFamily="34" charset="0"/>
              </a:rPr>
              <a:t>Dedicated Encrypted Criminal Communication Device Prohibition Orders Act 2022</a:t>
            </a:r>
            <a:r>
              <a:rPr lang="en-AU" sz="2000" b="1" i="1" dirty="0">
                <a:solidFill>
                  <a:schemeClr val="tx1"/>
                </a:solidFill>
                <a:latin typeface="Arial" panose="020B0604020202020204" pitchFamily="34" charset="0"/>
                <a:cs typeface="Arial" panose="020B0604020202020204" pitchFamily="34" charset="0"/>
              </a:rPr>
              <a:t> </a:t>
            </a:r>
            <a:r>
              <a:rPr lang="en-AU" sz="2000" dirty="0">
                <a:solidFill>
                  <a:schemeClr val="tx1"/>
                </a:solidFill>
                <a:latin typeface="Arial" panose="020B0604020202020204" pitchFamily="34" charset="0"/>
                <a:cs typeface="Arial" panose="020B0604020202020204" pitchFamily="34" charset="0"/>
              </a:rPr>
              <a:t>(1.2.2023)</a:t>
            </a:r>
          </a:p>
          <a:p>
            <a:pPr marL="342900" indent="-342900" algn="l">
              <a:buFont typeface="Arial" panose="020B0604020202020204" pitchFamily="34" charset="0"/>
              <a:buChar char="•"/>
            </a:pPr>
            <a:r>
              <a:rPr lang="en-AU" sz="2000" dirty="0">
                <a:solidFill>
                  <a:schemeClr val="tx1"/>
                </a:solidFill>
                <a:latin typeface="Arial" panose="020B0604020202020204" pitchFamily="34" charset="0"/>
                <a:cs typeface="Arial" panose="020B0604020202020204" pitchFamily="34" charset="0"/>
              </a:rPr>
              <a:t>Law enforcement officer can apply for an order DECCDPO if they reasonably believe that a person is likely to use such a device to avoid detection of criminal activity.</a:t>
            </a:r>
          </a:p>
          <a:p>
            <a:pPr marL="45720" indent="0" algn="l">
              <a:lnSpc>
                <a:spcPct val="170000"/>
              </a:lnSpc>
              <a:buNone/>
            </a:pPr>
            <a:r>
              <a:rPr lang="en-AU" sz="2000" b="1" i="1" dirty="0">
                <a:solidFill>
                  <a:schemeClr val="tx1"/>
                </a:solidFill>
                <a:latin typeface="Arial" panose="020B0604020202020204" pitchFamily="34" charset="0"/>
                <a:cs typeface="Arial" panose="020B0604020202020204" pitchFamily="34" charset="0"/>
              </a:rPr>
              <a:t>   </a:t>
            </a:r>
            <a:endParaRPr lang="en-US" sz="2000" b="1" dirty="0">
              <a:solidFill>
                <a:schemeClr val="tx2">
                  <a:lumMod val="75000"/>
                </a:schemeClr>
              </a:solidFill>
            </a:endParaRPr>
          </a:p>
          <a:p>
            <a:pPr algn="l">
              <a:lnSpc>
                <a:spcPct val="110000"/>
              </a:lnSpc>
              <a:spcAft>
                <a:spcPts val="1500"/>
              </a:spcAft>
            </a:pPr>
            <a:endParaRPr lang="en-US" sz="2000" b="1" dirty="0">
              <a:solidFill>
                <a:schemeClr val="tx2">
                  <a:lumMod val="75000"/>
                </a:schemeClr>
              </a:solidFill>
              <a:latin typeface="Arial" panose="020B0604020202020204" pitchFamily="34" charset="0"/>
              <a:cs typeface="Arial" panose="020B0604020202020204" pitchFamily="34" charset="0"/>
            </a:endParaRPr>
          </a:p>
          <a:p>
            <a:pPr algn="l">
              <a:spcAft>
                <a:spcPts val="1500"/>
              </a:spcAft>
            </a:pPr>
            <a:endParaRPr lang="en-US" sz="20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p:txBody>
      </p:sp>
    </p:spTree>
    <p:extLst>
      <p:ext uri="{BB962C8B-B14F-4D97-AF65-F5344CB8AC3E}">
        <p14:creationId xmlns:p14="http://schemas.microsoft.com/office/powerpoint/2010/main" val="2549606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3"/>
          <a:srcRect/>
          <a:stretch/>
        </p:blipFill>
        <p:spPr>
          <a:xfrm>
            <a:off x="0" y="0"/>
            <a:ext cx="12192000" cy="7159214"/>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19151" y="899545"/>
            <a:ext cx="10877395" cy="5189283"/>
          </a:xfrm>
        </p:spPr>
        <p:txBody>
          <a:bodyPr>
            <a:normAutofit fontScale="40000" lnSpcReduction="20000"/>
          </a:bodyPr>
          <a:lstStyle/>
          <a:p>
            <a:pPr marL="45720" indent="0" algn="l">
              <a:buNone/>
            </a:pPr>
            <a:r>
              <a:rPr lang="en-US" sz="6500" b="1" u="sng" dirty="0">
                <a:solidFill>
                  <a:schemeClr val="accent2">
                    <a:lumMod val="75000"/>
                  </a:schemeClr>
                </a:solidFill>
                <a:latin typeface="Arial" panose="020B0604020202020204" pitchFamily="34" charset="0"/>
                <a:cs typeface="Arial" panose="020B0604020202020204" pitchFamily="34" charset="0"/>
              </a:rPr>
              <a:t>10. </a:t>
            </a:r>
            <a:r>
              <a:rPr lang="en-US" sz="6500" b="1" i="1" u="sng" dirty="0">
                <a:solidFill>
                  <a:schemeClr val="accent2">
                    <a:lumMod val="75000"/>
                  </a:schemeClr>
                </a:solidFill>
                <a:latin typeface="Arial" panose="020B0604020202020204" pitchFamily="34" charset="0"/>
                <a:cs typeface="Arial" panose="020B0604020202020204" pitchFamily="34" charset="0"/>
              </a:rPr>
              <a:t>Crimes Legislation Amendment (Coercive Control) Act 2022 </a:t>
            </a:r>
          </a:p>
          <a:p>
            <a:pPr marL="45720" indent="0" algn="l">
              <a:buNone/>
            </a:pPr>
            <a:endParaRPr lang="en-US" sz="4400" dirty="0">
              <a:solidFill>
                <a:schemeClr val="tx1"/>
              </a:solidFill>
              <a:latin typeface="Arial" panose="020B0604020202020204" pitchFamily="34" charset="0"/>
              <a:cs typeface="Arial" panose="020B0604020202020204" pitchFamily="34" charset="0"/>
            </a:endParaRPr>
          </a:p>
          <a:p>
            <a:pPr marL="617220" indent="-571500" algn="l">
              <a:lnSpc>
                <a:spcPct val="120000"/>
              </a:lnSpc>
              <a:buFont typeface="Arial" panose="020B0604020202020204" pitchFamily="34" charset="0"/>
              <a:buChar char="•"/>
            </a:pPr>
            <a:r>
              <a:rPr lang="en-US" sz="5800" dirty="0">
                <a:solidFill>
                  <a:schemeClr val="tx1"/>
                </a:solidFill>
                <a:latin typeface="Arial" panose="020B0604020202020204" pitchFamily="34" charset="0"/>
                <a:cs typeface="Arial" panose="020B0604020202020204" pitchFamily="34" charset="0"/>
              </a:rPr>
              <a:t>Created a new coercive control offence for an adult to engage in repeated or continuous abusive behaviour against a current or former intimate partner.</a:t>
            </a:r>
          </a:p>
          <a:p>
            <a:pPr marL="617220" indent="-571500" algn="l">
              <a:lnSpc>
                <a:spcPct val="120000"/>
              </a:lnSpc>
              <a:buFont typeface="Arial" panose="020B0604020202020204" pitchFamily="34" charset="0"/>
              <a:buChar char="•"/>
            </a:pPr>
            <a:r>
              <a:rPr lang="en-US" sz="5800" dirty="0">
                <a:solidFill>
                  <a:schemeClr val="tx1"/>
                </a:solidFill>
                <a:latin typeface="Arial" panose="020B0604020202020204" pitchFamily="34" charset="0"/>
                <a:cs typeface="Arial" panose="020B0604020202020204" pitchFamily="34" charset="0"/>
              </a:rPr>
              <a:t>Maximum penalty of 7 years imprisonment.</a:t>
            </a:r>
          </a:p>
          <a:p>
            <a:pPr marL="617220" indent="-571500" algn="l">
              <a:lnSpc>
                <a:spcPct val="120000"/>
              </a:lnSpc>
              <a:buFont typeface="Arial" panose="020B0604020202020204" pitchFamily="34" charset="0"/>
              <a:buChar char="•"/>
            </a:pPr>
            <a:r>
              <a:rPr lang="en-US" sz="5800" dirty="0">
                <a:solidFill>
                  <a:schemeClr val="tx1"/>
                </a:solidFill>
                <a:latin typeface="Arial" panose="020B0604020202020204" pitchFamily="34" charset="0"/>
                <a:cs typeface="Arial" panose="020B0604020202020204" pitchFamily="34" charset="0"/>
              </a:rPr>
              <a:t>To be dealt with summarily unless election by prosecution to be dealt with on indictment.</a:t>
            </a:r>
          </a:p>
          <a:p>
            <a:pPr marL="617220" indent="-571500" algn="l">
              <a:lnSpc>
                <a:spcPct val="120000"/>
              </a:lnSpc>
              <a:buFont typeface="Arial" panose="020B0604020202020204" pitchFamily="34" charset="0"/>
              <a:buChar char="•"/>
            </a:pPr>
            <a:r>
              <a:rPr lang="en-US" sz="5800" dirty="0">
                <a:solidFill>
                  <a:schemeClr val="tx1"/>
                </a:solidFill>
                <a:latin typeface="Arial" panose="020B0604020202020204" pitchFamily="34" charset="0"/>
                <a:cs typeface="Arial" panose="020B0604020202020204" pitchFamily="34" charset="0"/>
              </a:rPr>
              <a:t>Legislation was passed by Parliament on 16 November 2022, but it will not commence before February 2024 and no later than 1 July 2024. This period is to allow for greater community awareness in relation to the offence education and for training, resources in place, for police, judicial officers and frontline services.</a:t>
            </a:r>
            <a:endParaRPr lang="en-US" sz="5800" b="1" dirty="0">
              <a:solidFill>
                <a:schemeClr val="tx2">
                  <a:lumMod val="75000"/>
                </a:schemeClr>
              </a:solidFill>
              <a:latin typeface="Arial" panose="020B0604020202020204" pitchFamily="34" charset="0"/>
              <a:cs typeface="Arial" panose="020B0604020202020204" pitchFamily="34" charset="0"/>
            </a:endParaRPr>
          </a:p>
          <a:p>
            <a:pPr algn="l">
              <a:spcAft>
                <a:spcPts val="1500"/>
              </a:spcAft>
            </a:pPr>
            <a:endParaRPr lang="en-US" sz="58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p:txBody>
      </p:sp>
    </p:spTree>
    <p:extLst>
      <p:ext uri="{BB962C8B-B14F-4D97-AF65-F5344CB8AC3E}">
        <p14:creationId xmlns:p14="http://schemas.microsoft.com/office/powerpoint/2010/main" val="200299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2"/>
          <a:srcRect/>
          <a:stretch/>
        </p:blipFill>
        <p:spPr>
          <a:xfrm>
            <a:off x="0" y="0"/>
            <a:ext cx="12192000" cy="7159214"/>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19151" y="899546"/>
            <a:ext cx="10877395" cy="5221555"/>
          </a:xfrm>
        </p:spPr>
        <p:txBody>
          <a:bodyPr>
            <a:normAutofit fontScale="55000" lnSpcReduction="20000"/>
          </a:bodyPr>
          <a:lstStyle/>
          <a:p>
            <a:pPr algn="l">
              <a:spcAft>
                <a:spcPts val="1500"/>
              </a:spcAft>
            </a:pPr>
            <a:r>
              <a:rPr lang="en-US" sz="8000" b="1" u="sng" dirty="0">
                <a:solidFill>
                  <a:schemeClr val="accent2">
                    <a:lumMod val="50000"/>
                  </a:schemeClr>
                </a:solidFill>
              </a:rPr>
              <a:t>THE TOP TEN</a:t>
            </a:r>
          </a:p>
          <a:p>
            <a:pPr algn="l">
              <a:spcAft>
                <a:spcPts val="1500"/>
              </a:spcAft>
            </a:pPr>
            <a:r>
              <a:rPr lang="en-US" sz="5100" b="1" u="sng" dirty="0">
                <a:solidFill>
                  <a:schemeClr val="accent2">
                    <a:lumMod val="75000"/>
                  </a:schemeClr>
                </a:solidFill>
              </a:rPr>
              <a:t>1. Intensive Corrections Orders</a:t>
            </a:r>
          </a:p>
          <a:p>
            <a:pPr marL="457200" indent="-457200" algn="l">
              <a:spcAft>
                <a:spcPts val="1500"/>
              </a:spcAft>
              <a:buFont typeface="Arial" panose="020B0604020202020204" pitchFamily="34" charset="0"/>
              <a:buChar char="•"/>
            </a:pPr>
            <a:r>
              <a:rPr lang="en-US" sz="4000" b="1" i="1" dirty="0">
                <a:solidFill>
                  <a:schemeClr val="tx2">
                    <a:lumMod val="75000"/>
                  </a:schemeClr>
                </a:solidFill>
              </a:rPr>
              <a:t>Stanley v DPP </a:t>
            </a:r>
            <a:r>
              <a:rPr lang="en-US" sz="4000" b="1" dirty="0">
                <a:solidFill>
                  <a:schemeClr val="tx2">
                    <a:lumMod val="75000"/>
                  </a:schemeClr>
                </a:solidFill>
              </a:rPr>
              <a:t>[2023] HCA 3</a:t>
            </a:r>
          </a:p>
          <a:p>
            <a:pPr marL="457200" indent="-457200" algn="l">
              <a:spcAft>
                <a:spcPts val="1500"/>
              </a:spcAft>
              <a:buFont typeface="Arial" panose="020B0604020202020204" pitchFamily="34" charset="0"/>
              <a:buChar char="•"/>
            </a:pPr>
            <a:r>
              <a:rPr lang="en-US" sz="4000" b="1" i="1" dirty="0">
                <a:solidFill>
                  <a:schemeClr val="tx2">
                    <a:lumMod val="75000"/>
                  </a:schemeClr>
                </a:solidFill>
              </a:rPr>
              <a:t>Zheng v R </a:t>
            </a:r>
            <a:r>
              <a:rPr lang="en-US" sz="4000" b="1" dirty="0">
                <a:solidFill>
                  <a:schemeClr val="tx2">
                    <a:lumMod val="75000"/>
                  </a:schemeClr>
                </a:solidFill>
              </a:rPr>
              <a:t>[2023] NSWCCA 64 – Post Stanley imposition of an ICO</a:t>
            </a:r>
          </a:p>
          <a:p>
            <a:pPr algn="l">
              <a:lnSpc>
                <a:spcPct val="124000"/>
              </a:lnSpc>
              <a:spcAft>
                <a:spcPts val="1500"/>
              </a:spcAft>
            </a:pPr>
            <a:r>
              <a:rPr lang="en-US" sz="4000" b="1" dirty="0">
                <a:solidFill>
                  <a:schemeClr val="tx2">
                    <a:lumMod val="75000"/>
                  </a:schemeClr>
                </a:solidFill>
              </a:rPr>
              <a:t>	“Section 66(2) of the Crimes Act is premised on the view that an offender’s risk of 	reoffending may be different depending on how their sentence of imprisonment</a:t>
            </a:r>
            <a:br>
              <a:rPr lang="en-US" sz="4000" b="1" dirty="0">
                <a:solidFill>
                  <a:schemeClr val="tx2">
                    <a:lumMod val="75000"/>
                  </a:schemeClr>
                </a:solidFill>
              </a:rPr>
            </a:br>
            <a:r>
              <a:rPr lang="en-US" sz="4000" b="1" dirty="0">
                <a:solidFill>
                  <a:schemeClr val="tx2">
                    <a:lumMod val="75000"/>
                  </a:schemeClr>
                </a:solidFill>
              </a:rPr>
              <a:t> 	may be served, and implicitly rejects any assumption that full-time detention of the 	offender will most effectively promote community safety” at [74].</a:t>
            </a:r>
          </a:p>
          <a:p>
            <a:pPr marL="571500" indent="-571500" algn="l">
              <a:lnSpc>
                <a:spcPct val="124000"/>
              </a:lnSpc>
              <a:spcAft>
                <a:spcPts val="1500"/>
              </a:spcAft>
              <a:buFont typeface="Arial" panose="020B0604020202020204" pitchFamily="34" charset="0"/>
              <a:buChar char="•"/>
            </a:pPr>
            <a:r>
              <a:rPr lang="en-US" sz="4000" b="1" i="1" dirty="0">
                <a:solidFill>
                  <a:schemeClr val="tx2">
                    <a:lumMod val="75000"/>
                  </a:schemeClr>
                </a:solidFill>
              </a:rPr>
              <a:t>Shavali v R </a:t>
            </a:r>
            <a:r>
              <a:rPr lang="en-US" sz="4000" b="1" dirty="0">
                <a:solidFill>
                  <a:schemeClr val="tx2">
                    <a:lumMod val="75000"/>
                  </a:schemeClr>
                </a:solidFill>
              </a:rPr>
              <a:t>[2022] NSWCCA 178 – ICO’s and pre-sentence custody</a:t>
            </a:r>
          </a:p>
          <a:p>
            <a:pPr algn="l">
              <a:lnSpc>
                <a:spcPct val="124000"/>
              </a:lnSpc>
              <a:spcAft>
                <a:spcPts val="1500"/>
              </a:spcAft>
            </a:pPr>
            <a:endParaRPr lang="en-US" sz="2400" b="1" dirty="0">
              <a:solidFill>
                <a:schemeClr val="tx2">
                  <a:lumMod val="75000"/>
                </a:schemeClr>
              </a:solidFill>
            </a:endParaRPr>
          </a:p>
          <a:p>
            <a:pPr algn="l">
              <a:lnSpc>
                <a:spcPct val="124000"/>
              </a:lnSpc>
              <a:spcAft>
                <a:spcPts val="1500"/>
              </a:spcAft>
            </a:pPr>
            <a:endParaRPr lang="en-US" sz="2400" b="1" dirty="0">
              <a:solidFill>
                <a:schemeClr val="tx2">
                  <a:lumMod val="75000"/>
                </a:schemeClr>
              </a:solidFill>
            </a:endParaRPr>
          </a:p>
          <a:p>
            <a:pPr algn="l">
              <a:lnSpc>
                <a:spcPct val="124000"/>
              </a:lnSpc>
              <a:spcAft>
                <a:spcPts val="1500"/>
              </a:spcAft>
            </a:pPr>
            <a:endParaRPr lang="en-US" sz="2400" b="1" dirty="0">
              <a:solidFill>
                <a:schemeClr val="tx2">
                  <a:lumMod val="75000"/>
                </a:schemeClr>
              </a:solidFill>
            </a:endParaRPr>
          </a:p>
          <a:p>
            <a:pPr algn="l">
              <a:lnSpc>
                <a:spcPct val="124000"/>
              </a:lnSpc>
              <a:spcAft>
                <a:spcPts val="1500"/>
              </a:spcAft>
            </a:pPr>
            <a:endParaRPr lang="en-US" sz="2400" b="1" dirty="0">
              <a:solidFill>
                <a:schemeClr val="tx2">
                  <a:lumMod val="75000"/>
                </a:schemeClr>
              </a:solidFill>
            </a:endParaRPr>
          </a:p>
        </p:txBody>
      </p:sp>
    </p:spTree>
    <p:extLst>
      <p:ext uri="{BB962C8B-B14F-4D97-AF65-F5344CB8AC3E}">
        <p14:creationId xmlns:p14="http://schemas.microsoft.com/office/powerpoint/2010/main" val="242411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2"/>
          <a:srcRect/>
          <a:stretch/>
        </p:blipFill>
        <p:spPr>
          <a:xfrm>
            <a:off x="0" y="0"/>
            <a:ext cx="12192000" cy="7159214"/>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19151" y="899546"/>
            <a:ext cx="10877395" cy="4909583"/>
          </a:xfrm>
        </p:spPr>
        <p:txBody>
          <a:bodyPr>
            <a:normAutofit fontScale="92500" lnSpcReduction="20000"/>
          </a:bodyPr>
          <a:lstStyle/>
          <a:p>
            <a:pPr algn="l">
              <a:spcAft>
                <a:spcPts val="1500"/>
              </a:spcAft>
            </a:pPr>
            <a:r>
              <a:rPr lang="en-US" sz="3000" b="1" u="sng" dirty="0">
                <a:solidFill>
                  <a:schemeClr val="accent2">
                    <a:lumMod val="75000"/>
                  </a:schemeClr>
                </a:solidFill>
              </a:rPr>
              <a:t>2. Sentencing Discounts for Guilty Pleas – EAGP</a:t>
            </a:r>
          </a:p>
          <a:p>
            <a:pPr algn="l">
              <a:spcAft>
                <a:spcPts val="1500"/>
              </a:spcAft>
            </a:pPr>
            <a:r>
              <a:rPr lang="en-US" b="1" i="1" dirty="0">
                <a:solidFill>
                  <a:schemeClr val="tx2">
                    <a:lumMod val="75000"/>
                  </a:schemeClr>
                </a:solidFill>
              </a:rPr>
              <a:t>Green v R </a:t>
            </a:r>
            <a:r>
              <a:rPr lang="en-US" b="1" dirty="0">
                <a:solidFill>
                  <a:schemeClr val="tx2">
                    <a:lumMod val="75000"/>
                  </a:schemeClr>
                </a:solidFill>
              </a:rPr>
              <a:t>[2022] NSWCCA 255 </a:t>
            </a:r>
            <a:br>
              <a:rPr lang="en-US" b="1" dirty="0">
                <a:solidFill>
                  <a:schemeClr val="tx2">
                    <a:lumMod val="75000"/>
                  </a:schemeClr>
                </a:solidFill>
              </a:rPr>
            </a:br>
            <a:r>
              <a:rPr lang="en-US" b="1" dirty="0">
                <a:solidFill>
                  <a:schemeClr val="tx2">
                    <a:lumMod val="75000"/>
                  </a:schemeClr>
                </a:solidFill>
              </a:rPr>
              <a:t>	</a:t>
            </a:r>
            <a:br>
              <a:rPr lang="en-US" b="1" dirty="0">
                <a:solidFill>
                  <a:schemeClr val="tx2">
                    <a:lumMod val="75000"/>
                  </a:schemeClr>
                </a:solidFill>
              </a:rPr>
            </a:br>
            <a:r>
              <a:rPr lang="en-US" b="1" dirty="0">
                <a:solidFill>
                  <a:schemeClr val="tx2">
                    <a:lumMod val="75000"/>
                  </a:schemeClr>
                </a:solidFill>
              </a:rPr>
              <a:t>	- Failure by lawyers to act on instructions to enter guilty plea in a timely manner</a:t>
            </a:r>
          </a:p>
          <a:p>
            <a:pPr algn="l">
              <a:spcAft>
                <a:spcPts val="1500"/>
              </a:spcAft>
            </a:pPr>
            <a:r>
              <a:rPr lang="en-US" b="1" i="1" dirty="0">
                <a:solidFill>
                  <a:schemeClr val="tx2">
                    <a:lumMod val="75000"/>
                  </a:schemeClr>
                </a:solidFill>
              </a:rPr>
              <a:t>Doyle v R </a:t>
            </a:r>
            <a:r>
              <a:rPr lang="en-US" b="1" dirty="0">
                <a:solidFill>
                  <a:schemeClr val="tx2">
                    <a:lumMod val="75000"/>
                  </a:schemeClr>
                </a:solidFill>
              </a:rPr>
              <a:t>[2022] NSWCCA 81</a:t>
            </a:r>
          </a:p>
          <a:p>
            <a:pPr algn="l">
              <a:spcAft>
                <a:spcPts val="1500"/>
              </a:spcAft>
            </a:pPr>
            <a:r>
              <a:rPr lang="en-US" b="1" dirty="0">
                <a:solidFill>
                  <a:schemeClr val="tx2">
                    <a:lumMod val="75000"/>
                  </a:schemeClr>
                </a:solidFill>
              </a:rPr>
              <a:t>	- Combined discount for remorse and the plea of guilty</a:t>
            </a:r>
          </a:p>
          <a:p>
            <a:pPr algn="l">
              <a:spcAft>
                <a:spcPts val="1500"/>
              </a:spcAft>
            </a:pPr>
            <a:r>
              <a:rPr lang="en-US" b="1" i="1" dirty="0">
                <a:solidFill>
                  <a:schemeClr val="tx2">
                    <a:lumMod val="75000"/>
                  </a:schemeClr>
                </a:solidFill>
              </a:rPr>
              <a:t>R v Burns </a:t>
            </a:r>
            <a:r>
              <a:rPr lang="en-US" b="1" dirty="0">
                <a:solidFill>
                  <a:schemeClr val="tx2">
                    <a:lumMod val="75000"/>
                  </a:schemeClr>
                </a:solidFill>
              </a:rPr>
              <a:t>(No 2) [2022] NSWSC 140 (McCallum JA – Sentence Judgment)</a:t>
            </a:r>
          </a:p>
          <a:p>
            <a:pPr algn="l">
              <a:spcAft>
                <a:spcPts val="1500"/>
              </a:spcAft>
            </a:pPr>
            <a:r>
              <a:rPr lang="en-US" b="1" dirty="0">
                <a:solidFill>
                  <a:schemeClr val="tx2">
                    <a:lumMod val="75000"/>
                  </a:schemeClr>
                </a:solidFill>
              </a:rPr>
              <a:t>	- Factual dispute and erosion of the utilitarian value of the guilty plea</a:t>
            </a:r>
          </a:p>
          <a:p>
            <a:pPr algn="l">
              <a:spcAft>
                <a:spcPts val="1500"/>
              </a:spcAft>
            </a:pPr>
            <a:r>
              <a:rPr lang="en-US" b="1" i="1" dirty="0">
                <a:solidFill>
                  <a:schemeClr val="tx2">
                    <a:lumMod val="75000"/>
                  </a:schemeClr>
                </a:solidFill>
              </a:rPr>
              <a:t>Stuart v R </a:t>
            </a:r>
            <a:r>
              <a:rPr lang="en-US" b="1" dirty="0">
                <a:solidFill>
                  <a:schemeClr val="tx2">
                    <a:lumMod val="75000"/>
                  </a:schemeClr>
                </a:solidFill>
              </a:rPr>
              <a:t>[2022] NSWCCA 182</a:t>
            </a:r>
            <a:br>
              <a:rPr lang="en-US" b="1" dirty="0">
                <a:solidFill>
                  <a:schemeClr val="tx2">
                    <a:lumMod val="75000"/>
                  </a:schemeClr>
                </a:solidFill>
              </a:rPr>
            </a:br>
            <a:br>
              <a:rPr lang="en-US" b="1" dirty="0">
                <a:solidFill>
                  <a:schemeClr val="tx2">
                    <a:lumMod val="75000"/>
                  </a:schemeClr>
                </a:solidFill>
              </a:rPr>
            </a:br>
            <a:r>
              <a:rPr lang="en-US" b="1" dirty="0">
                <a:solidFill>
                  <a:schemeClr val="tx2">
                    <a:lumMod val="75000"/>
                  </a:schemeClr>
                </a:solidFill>
              </a:rPr>
              <a:t>	- Confirmation of guilty pleas – multiple charges – dispute as to plea</a:t>
            </a:r>
          </a:p>
          <a:p>
            <a:pPr algn="l">
              <a:spcAft>
                <a:spcPts val="1500"/>
              </a:spcAft>
            </a:pPr>
            <a:endParaRPr lang="en-US" sz="20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p:txBody>
      </p:sp>
    </p:spTree>
    <p:extLst>
      <p:ext uri="{BB962C8B-B14F-4D97-AF65-F5344CB8AC3E}">
        <p14:creationId xmlns:p14="http://schemas.microsoft.com/office/powerpoint/2010/main" val="174240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2"/>
          <a:srcRect/>
          <a:stretch/>
        </p:blipFill>
        <p:spPr>
          <a:xfrm>
            <a:off x="0" y="0"/>
            <a:ext cx="12192000" cy="7159214"/>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19151" y="899546"/>
            <a:ext cx="10877395" cy="5073742"/>
          </a:xfrm>
        </p:spPr>
        <p:txBody>
          <a:bodyPr>
            <a:normAutofit fontScale="70000" lnSpcReduction="20000"/>
          </a:bodyPr>
          <a:lstStyle/>
          <a:p>
            <a:pPr algn="l">
              <a:spcAft>
                <a:spcPts val="1500"/>
              </a:spcAft>
            </a:pPr>
            <a:r>
              <a:rPr lang="en-US" sz="4000" b="1" u="sng" dirty="0">
                <a:solidFill>
                  <a:schemeClr val="accent2">
                    <a:lumMod val="75000"/>
                  </a:schemeClr>
                </a:solidFill>
              </a:rPr>
              <a:t>3. Evidence in Psych Reports, Bugmy and Qutami </a:t>
            </a:r>
          </a:p>
          <a:p>
            <a:pPr algn="l">
              <a:spcAft>
                <a:spcPts val="1500"/>
              </a:spcAft>
            </a:pPr>
            <a:r>
              <a:rPr lang="en-US" sz="2900" b="1" i="1" dirty="0">
                <a:solidFill>
                  <a:schemeClr val="tx2">
                    <a:lumMod val="75000"/>
                  </a:schemeClr>
                </a:solidFill>
              </a:rPr>
              <a:t>R v Qutami </a:t>
            </a:r>
            <a:r>
              <a:rPr lang="en-US" sz="2900" b="1" dirty="0">
                <a:solidFill>
                  <a:schemeClr val="tx2">
                    <a:lumMod val="75000"/>
                  </a:schemeClr>
                </a:solidFill>
              </a:rPr>
              <a:t>[2001] NSWCCA 353 – and observations of Smart AJ:</a:t>
            </a:r>
          </a:p>
          <a:p>
            <a:pPr algn="l">
              <a:lnSpc>
                <a:spcPct val="130000"/>
              </a:lnSpc>
              <a:spcAft>
                <a:spcPts val="1500"/>
              </a:spcAft>
            </a:pPr>
            <a:r>
              <a:rPr lang="en-US" sz="2000" i="1" dirty="0">
                <a:solidFill>
                  <a:schemeClr val="tx2">
                    <a:lumMod val="75000"/>
                  </a:schemeClr>
                </a:solidFill>
              </a:rPr>
              <a:t>	</a:t>
            </a:r>
            <a:r>
              <a:rPr lang="en-US" sz="2300" i="1" dirty="0">
                <a:solidFill>
                  <a:schemeClr val="tx2">
                    <a:lumMod val="75000"/>
                  </a:schemeClr>
                </a:solidFill>
              </a:rPr>
              <a:t>“</a:t>
            </a:r>
            <a:r>
              <a:rPr lang="en-AU" sz="2300" i="1" dirty="0">
                <a:solidFill>
                  <a:schemeClr val="tx1"/>
                </a:solidFill>
                <a:effectLst/>
                <a:cs typeface="Arial" panose="020B0604020202020204" pitchFamily="34" charset="0"/>
              </a:rPr>
              <a:t>In this case reliance appears to have been placed on statements made by the prisoner to psychiatrists and the 	psychologist. While those statements are admissible in evidence, very considerable caution should be exercised 	in 	relying upon them when there is no evidence given by 	the prisoner. In many cases only very limited weight can be 	given to such statements.”</a:t>
            </a:r>
            <a:endParaRPr lang="en-US" sz="2300" i="1" dirty="0">
              <a:solidFill>
                <a:schemeClr val="tx2">
                  <a:lumMod val="75000"/>
                </a:schemeClr>
              </a:solidFill>
            </a:endParaRPr>
          </a:p>
          <a:p>
            <a:pPr algn="l">
              <a:lnSpc>
                <a:spcPct val="130000"/>
              </a:lnSpc>
              <a:spcAft>
                <a:spcPts val="1500"/>
              </a:spcAft>
            </a:pPr>
            <a:r>
              <a:rPr lang="en-US" sz="2900" b="1" i="1" dirty="0">
                <a:solidFill>
                  <a:schemeClr val="tx2">
                    <a:lumMod val="75000"/>
                  </a:schemeClr>
                </a:solidFill>
              </a:rPr>
              <a:t>Lloyd v R </a:t>
            </a:r>
            <a:r>
              <a:rPr lang="en-US" sz="2900" b="1" dirty="0">
                <a:solidFill>
                  <a:schemeClr val="tx2">
                    <a:lumMod val="75000"/>
                  </a:schemeClr>
                </a:solidFill>
              </a:rPr>
              <a:t>[2022] NSWCAA 18  - McCallum JA (with agreement of Hamill and Cavanagh JJ)</a:t>
            </a:r>
            <a:br>
              <a:rPr lang="en-US" sz="2000" b="1" dirty="0">
                <a:solidFill>
                  <a:schemeClr val="tx2">
                    <a:lumMod val="75000"/>
                  </a:schemeClr>
                </a:solidFill>
              </a:rPr>
            </a:br>
            <a:r>
              <a:rPr lang="en-US" sz="2000" b="1" dirty="0">
                <a:solidFill>
                  <a:schemeClr val="tx2">
                    <a:lumMod val="75000"/>
                  </a:schemeClr>
                </a:solidFill>
              </a:rPr>
              <a:t>	</a:t>
            </a:r>
            <a:br>
              <a:rPr lang="en-US" sz="2000" b="1" dirty="0">
                <a:solidFill>
                  <a:schemeClr val="tx2">
                    <a:lumMod val="75000"/>
                  </a:schemeClr>
                </a:solidFill>
              </a:rPr>
            </a:br>
            <a:r>
              <a:rPr lang="en-US" sz="2000" b="1" dirty="0">
                <a:solidFill>
                  <a:schemeClr val="tx2">
                    <a:lumMod val="75000"/>
                  </a:schemeClr>
                </a:solidFill>
              </a:rPr>
              <a:t>	</a:t>
            </a:r>
            <a:r>
              <a:rPr lang="en-US" sz="2600" i="1" dirty="0">
                <a:solidFill>
                  <a:schemeClr val="tx2">
                    <a:lumMod val="75000"/>
                  </a:schemeClr>
                </a:solidFill>
              </a:rPr>
              <a:t>“Where report of a mental health professional is admitted without objection, qualification as to its use or 	cross-examination of the author, no principle of law requires the sentencing Judge to exercise “very 	considerable caution” before relying on its contents absent evidence from the offender.”</a:t>
            </a:r>
            <a:endParaRPr lang="en-US" sz="2600" dirty="0">
              <a:solidFill>
                <a:schemeClr val="tx2">
                  <a:lumMod val="75000"/>
                </a:schemeClr>
              </a:solidFill>
            </a:endParaRPr>
          </a:p>
          <a:p>
            <a:pPr algn="l">
              <a:spcAft>
                <a:spcPts val="1500"/>
              </a:spcAft>
            </a:pPr>
            <a:r>
              <a:rPr lang="en-US" sz="2900" b="1" i="1" dirty="0">
                <a:solidFill>
                  <a:schemeClr val="tx2">
                    <a:lumMod val="75000"/>
                  </a:schemeClr>
                </a:solidFill>
              </a:rPr>
              <a:t>DR v R </a:t>
            </a:r>
            <a:r>
              <a:rPr lang="en-US" sz="2900" b="1" dirty="0">
                <a:solidFill>
                  <a:schemeClr val="tx2">
                    <a:lumMod val="75000"/>
                  </a:schemeClr>
                </a:solidFill>
              </a:rPr>
              <a:t>[2022] NSWCCA 151 – Causal link between disadvantaged background and moral culpability			                </a:t>
            </a:r>
            <a:endParaRPr lang="en-US" sz="20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p:txBody>
      </p:sp>
    </p:spTree>
    <p:extLst>
      <p:ext uri="{BB962C8B-B14F-4D97-AF65-F5344CB8AC3E}">
        <p14:creationId xmlns:p14="http://schemas.microsoft.com/office/powerpoint/2010/main" val="2107978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2"/>
          <a:srcRect/>
          <a:stretch/>
        </p:blipFill>
        <p:spPr>
          <a:xfrm>
            <a:off x="0" y="0"/>
            <a:ext cx="12192000" cy="7460428"/>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19151" y="899546"/>
            <a:ext cx="10877395" cy="4289971"/>
          </a:xfrm>
        </p:spPr>
        <p:txBody>
          <a:bodyPr>
            <a:normAutofit/>
          </a:bodyPr>
          <a:lstStyle/>
          <a:p>
            <a:pPr algn="l">
              <a:spcAft>
                <a:spcPts val="1500"/>
              </a:spcAft>
            </a:pPr>
            <a:r>
              <a:rPr lang="en-US" sz="2800" b="1" u="sng" dirty="0">
                <a:solidFill>
                  <a:schemeClr val="accent2">
                    <a:lumMod val="75000"/>
                  </a:schemeClr>
                </a:solidFill>
              </a:rPr>
              <a:t>4. Relevance of Personality Disorders in Sentencing</a:t>
            </a:r>
            <a:endParaRPr lang="en-US" sz="2600" b="1" i="1" dirty="0">
              <a:solidFill>
                <a:schemeClr val="tx2">
                  <a:lumMod val="75000"/>
                </a:schemeClr>
              </a:solidFill>
            </a:endParaRPr>
          </a:p>
          <a:p>
            <a:pPr algn="l">
              <a:spcAft>
                <a:spcPts val="1500"/>
              </a:spcAft>
            </a:pPr>
            <a:r>
              <a:rPr lang="en-US" sz="2600" b="1" i="1" dirty="0">
                <a:solidFill>
                  <a:schemeClr val="tx2">
                    <a:lumMod val="75000"/>
                  </a:schemeClr>
                </a:solidFill>
              </a:rPr>
              <a:t>R v Wornes [2022] NSWCCA 184</a:t>
            </a:r>
          </a:p>
          <a:p>
            <a:pPr algn="l">
              <a:lnSpc>
                <a:spcPct val="110000"/>
              </a:lnSpc>
              <a:spcAft>
                <a:spcPts val="1500"/>
              </a:spcAft>
            </a:pPr>
            <a:r>
              <a:rPr lang="en-US" sz="2000" b="1" dirty="0">
                <a:solidFill>
                  <a:schemeClr val="tx2">
                    <a:lumMod val="75000"/>
                  </a:schemeClr>
                </a:solidFill>
              </a:rPr>
              <a:t>	“</a:t>
            </a:r>
            <a:r>
              <a:rPr lang="en-AU" sz="1600" b="0" i="0" u="none" strike="noStrike" dirty="0">
                <a:solidFill>
                  <a:srgbClr val="263238"/>
                </a:solidFill>
                <a:effectLst/>
                <a:latin typeface="Arial" panose="020B0604020202020204" pitchFamily="34" charset="0"/>
                <a:cs typeface="Arial" panose="020B0604020202020204" pitchFamily="34" charset="0"/>
              </a:rPr>
              <a:t>Personality disorders can be taken into account on sentence in the manner described in </a:t>
            </a:r>
            <a:r>
              <a:rPr lang="en-AU" sz="1600" b="0" i="1" u="none" strike="noStrike" dirty="0">
                <a:solidFill>
                  <a:srgbClr val="263238"/>
                </a:solidFill>
                <a:effectLst/>
                <a:latin typeface="Arial" panose="020B0604020202020204" pitchFamily="34" charset="0"/>
                <a:cs typeface="Arial" panose="020B0604020202020204" pitchFamily="34" charset="0"/>
              </a:rPr>
              <a:t>De La Rosa</a:t>
            </a:r>
            <a:r>
              <a:rPr lang="en-AU" sz="1600" b="0" i="0" u="none" strike="noStrike" dirty="0">
                <a:solidFill>
                  <a:srgbClr val="263238"/>
                </a:solidFill>
                <a:effectLst/>
                <a:latin typeface="Arial" panose="020B0604020202020204" pitchFamily="34" charset="0"/>
                <a:cs typeface="Arial" panose="020B0604020202020204" pitchFamily="34" charset="0"/>
              </a:rPr>
              <a:t>, </a:t>
            </a:r>
            <a:br>
              <a:rPr lang="en-AU" sz="1600" b="0" i="0" u="none" strike="noStrike" dirty="0">
                <a:solidFill>
                  <a:srgbClr val="263238"/>
                </a:solidFill>
                <a:effectLst/>
                <a:latin typeface="Arial" panose="020B0604020202020204" pitchFamily="34" charset="0"/>
                <a:cs typeface="Arial" panose="020B0604020202020204" pitchFamily="34" charset="0"/>
              </a:rPr>
            </a:br>
            <a:r>
              <a:rPr lang="en-AU" sz="1600" b="0" i="0" u="none" strike="noStrike" dirty="0">
                <a:solidFill>
                  <a:srgbClr val="263238"/>
                </a:solidFill>
                <a:effectLst/>
                <a:latin typeface="Arial" panose="020B0604020202020204" pitchFamily="34" charset="0"/>
                <a:cs typeface="Arial" panose="020B0604020202020204" pitchFamily="34" charset="0"/>
              </a:rPr>
              <a:t>	in the same way as other mental or psychiatric conditions. Such disorders are not excluded from 	the relevant principles “as a matter of law” and each case is to be determined on its own facts.”</a:t>
            </a:r>
            <a:endParaRPr lang="en-US" sz="2000" b="1" dirty="0">
              <a:solidFill>
                <a:schemeClr val="tx2">
                  <a:lumMod val="75000"/>
                </a:schemeClr>
              </a:solidFill>
              <a:latin typeface="Arial" panose="020B0604020202020204" pitchFamily="34" charset="0"/>
              <a:cs typeface="Arial" panose="020B0604020202020204" pitchFamily="34" charset="0"/>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p:txBody>
      </p:sp>
      <p:pic>
        <p:nvPicPr>
          <p:cNvPr id="3" name="Picture 2" descr="A group of people with different colored labels&#10;&#10;Description automatically generated">
            <a:extLst>
              <a:ext uri="{FF2B5EF4-FFF2-40B4-BE49-F238E27FC236}">
                <a16:creationId xmlns:a16="http://schemas.microsoft.com/office/drawing/2014/main" id="{001C6C66-FC0C-36D1-08CD-B94ABA16F1B3}"/>
              </a:ext>
            </a:extLst>
          </p:cNvPr>
          <p:cNvPicPr>
            <a:picLocks noChangeAspect="1"/>
          </p:cNvPicPr>
          <p:nvPr/>
        </p:nvPicPr>
        <p:blipFill>
          <a:blip r:embed="rId3"/>
          <a:stretch>
            <a:fillRect/>
          </a:stretch>
        </p:blipFill>
        <p:spPr>
          <a:xfrm>
            <a:off x="2871788" y="3352734"/>
            <a:ext cx="5072063" cy="3673565"/>
          </a:xfrm>
          <a:prstGeom prst="rect">
            <a:avLst/>
          </a:prstGeom>
        </p:spPr>
      </p:pic>
    </p:spTree>
    <p:extLst>
      <p:ext uri="{BB962C8B-B14F-4D97-AF65-F5344CB8AC3E}">
        <p14:creationId xmlns:p14="http://schemas.microsoft.com/office/powerpoint/2010/main" val="415810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2"/>
          <a:srcRect/>
          <a:stretch/>
        </p:blipFill>
        <p:spPr>
          <a:xfrm>
            <a:off x="0" y="0"/>
            <a:ext cx="12192000" cy="7159214"/>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19151" y="899546"/>
            <a:ext cx="10877395" cy="5372162"/>
          </a:xfrm>
        </p:spPr>
        <p:txBody>
          <a:bodyPr>
            <a:normAutofit/>
          </a:bodyPr>
          <a:lstStyle/>
          <a:p>
            <a:pPr algn="l">
              <a:spcAft>
                <a:spcPts val="1500"/>
              </a:spcAft>
            </a:pPr>
            <a:r>
              <a:rPr lang="en-US" sz="2800" b="1" u="sng" dirty="0">
                <a:solidFill>
                  <a:schemeClr val="accent2">
                    <a:lumMod val="75000"/>
                  </a:schemeClr>
                </a:solidFill>
              </a:rPr>
              <a:t>5. Commonwealth Criminal Law issues</a:t>
            </a:r>
            <a:br>
              <a:rPr lang="en-US" sz="2900" b="1" i="1" dirty="0">
                <a:solidFill>
                  <a:schemeClr val="tx2">
                    <a:lumMod val="75000"/>
                  </a:schemeClr>
                </a:solidFill>
              </a:rPr>
            </a:br>
            <a:br>
              <a:rPr lang="en-US" sz="2900" b="1" i="1" dirty="0">
                <a:solidFill>
                  <a:schemeClr val="tx2">
                    <a:lumMod val="75000"/>
                  </a:schemeClr>
                </a:solidFill>
              </a:rPr>
            </a:br>
            <a:r>
              <a:rPr lang="en-US" sz="2900" b="1" i="1" dirty="0">
                <a:solidFill>
                  <a:schemeClr val="tx2">
                    <a:lumMod val="75000"/>
                  </a:schemeClr>
                </a:solidFill>
              </a:rPr>
              <a:t>R v Taylor [2022] NSWCCA 184 </a:t>
            </a:r>
            <a:br>
              <a:rPr lang="en-US" sz="2900" b="1" i="1" dirty="0">
                <a:solidFill>
                  <a:schemeClr val="tx2">
                    <a:lumMod val="75000"/>
                  </a:schemeClr>
                </a:solidFill>
              </a:rPr>
            </a:br>
            <a:r>
              <a:rPr lang="en-US" sz="2900" b="1" i="1" dirty="0">
                <a:solidFill>
                  <a:schemeClr val="tx2">
                    <a:lumMod val="75000"/>
                  </a:schemeClr>
                </a:solidFill>
              </a:rPr>
              <a:t>– </a:t>
            </a:r>
            <a:r>
              <a:rPr lang="en-US" sz="2900" b="1" dirty="0">
                <a:solidFill>
                  <a:schemeClr val="tx2">
                    <a:lumMod val="75000"/>
                  </a:schemeClr>
                </a:solidFill>
              </a:rPr>
              <a:t>mandatory minimum sentence imposed even though an offence     was not within the least serious category of offending .	</a:t>
            </a:r>
          </a:p>
          <a:p>
            <a:pPr algn="l">
              <a:spcAft>
                <a:spcPts val="1500"/>
              </a:spcAft>
            </a:pPr>
            <a:r>
              <a:rPr lang="en-US" sz="2900" b="1" i="1" dirty="0">
                <a:solidFill>
                  <a:schemeClr val="tx2">
                    <a:lumMod val="75000"/>
                  </a:schemeClr>
                </a:solidFill>
              </a:rPr>
              <a:t>R</a:t>
            </a:r>
            <a:r>
              <a:rPr lang="en-US" sz="2900" b="1" dirty="0">
                <a:solidFill>
                  <a:schemeClr val="tx2">
                    <a:lumMod val="75000"/>
                  </a:schemeClr>
                </a:solidFill>
              </a:rPr>
              <a:t> </a:t>
            </a:r>
            <a:r>
              <a:rPr lang="en-US" sz="2900" b="1" i="1" dirty="0">
                <a:solidFill>
                  <a:schemeClr val="tx2">
                    <a:lumMod val="75000"/>
                  </a:schemeClr>
                </a:solidFill>
              </a:rPr>
              <a:t>v</a:t>
            </a:r>
            <a:r>
              <a:rPr lang="en-US" sz="2900" b="1" dirty="0">
                <a:solidFill>
                  <a:schemeClr val="tx2">
                    <a:lumMod val="75000"/>
                  </a:schemeClr>
                </a:solidFill>
              </a:rPr>
              <a:t> </a:t>
            </a:r>
            <a:r>
              <a:rPr lang="en-US" sz="2900" b="1" i="1" dirty="0">
                <a:solidFill>
                  <a:schemeClr val="tx2">
                    <a:lumMod val="75000"/>
                  </a:schemeClr>
                </a:solidFill>
              </a:rPr>
              <a:t>Del Zotto </a:t>
            </a:r>
            <a:r>
              <a:rPr lang="en-US" sz="2900" b="1" dirty="0">
                <a:solidFill>
                  <a:schemeClr val="tx2">
                    <a:lumMod val="75000"/>
                  </a:schemeClr>
                </a:solidFill>
              </a:rPr>
              <a:t>[2022] NSWCCA 18</a:t>
            </a:r>
            <a:br>
              <a:rPr lang="en-US" sz="2900" b="1" dirty="0">
                <a:solidFill>
                  <a:schemeClr val="tx2">
                    <a:lumMod val="75000"/>
                  </a:schemeClr>
                </a:solidFill>
              </a:rPr>
            </a:br>
            <a:r>
              <a:rPr lang="en-US" sz="2900" b="1" dirty="0">
                <a:solidFill>
                  <a:schemeClr val="tx2">
                    <a:lumMod val="75000"/>
                  </a:schemeClr>
                </a:solidFill>
              </a:rPr>
              <a:t>– Aggregate sentences can be imposed in Commonwealth cases.</a:t>
            </a:r>
          </a:p>
          <a:p>
            <a:pPr algn="l">
              <a:spcAft>
                <a:spcPts val="1500"/>
              </a:spcAft>
            </a:pPr>
            <a:r>
              <a:rPr lang="en-US" sz="2900" b="1" i="1" dirty="0">
                <a:solidFill>
                  <a:schemeClr val="tx2">
                    <a:lumMod val="75000"/>
                  </a:schemeClr>
                </a:solidFill>
              </a:rPr>
              <a:t>Totaan v R </a:t>
            </a:r>
            <a:r>
              <a:rPr lang="en-US" sz="2900" b="1" dirty="0">
                <a:solidFill>
                  <a:schemeClr val="tx2">
                    <a:lumMod val="75000"/>
                  </a:schemeClr>
                </a:solidFill>
              </a:rPr>
              <a:t>[2022] NSWCCA 75 </a:t>
            </a:r>
            <a:br>
              <a:rPr lang="en-US" sz="2900" b="1" dirty="0">
                <a:solidFill>
                  <a:schemeClr val="tx2">
                    <a:lumMod val="75000"/>
                  </a:schemeClr>
                </a:solidFill>
              </a:rPr>
            </a:br>
            <a:r>
              <a:rPr lang="en-US" sz="2900" b="1" dirty="0">
                <a:solidFill>
                  <a:schemeClr val="tx2">
                    <a:lumMod val="75000"/>
                  </a:schemeClr>
                </a:solidFill>
              </a:rPr>
              <a:t>– hardship to third parties to be taken into account on sentence.</a:t>
            </a:r>
          </a:p>
          <a:p>
            <a:pPr algn="l">
              <a:spcAft>
                <a:spcPts val="1500"/>
              </a:spcAft>
            </a:pPr>
            <a:r>
              <a:rPr lang="en-US" sz="2900" b="1" i="1" dirty="0">
                <a:solidFill>
                  <a:schemeClr val="tx2">
                    <a:lumMod val="75000"/>
                  </a:schemeClr>
                </a:solidFill>
              </a:rPr>
              <a:t>AE v R </a:t>
            </a:r>
            <a:r>
              <a:rPr lang="en-US" sz="2900" b="1" dirty="0">
                <a:solidFill>
                  <a:schemeClr val="tx2">
                    <a:lumMod val="75000"/>
                  </a:schemeClr>
                </a:solidFill>
              </a:rPr>
              <a:t>[2023] NSWCCA 74 – “Totaan error”</a:t>
            </a:r>
          </a:p>
          <a:p>
            <a:pPr algn="l">
              <a:spcAft>
                <a:spcPts val="1500"/>
              </a:spcAft>
            </a:pPr>
            <a:endParaRPr lang="en-US" sz="2900" b="1" dirty="0">
              <a:solidFill>
                <a:schemeClr val="tx2">
                  <a:lumMod val="75000"/>
                </a:schemeClr>
              </a:solidFill>
            </a:endParaRPr>
          </a:p>
          <a:p>
            <a:pPr algn="l">
              <a:spcAft>
                <a:spcPts val="1500"/>
              </a:spcAft>
            </a:pPr>
            <a:endParaRPr lang="en-US" sz="2900" b="1" dirty="0">
              <a:solidFill>
                <a:schemeClr val="tx2">
                  <a:lumMod val="75000"/>
                </a:schemeClr>
              </a:solidFill>
            </a:endParaRPr>
          </a:p>
          <a:p>
            <a:pPr algn="l">
              <a:spcAft>
                <a:spcPts val="1500"/>
              </a:spcAft>
            </a:pPr>
            <a:endParaRPr lang="en-US" sz="29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lnSpc>
                <a:spcPct val="110000"/>
              </a:lnSpc>
              <a:spcAft>
                <a:spcPts val="1500"/>
              </a:spcAft>
            </a:pPr>
            <a:endParaRPr lang="en-US" sz="2000" b="1" dirty="0">
              <a:solidFill>
                <a:schemeClr val="tx2">
                  <a:lumMod val="75000"/>
                </a:schemeClr>
              </a:solidFill>
              <a:latin typeface="Arial" panose="020B0604020202020204" pitchFamily="34" charset="0"/>
              <a:cs typeface="Arial" panose="020B0604020202020204" pitchFamily="34" charset="0"/>
            </a:endParaRPr>
          </a:p>
          <a:p>
            <a:pPr algn="l">
              <a:spcAft>
                <a:spcPts val="1500"/>
              </a:spcAft>
            </a:pPr>
            <a:endParaRPr lang="en-US" sz="20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p:txBody>
      </p:sp>
    </p:spTree>
    <p:extLst>
      <p:ext uri="{BB962C8B-B14F-4D97-AF65-F5344CB8AC3E}">
        <p14:creationId xmlns:p14="http://schemas.microsoft.com/office/powerpoint/2010/main" val="333721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2"/>
          <a:srcRect/>
          <a:stretch/>
        </p:blipFill>
        <p:spPr>
          <a:xfrm>
            <a:off x="0" y="-150607"/>
            <a:ext cx="12192000" cy="7159214"/>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19151" y="899546"/>
            <a:ext cx="10877395" cy="4705607"/>
          </a:xfrm>
        </p:spPr>
        <p:txBody>
          <a:bodyPr>
            <a:normAutofit lnSpcReduction="10000"/>
          </a:bodyPr>
          <a:lstStyle/>
          <a:p>
            <a:pPr algn="l">
              <a:spcAft>
                <a:spcPts val="1500"/>
              </a:spcAft>
            </a:pPr>
            <a:r>
              <a:rPr lang="en-US" sz="2800" b="1" u="sng" dirty="0">
                <a:solidFill>
                  <a:schemeClr val="accent2">
                    <a:lumMod val="75000"/>
                  </a:schemeClr>
                </a:solidFill>
              </a:rPr>
              <a:t>6. Defence of Mental Health or Cognitive Impairment</a:t>
            </a:r>
            <a:br>
              <a:rPr lang="en-US" sz="2900" b="1" i="1" dirty="0">
                <a:solidFill>
                  <a:schemeClr val="tx2">
                    <a:lumMod val="75000"/>
                  </a:schemeClr>
                </a:solidFill>
              </a:rPr>
            </a:br>
            <a:br>
              <a:rPr lang="en-US" sz="2900" b="1" i="1" dirty="0">
                <a:solidFill>
                  <a:schemeClr val="tx2">
                    <a:lumMod val="75000"/>
                  </a:schemeClr>
                </a:solidFill>
              </a:rPr>
            </a:br>
            <a:r>
              <a:rPr lang="en-US" sz="2900" b="1" i="1" dirty="0">
                <a:solidFill>
                  <a:schemeClr val="tx2">
                    <a:lumMod val="75000"/>
                  </a:schemeClr>
                </a:solidFill>
              </a:rPr>
              <a:t>Mental Health and Cognitive Impairment Forensic Provisions Act 2020</a:t>
            </a:r>
          </a:p>
          <a:p>
            <a:pPr algn="l"/>
            <a:r>
              <a:rPr lang="en-AU" sz="1600" b="0" i="1" u="none" strike="noStrike" dirty="0">
                <a:solidFill>
                  <a:srgbClr val="000000"/>
                </a:solidFill>
                <a:effectLst/>
                <a:latin typeface="Times New Roman" panose="02020603050405020304" pitchFamily="18" charset="0"/>
              </a:rPr>
              <a:t>	</a:t>
            </a:r>
            <a:r>
              <a:rPr lang="en-AU" sz="2000" b="0" u="none" strike="noStrike" dirty="0">
                <a:solidFill>
                  <a:srgbClr val="000000"/>
                </a:solidFill>
                <a:effectLst/>
                <a:latin typeface="Arial" panose="020B0604020202020204" pitchFamily="34" charset="0"/>
                <a:cs typeface="Arial" panose="020B0604020202020204" pitchFamily="34" charset="0"/>
              </a:rPr>
              <a:t>Section 4 (3)</a:t>
            </a:r>
          </a:p>
          <a:p>
            <a:pPr algn="l"/>
            <a:r>
              <a:rPr lang="en-AU" sz="2000" dirty="0">
                <a:solidFill>
                  <a:srgbClr val="000000"/>
                </a:solidFill>
                <a:latin typeface="Arial" panose="020B0604020202020204" pitchFamily="34" charset="0"/>
                <a:cs typeface="Arial" panose="020B0604020202020204" pitchFamily="34" charset="0"/>
              </a:rPr>
              <a:t>	</a:t>
            </a:r>
            <a:r>
              <a:rPr lang="en-AU" sz="2000" b="0" i="0" u="none" strike="noStrike" dirty="0">
                <a:solidFill>
                  <a:srgbClr val="000000"/>
                </a:solidFill>
                <a:effectLst/>
                <a:latin typeface="Arial" panose="020B0604020202020204" pitchFamily="34" charset="0"/>
                <a:cs typeface="Arial" panose="020B0604020202020204" pitchFamily="34" charset="0"/>
              </a:rPr>
              <a:t>A person does not have a mental health impairment for the purposes of this Act if the 	person’s impairment is caused solely by —</a:t>
            </a:r>
          </a:p>
          <a:p>
            <a:pPr algn="l"/>
            <a:r>
              <a:rPr lang="en-AU" sz="2000" dirty="0">
                <a:solidFill>
                  <a:srgbClr val="000000"/>
                </a:solidFill>
                <a:latin typeface="Arial" panose="020B0604020202020204" pitchFamily="34" charset="0"/>
                <a:cs typeface="Arial" panose="020B0604020202020204" pitchFamily="34" charset="0"/>
              </a:rPr>
              <a:t>	</a:t>
            </a:r>
            <a:r>
              <a:rPr lang="en-AU" sz="2000" b="0" i="0" u="none" strike="noStrike" dirty="0">
                <a:solidFill>
                  <a:srgbClr val="000000"/>
                </a:solidFill>
                <a:effectLst/>
                <a:latin typeface="Arial" panose="020B0604020202020204" pitchFamily="34" charset="0"/>
                <a:cs typeface="Arial" panose="020B0604020202020204" pitchFamily="34" charset="0"/>
              </a:rPr>
              <a:t>(a)  the temporary effect of ingesting a substance, or</a:t>
            </a:r>
          </a:p>
          <a:p>
            <a:pPr algn="l"/>
            <a:r>
              <a:rPr lang="en-AU" sz="2000" b="0" i="0" u="none" strike="noStrike" dirty="0">
                <a:solidFill>
                  <a:srgbClr val="000000"/>
                </a:solidFill>
                <a:effectLst/>
                <a:latin typeface="Arial" panose="020B0604020202020204" pitchFamily="34" charset="0"/>
                <a:cs typeface="Arial" panose="020B0604020202020204" pitchFamily="34" charset="0"/>
              </a:rPr>
              <a:t>	(b)  a substance use disorder.</a:t>
            </a:r>
          </a:p>
          <a:p>
            <a:pPr algn="l"/>
            <a:endParaRPr lang="en-US" sz="2000" b="1" i="1" dirty="0">
              <a:solidFill>
                <a:schemeClr val="tx2">
                  <a:lumMod val="75000"/>
                </a:schemeClr>
              </a:solidFill>
              <a:latin typeface="Arial" panose="020B0604020202020204" pitchFamily="34" charset="0"/>
              <a:cs typeface="Arial" panose="020B0604020202020204" pitchFamily="34" charset="0"/>
            </a:endParaRPr>
          </a:p>
          <a:p>
            <a:pPr algn="l"/>
            <a:r>
              <a:rPr lang="en-US" sz="2600" b="1" i="1" dirty="0">
                <a:solidFill>
                  <a:schemeClr val="tx2">
                    <a:lumMod val="75000"/>
                  </a:schemeClr>
                </a:solidFill>
                <a:latin typeface="Arial" panose="020B0604020202020204" pitchFamily="34" charset="0"/>
                <a:cs typeface="Arial" panose="020B0604020202020204" pitchFamily="34" charset="0"/>
              </a:rPr>
              <a:t>R v Miller </a:t>
            </a:r>
            <a:r>
              <a:rPr lang="en-US" sz="2600" b="1" dirty="0">
                <a:solidFill>
                  <a:schemeClr val="tx2">
                    <a:lumMod val="75000"/>
                  </a:schemeClr>
                </a:solidFill>
                <a:latin typeface="Arial" panose="020B0604020202020204" pitchFamily="34" charset="0"/>
                <a:cs typeface="Arial" panose="020B0604020202020204" pitchFamily="34" charset="0"/>
              </a:rPr>
              <a:t>[2022] NSWSC 802 </a:t>
            </a:r>
            <a:br>
              <a:rPr lang="en-US" sz="2600" b="1" i="1" dirty="0">
                <a:solidFill>
                  <a:schemeClr val="tx2">
                    <a:lumMod val="75000"/>
                  </a:schemeClr>
                </a:solidFill>
                <a:latin typeface="Arial" panose="020B0604020202020204" pitchFamily="34" charset="0"/>
                <a:cs typeface="Arial" panose="020B0604020202020204" pitchFamily="34" charset="0"/>
              </a:rPr>
            </a:br>
            <a:endParaRPr lang="en-US" sz="2600" b="1" i="1" dirty="0">
              <a:solidFill>
                <a:schemeClr val="tx2">
                  <a:lumMod val="75000"/>
                </a:schemeClr>
              </a:solidFill>
              <a:latin typeface="Arial" panose="020B0604020202020204" pitchFamily="34" charset="0"/>
              <a:cs typeface="Arial" panose="020B0604020202020204" pitchFamily="34" charset="0"/>
            </a:endParaRPr>
          </a:p>
          <a:p>
            <a:pPr algn="l"/>
            <a:r>
              <a:rPr lang="en-US" sz="2600" b="1" i="1" dirty="0">
                <a:solidFill>
                  <a:schemeClr val="tx2">
                    <a:lumMod val="75000"/>
                  </a:schemeClr>
                </a:solidFill>
                <a:latin typeface="Arial" panose="020B0604020202020204" pitchFamily="34" charset="0"/>
                <a:cs typeface="Arial" panose="020B0604020202020204" pitchFamily="34" charset="0"/>
              </a:rPr>
              <a:t>R</a:t>
            </a:r>
            <a:r>
              <a:rPr lang="en-US" sz="2600" b="1" dirty="0">
                <a:solidFill>
                  <a:schemeClr val="tx2">
                    <a:lumMod val="75000"/>
                  </a:schemeClr>
                </a:solidFill>
                <a:latin typeface="Arial" panose="020B0604020202020204" pitchFamily="34" charset="0"/>
                <a:cs typeface="Arial" panose="020B0604020202020204" pitchFamily="34" charset="0"/>
              </a:rPr>
              <a:t> </a:t>
            </a:r>
            <a:r>
              <a:rPr lang="en-US" sz="2600" b="1" i="1" dirty="0">
                <a:solidFill>
                  <a:schemeClr val="tx2">
                    <a:lumMod val="75000"/>
                  </a:schemeClr>
                </a:solidFill>
                <a:latin typeface="Arial" panose="020B0604020202020204" pitchFamily="34" charset="0"/>
                <a:cs typeface="Arial" panose="020B0604020202020204" pitchFamily="34" charset="0"/>
              </a:rPr>
              <a:t>v</a:t>
            </a:r>
            <a:r>
              <a:rPr lang="en-US" sz="2600" b="1" dirty="0">
                <a:solidFill>
                  <a:schemeClr val="tx2">
                    <a:lumMod val="75000"/>
                  </a:schemeClr>
                </a:solidFill>
                <a:latin typeface="Arial" panose="020B0604020202020204" pitchFamily="34" charset="0"/>
                <a:cs typeface="Arial" panose="020B0604020202020204" pitchFamily="34" charset="0"/>
              </a:rPr>
              <a:t> </a:t>
            </a:r>
            <a:r>
              <a:rPr lang="en-US" sz="2600" b="1" i="1" dirty="0">
                <a:solidFill>
                  <a:schemeClr val="tx2">
                    <a:lumMod val="75000"/>
                  </a:schemeClr>
                </a:solidFill>
                <a:latin typeface="Arial" panose="020B0604020202020204" pitchFamily="34" charset="0"/>
                <a:cs typeface="Arial" panose="020B0604020202020204" pitchFamily="34" charset="0"/>
              </a:rPr>
              <a:t>Sheridan </a:t>
            </a:r>
            <a:r>
              <a:rPr lang="en-US" sz="2600" b="1" dirty="0">
                <a:solidFill>
                  <a:schemeClr val="tx2">
                    <a:lumMod val="75000"/>
                  </a:schemeClr>
                </a:solidFill>
                <a:latin typeface="Arial" panose="020B0604020202020204" pitchFamily="34" charset="0"/>
                <a:cs typeface="Arial" panose="020B0604020202020204" pitchFamily="34" charset="0"/>
              </a:rPr>
              <a:t>[2022] NSWSC 1669</a:t>
            </a:r>
            <a:endParaRPr lang="en-AU" sz="2600" b="0" i="0" u="none" strike="noStrike" dirty="0">
              <a:solidFill>
                <a:srgbClr val="000000"/>
              </a:solidFill>
              <a:effectLst/>
              <a:latin typeface="Arial" panose="020B0604020202020204" pitchFamily="34" charset="0"/>
              <a:cs typeface="Arial" panose="020B0604020202020204" pitchFamily="34" charset="0"/>
            </a:endParaRPr>
          </a:p>
          <a:p>
            <a:pPr algn="l"/>
            <a:endParaRPr lang="en-AU" sz="2600" dirty="0">
              <a:solidFill>
                <a:srgbClr val="000000"/>
              </a:solidFill>
              <a:latin typeface="Arial" panose="020B0604020202020204" pitchFamily="34" charset="0"/>
              <a:cs typeface="Arial" panose="020B0604020202020204" pitchFamily="34" charset="0"/>
            </a:endParaRPr>
          </a:p>
          <a:p>
            <a:pPr algn="l"/>
            <a:endParaRPr lang="en-AU" sz="2000" b="0" i="0" u="none" strike="noStrike" dirty="0">
              <a:solidFill>
                <a:srgbClr val="000000"/>
              </a:solidFill>
              <a:effectLst/>
              <a:latin typeface="Arial" panose="020B0604020202020204" pitchFamily="34" charset="0"/>
              <a:cs typeface="Arial" panose="020B0604020202020204" pitchFamily="34" charset="0"/>
            </a:endParaRPr>
          </a:p>
          <a:p>
            <a:pPr algn="l">
              <a:spcAft>
                <a:spcPts val="1500"/>
              </a:spcAft>
            </a:pPr>
            <a:endParaRPr lang="en-US" sz="2000" b="1" dirty="0">
              <a:solidFill>
                <a:schemeClr val="tx2">
                  <a:lumMod val="75000"/>
                </a:schemeClr>
              </a:solidFill>
            </a:endParaRPr>
          </a:p>
          <a:p>
            <a:pPr algn="l">
              <a:lnSpc>
                <a:spcPct val="110000"/>
              </a:lnSpc>
              <a:spcAft>
                <a:spcPts val="1500"/>
              </a:spcAft>
            </a:pPr>
            <a:endParaRPr lang="en-US" sz="2000" b="1" dirty="0">
              <a:solidFill>
                <a:schemeClr val="tx2">
                  <a:lumMod val="75000"/>
                </a:schemeClr>
              </a:solidFill>
              <a:latin typeface="Arial" panose="020B0604020202020204" pitchFamily="34" charset="0"/>
              <a:cs typeface="Arial" panose="020B0604020202020204" pitchFamily="34" charset="0"/>
            </a:endParaRPr>
          </a:p>
          <a:p>
            <a:pPr algn="l">
              <a:spcAft>
                <a:spcPts val="1500"/>
              </a:spcAft>
            </a:pPr>
            <a:endParaRPr lang="en-US" sz="20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p:txBody>
      </p:sp>
    </p:spTree>
    <p:extLst>
      <p:ext uri="{BB962C8B-B14F-4D97-AF65-F5344CB8AC3E}">
        <p14:creationId xmlns:p14="http://schemas.microsoft.com/office/powerpoint/2010/main" val="423431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3"/>
          <a:srcRect/>
          <a:stretch/>
        </p:blipFill>
        <p:spPr>
          <a:xfrm>
            <a:off x="0" y="0"/>
            <a:ext cx="12192000" cy="7159214"/>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19151" y="899545"/>
            <a:ext cx="10877395" cy="5189283"/>
          </a:xfrm>
        </p:spPr>
        <p:txBody>
          <a:bodyPr>
            <a:normAutofit fontScale="47500" lnSpcReduction="20000"/>
          </a:bodyPr>
          <a:lstStyle/>
          <a:p>
            <a:pPr algn="l">
              <a:lnSpc>
                <a:spcPct val="70000"/>
              </a:lnSpc>
              <a:spcAft>
                <a:spcPts val="1500"/>
              </a:spcAft>
            </a:pPr>
            <a:br>
              <a:rPr lang="en-US" sz="5900" b="1" u="sng" dirty="0">
                <a:solidFill>
                  <a:schemeClr val="accent2">
                    <a:lumMod val="75000"/>
                  </a:schemeClr>
                </a:solidFill>
              </a:rPr>
            </a:br>
            <a:r>
              <a:rPr lang="en-US" sz="5900" b="1" u="sng" dirty="0">
                <a:solidFill>
                  <a:schemeClr val="accent2">
                    <a:lumMod val="75000"/>
                  </a:schemeClr>
                </a:solidFill>
              </a:rPr>
              <a:t>6. Defence of Mental Health or Cognitive Impairment (Con’t)</a:t>
            </a:r>
            <a:br>
              <a:rPr lang="en-US" sz="4200" b="1" i="1" u="sng" dirty="0">
                <a:solidFill>
                  <a:schemeClr val="tx2">
                    <a:lumMod val="75000"/>
                  </a:schemeClr>
                </a:solidFill>
              </a:rPr>
            </a:br>
            <a:endParaRPr lang="en-US" sz="4200" b="1" i="1" dirty="0">
              <a:solidFill>
                <a:schemeClr val="tx2">
                  <a:lumMod val="75000"/>
                </a:schemeClr>
              </a:solidFill>
            </a:endParaRPr>
          </a:p>
          <a:p>
            <a:pPr algn="l">
              <a:lnSpc>
                <a:spcPct val="70000"/>
              </a:lnSpc>
              <a:spcAft>
                <a:spcPts val="1500"/>
              </a:spcAft>
            </a:pPr>
            <a:r>
              <a:rPr lang="en-AU" sz="4200" b="1" i="0" u="none" strike="noStrike" dirty="0">
                <a:solidFill>
                  <a:srgbClr val="000000"/>
                </a:solidFill>
                <a:effectLst/>
                <a:latin typeface="Arial" panose="020B0604020202020204" pitchFamily="34" charset="0"/>
              </a:rPr>
              <a:t>31</a:t>
            </a:r>
            <a:r>
              <a:rPr lang="en-AU" sz="4200" b="0" i="0" u="none" strike="noStrike" dirty="0">
                <a:solidFill>
                  <a:srgbClr val="000000"/>
                </a:solidFill>
                <a:effectLst/>
                <a:latin typeface="Arial" panose="020B0604020202020204" pitchFamily="34" charset="0"/>
              </a:rPr>
              <a:t>   </a:t>
            </a:r>
            <a:r>
              <a:rPr lang="en-AU" sz="4200" b="1" i="0" u="none" strike="noStrike" dirty="0">
                <a:solidFill>
                  <a:srgbClr val="000000"/>
                </a:solidFill>
                <a:effectLst/>
                <a:latin typeface="Arial" panose="020B0604020202020204" pitchFamily="34" charset="0"/>
              </a:rPr>
              <a:t>Special verdict where defendant and prosecutor agree on impairment</a:t>
            </a:r>
            <a:endParaRPr lang="en-AU" sz="4200" dirty="0">
              <a:solidFill>
                <a:srgbClr val="000000"/>
              </a:solidFill>
              <a:latin typeface="Arial" panose="020B0604020202020204" pitchFamily="34" charset="0"/>
            </a:endParaRPr>
          </a:p>
          <a:p>
            <a:pPr marL="215900" marR="0" indent="-215900" algn="l">
              <a:lnSpc>
                <a:spcPct val="120000"/>
              </a:lnSpc>
              <a:spcBef>
                <a:spcPts val="800"/>
              </a:spcBef>
              <a:spcAft>
                <a:spcPts val="1000"/>
              </a:spcAft>
            </a:pPr>
            <a:r>
              <a:rPr lang="en-AU" sz="4200" dirty="0">
                <a:solidFill>
                  <a:srgbClr val="000000"/>
                </a:solidFill>
                <a:latin typeface="Arial" panose="020B0604020202020204" pitchFamily="34" charset="0"/>
              </a:rPr>
              <a:t>	</a:t>
            </a:r>
            <a:r>
              <a:rPr lang="en-AU" sz="4200" dirty="0"/>
              <a:t>The court may enter a special verdict of act proven but not criminally responsible at any time in the proceedings (including before the jury is empanelled) if—</a:t>
            </a:r>
          </a:p>
          <a:p>
            <a:pPr marL="800100" lvl="1" indent="-342900" algn="l">
              <a:lnSpc>
                <a:spcPct val="120000"/>
              </a:lnSpc>
              <a:spcBef>
                <a:spcPts val="800"/>
              </a:spcBef>
              <a:spcAft>
                <a:spcPts val="1000"/>
              </a:spcAft>
              <a:buFont typeface="+mj-lt"/>
              <a:buAutoNum type="alphaLcParenR"/>
            </a:pPr>
            <a:r>
              <a:rPr lang="en-AU" sz="4200" dirty="0">
                <a:effectLst/>
              </a:rPr>
              <a:t>the defendant and the prosecutor agree that the proposed evidence in the proceedings establishes a defence of mental health impairment or cognitive impairment, and</a:t>
            </a:r>
            <a:r>
              <a:rPr lang="en-AU" sz="4200" dirty="0"/>
              <a:t> </a:t>
            </a:r>
          </a:p>
          <a:p>
            <a:pPr marL="800100" lvl="1" indent="-342900" algn="l">
              <a:lnSpc>
                <a:spcPct val="120000"/>
              </a:lnSpc>
              <a:spcBef>
                <a:spcPts val="800"/>
              </a:spcBef>
              <a:spcAft>
                <a:spcPts val="1000"/>
              </a:spcAft>
              <a:buFont typeface="+mj-lt"/>
              <a:buAutoNum type="alphaLcParenR"/>
            </a:pPr>
            <a:r>
              <a:rPr lang="en-AU" sz="4200" dirty="0">
                <a:effectLst/>
              </a:rPr>
              <a:t>the defendant is represented by an Australian legal practitioner, and the court, after considering that evidence, is satisfied that the defence is so established.</a:t>
            </a:r>
          </a:p>
          <a:p>
            <a:pPr algn="l">
              <a:lnSpc>
                <a:spcPct val="120000"/>
              </a:lnSpc>
              <a:spcAft>
                <a:spcPts val="1500"/>
              </a:spcAft>
            </a:pPr>
            <a:r>
              <a:rPr lang="en-AU" sz="4200" b="1" i="1" dirty="0">
                <a:solidFill>
                  <a:srgbClr val="000000"/>
                </a:solidFill>
                <a:latin typeface="Calibri" panose="020F0502020204030204" pitchFamily="34" charset="0"/>
                <a:cs typeface="Arial" panose="020B0604020202020204" pitchFamily="34" charset="0"/>
              </a:rPr>
              <a:t>Tonga v The Queen </a:t>
            </a:r>
            <a:r>
              <a:rPr lang="en-AU" sz="4200" dirty="0">
                <a:solidFill>
                  <a:srgbClr val="000000"/>
                </a:solidFill>
                <a:latin typeface="Calibri" panose="020F0502020204030204" pitchFamily="34" charset="0"/>
                <a:cs typeface="Arial" panose="020B0604020202020204" pitchFamily="34" charset="0"/>
              </a:rPr>
              <a:t>[2021] NSWSC 1064, Wilson J at [4] – A hearing pursuant to s 31 is not a trial and there is no need for the Judge to comply the s. 133 of the </a:t>
            </a:r>
            <a:r>
              <a:rPr lang="en-AU" sz="4200" i="1" dirty="0">
                <a:solidFill>
                  <a:srgbClr val="000000"/>
                </a:solidFill>
                <a:latin typeface="Calibri" panose="020F0502020204030204" pitchFamily="34" charset="0"/>
                <a:cs typeface="Arial" panose="020B0604020202020204" pitchFamily="34" charset="0"/>
              </a:rPr>
              <a:t>Criminal Procedure Act 1986.</a:t>
            </a:r>
            <a:r>
              <a:rPr lang="en-AU" sz="4200" dirty="0">
                <a:solidFill>
                  <a:srgbClr val="000000"/>
                </a:solidFill>
                <a:latin typeface="Calibri" panose="020F0502020204030204" pitchFamily="34" charset="0"/>
                <a:cs typeface="Arial" panose="020B0604020202020204" pitchFamily="34" charset="0"/>
              </a:rPr>
              <a:t> A Judge alone election pursuant to s 132 of the </a:t>
            </a:r>
            <a:r>
              <a:rPr lang="en-AU" sz="4200" i="1" dirty="0">
                <a:solidFill>
                  <a:srgbClr val="000000"/>
                </a:solidFill>
                <a:latin typeface="Calibri" panose="020F0502020204030204" pitchFamily="34" charset="0"/>
                <a:cs typeface="Arial" panose="020B0604020202020204" pitchFamily="34" charset="0"/>
              </a:rPr>
              <a:t>Criminal Procedure Act </a:t>
            </a:r>
            <a:r>
              <a:rPr lang="en-AU" sz="4200" dirty="0">
                <a:solidFill>
                  <a:srgbClr val="000000"/>
                </a:solidFill>
                <a:latin typeface="Calibri" panose="020F0502020204030204" pitchFamily="34" charset="0"/>
                <a:cs typeface="Arial" panose="020B0604020202020204" pitchFamily="34" charset="0"/>
              </a:rPr>
              <a:t>is also not required.</a:t>
            </a:r>
            <a:endParaRPr lang="en-US" sz="2000" b="1" dirty="0">
              <a:solidFill>
                <a:schemeClr val="tx2">
                  <a:lumMod val="75000"/>
                </a:schemeClr>
              </a:solidFill>
            </a:endParaRPr>
          </a:p>
          <a:p>
            <a:pPr algn="l">
              <a:lnSpc>
                <a:spcPct val="110000"/>
              </a:lnSpc>
              <a:spcAft>
                <a:spcPts val="1500"/>
              </a:spcAft>
            </a:pPr>
            <a:endParaRPr lang="en-US" sz="2000" b="1" dirty="0">
              <a:solidFill>
                <a:schemeClr val="tx2">
                  <a:lumMod val="75000"/>
                </a:schemeClr>
              </a:solidFill>
              <a:latin typeface="Arial" panose="020B0604020202020204" pitchFamily="34" charset="0"/>
              <a:cs typeface="Arial" panose="020B0604020202020204" pitchFamily="34" charset="0"/>
            </a:endParaRPr>
          </a:p>
          <a:p>
            <a:pPr algn="l">
              <a:spcAft>
                <a:spcPts val="1500"/>
              </a:spcAft>
            </a:pPr>
            <a:endParaRPr lang="en-US" sz="20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p:txBody>
      </p:sp>
    </p:spTree>
    <p:extLst>
      <p:ext uri="{BB962C8B-B14F-4D97-AF65-F5344CB8AC3E}">
        <p14:creationId xmlns:p14="http://schemas.microsoft.com/office/powerpoint/2010/main" val="286423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B1D46-9C74-A998-0774-3C401AB0F16C}"/>
              </a:ext>
            </a:extLst>
          </p:cNvPr>
          <p:cNvPicPr>
            <a:picLocks noChangeAspect="1"/>
          </p:cNvPicPr>
          <p:nvPr/>
        </p:nvPicPr>
        <p:blipFill>
          <a:blip r:embed="rId3"/>
          <a:srcRect/>
          <a:stretch/>
        </p:blipFill>
        <p:spPr>
          <a:xfrm>
            <a:off x="0" y="-150607"/>
            <a:ext cx="12192000" cy="7159214"/>
          </a:xfrm>
          <a:prstGeom prst="rect">
            <a:avLst/>
          </a:prstGeom>
        </p:spPr>
      </p:pic>
      <p:sp>
        <p:nvSpPr>
          <p:cNvPr id="4" name="Subtitle 2">
            <a:extLst>
              <a:ext uri="{FF2B5EF4-FFF2-40B4-BE49-F238E27FC236}">
                <a16:creationId xmlns:a16="http://schemas.microsoft.com/office/drawing/2014/main" id="{60BBF0FA-A5D8-96B3-AFE6-93315054375E}"/>
              </a:ext>
            </a:extLst>
          </p:cNvPr>
          <p:cNvSpPr>
            <a:spLocks noGrp="1"/>
          </p:cNvSpPr>
          <p:nvPr>
            <p:ph type="subTitle" idx="1"/>
          </p:nvPr>
        </p:nvSpPr>
        <p:spPr>
          <a:xfrm>
            <a:off x="519151" y="899545"/>
            <a:ext cx="10877395" cy="5189283"/>
          </a:xfrm>
        </p:spPr>
        <p:txBody>
          <a:bodyPr>
            <a:normAutofit/>
          </a:bodyPr>
          <a:lstStyle/>
          <a:p>
            <a:pPr algn="l">
              <a:lnSpc>
                <a:spcPct val="70000"/>
              </a:lnSpc>
              <a:spcAft>
                <a:spcPts val="1500"/>
              </a:spcAft>
            </a:pPr>
            <a:r>
              <a:rPr lang="en-US" sz="2800" b="1" u="sng" dirty="0">
                <a:solidFill>
                  <a:schemeClr val="accent2">
                    <a:lumMod val="75000"/>
                  </a:schemeClr>
                </a:solidFill>
              </a:rPr>
              <a:t>7. Unlawful sexual relationship – </a:t>
            </a:r>
            <a:r>
              <a:rPr lang="en-US" sz="2800" b="1" i="1" u="sng" dirty="0">
                <a:solidFill>
                  <a:schemeClr val="accent2">
                    <a:lumMod val="75000"/>
                  </a:schemeClr>
                </a:solidFill>
              </a:rPr>
              <a:t>s 66EA Crimes Act</a:t>
            </a:r>
            <a:endParaRPr lang="en-US" sz="2800" b="1" i="1" dirty="0"/>
          </a:p>
          <a:p>
            <a:pPr algn="l">
              <a:lnSpc>
                <a:spcPct val="70000"/>
              </a:lnSpc>
              <a:spcAft>
                <a:spcPts val="1500"/>
              </a:spcAft>
            </a:pPr>
            <a:br>
              <a:rPr lang="en-US" sz="2800" b="1" i="1" dirty="0"/>
            </a:br>
            <a:r>
              <a:rPr lang="en-US" sz="2800" b="1" i="1" dirty="0"/>
              <a:t>MK v R; RB v R </a:t>
            </a:r>
            <a:r>
              <a:rPr lang="en-US" sz="2800" b="1" dirty="0"/>
              <a:t>[2023] NSWCCA 180 </a:t>
            </a:r>
            <a:br>
              <a:rPr lang="en-US" sz="2800" b="1" dirty="0"/>
            </a:br>
            <a:br>
              <a:rPr lang="en-US" sz="2800" b="1" dirty="0"/>
            </a:br>
            <a:r>
              <a:rPr lang="en-US" sz="2800" b="1" dirty="0"/>
              <a:t>– fact finding on sentence after a plea of guilty</a:t>
            </a:r>
          </a:p>
          <a:p>
            <a:pPr algn="l">
              <a:lnSpc>
                <a:spcPct val="70000"/>
              </a:lnSpc>
              <a:spcAft>
                <a:spcPts val="1500"/>
              </a:spcAft>
            </a:pPr>
            <a:r>
              <a:rPr lang="en-US" sz="2800" b="1" dirty="0"/>
              <a:t>RB v R [2022] NSWCCA 142</a:t>
            </a:r>
          </a:p>
          <a:p>
            <a:pPr algn="l">
              <a:lnSpc>
                <a:spcPct val="70000"/>
              </a:lnSpc>
              <a:spcAft>
                <a:spcPts val="1500"/>
              </a:spcAft>
            </a:pPr>
            <a:r>
              <a:rPr lang="en-US" sz="2800" b="1" dirty="0"/>
              <a:t>– fact finding on sentence after a verdict of guilty</a:t>
            </a:r>
          </a:p>
          <a:p>
            <a:pPr algn="l">
              <a:lnSpc>
                <a:spcPct val="70000"/>
              </a:lnSpc>
              <a:spcAft>
                <a:spcPts val="1500"/>
              </a:spcAft>
            </a:pPr>
            <a:r>
              <a:rPr lang="en-US" sz="2800" b="1" i="1" dirty="0"/>
              <a:t>R v Xerri [2021] </a:t>
            </a:r>
            <a:r>
              <a:rPr lang="en-US" sz="2800" b="1" dirty="0"/>
              <a:t>NSWCCA</a:t>
            </a:r>
            <a:r>
              <a:rPr lang="en-US" sz="2800" b="1" i="1" dirty="0"/>
              <a:t> </a:t>
            </a:r>
            <a:r>
              <a:rPr lang="en-US" sz="2800" b="1" dirty="0"/>
              <a:t>268</a:t>
            </a:r>
          </a:p>
          <a:p>
            <a:pPr algn="l">
              <a:lnSpc>
                <a:spcPct val="70000"/>
              </a:lnSpc>
              <a:spcAft>
                <a:spcPts val="1500"/>
              </a:spcAft>
            </a:pPr>
            <a:r>
              <a:rPr lang="en-US" sz="2800" b="1" dirty="0"/>
              <a:t>– Retrospective application of new maximum penalty</a:t>
            </a:r>
          </a:p>
          <a:p>
            <a:pPr algn="l">
              <a:lnSpc>
                <a:spcPct val="70000"/>
              </a:lnSpc>
              <a:spcAft>
                <a:spcPts val="1500"/>
              </a:spcAft>
            </a:pPr>
            <a:endParaRPr lang="en-US" sz="2000" b="1" dirty="0">
              <a:solidFill>
                <a:schemeClr val="tx2">
                  <a:lumMod val="75000"/>
                </a:schemeClr>
              </a:solidFill>
            </a:endParaRPr>
          </a:p>
          <a:p>
            <a:pPr algn="l">
              <a:lnSpc>
                <a:spcPct val="110000"/>
              </a:lnSpc>
              <a:spcAft>
                <a:spcPts val="1500"/>
              </a:spcAft>
            </a:pPr>
            <a:endParaRPr lang="en-US" sz="2000" b="1" dirty="0">
              <a:solidFill>
                <a:schemeClr val="tx2">
                  <a:lumMod val="75000"/>
                </a:schemeClr>
              </a:solidFill>
              <a:latin typeface="Arial" panose="020B0604020202020204" pitchFamily="34" charset="0"/>
              <a:cs typeface="Arial" panose="020B0604020202020204" pitchFamily="34" charset="0"/>
            </a:endParaRPr>
          </a:p>
          <a:p>
            <a:pPr algn="l">
              <a:spcAft>
                <a:spcPts val="1500"/>
              </a:spcAft>
            </a:pPr>
            <a:endParaRPr lang="en-US" sz="2000" b="1" dirty="0">
              <a:solidFill>
                <a:schemeClr val="tx2">
                  <a:lumMod val="75000"/>
                </a:schemeClr>
              </a:solidFill>
            </a:endParaRPr>
          </a:p>
          <a:p>
            <a:pPr algn="l">
              <a:spcAft>
                <a:spcPts val="1500"/>
              </a:spcAft>
            </a:pPr>
            <a:endParaRPr lang="en-US" sz="20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a:p>
            <a:pPr algn="l">
              <a:spcAft>
                <a:spcPts val="1500"/>
              </a:spcAft>
            </a:pPr>
            <a:endParaRPr lang="en-US" sz="2600" b="1" dirty="0">
              <a:solidFill>
                <a:schemeClr val="tx2">
                  <a:lumMod val="75000"/>
                </a:schemeClr>
              </a:solidFill>
            </a:endParaRPr>
          </a:p>
        </p:txBody>
      </p:sp>
    </p:spTree>
    <p:extLst>
      <p:ext uri="{BB962C8B-B14F-4D97-AF65-F5344CB8AC3E}">
        <p14:creationId xmlns:p14="http://schemas.microsoft.com/office/powerpoint/2010/main" val="2349716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79AC3D68AEE43A73FD6FC3A6316BF" ma:contentTypeVersion="15" ma:contentTypeDescription="Create a new document." ma:contentTypeScope="" ma:versionID="9237fe795b3315735804afd2c1d95bb7">
  <xsd:schema xmlns:xsd="http://www.w3.org/2001/XMLSchema" xmlns:xs="http://www.w3.org/2001/XMLSchema" xmlns:p="http://schemas.microsoft.com/office/2006/metadata/properties" xmlns:ns2="22f64f1a-fbdb-42b9-b701-ef0327c4bf19" xmlns:ns3="5aa3758c-ebf2-47a5-b570-b6a7a54a2dba" targetNamespace="http://schemas.microsoft.com/office/2006/metadata/properties" ma:root="true" ma:fieldsID="9f974dbdd6ee31c3f37ef884e3811239" ns2:_="" ns3:_="">
    <xsd:import namespace="22f64f1a-fbdb-42b9-b701-ef0327c4bf19"/>
    <xsd:import namespace="5aa3758c-ebf2-47a5-b570-b6a7a54a2d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64f1a-fbdb-42b9-b701-ef0327c4b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97e55fb-4a2c-462a-8ebf-3055ce6a292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3758c-ebf2-47a5-b570-b6a7a54a2db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fe4ac9b-1874-4e26-8d44-89e7485c3b5a}" ma:internalName="TaxCatchAll" ma:showField="CatchAllData" ma:web="5aa3758c-ebf2-47a5-b570-b6a7a54a2db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f64f1a-fbdb-42b9-b701-ef0327c4bf19">
      <Terms xmlns="http://schemas.microsoft.com/office/infopath/2007/PartnerControls"/>
    </lcf76f155ced4ddcb4097134ff3c332f>
    <TaxCatchAll xmlns="5aa3758c-ebf2-47a5-b570-b6a7a54a2dba" xsi:nil="true"/>
  </documentManagement>
</p:properties>
</file>

<file path=customXml/itemProps1.xml><?xml version="1.0" encoding="utf-8"?>
<ds:datastoreItem xmlns:ds="http://schemas.openxmlformats.org/officeDocument/2006/customXml" ds:itemID="{F9276890-DB5B-46A7-B0DF-2A8083B83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64f1a-fbdb-42b9-b701-ef0327c4bf19"/>
    <ds:schemaRef ds:uri="5aa3758c-ebf2-47a5-b570-b6a7a54a2d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773A7F-2D20-48A4-8511-90AD19F2B3DE}">
  <ds:schemaRefs>
    <ds:schemaRef ds:uri="http://schemas.microsoft.com/sharepoint/v3/contenttype/forms"/>
  </ds:schemaRefs>
</ds:datastoreItem>
</file>

<file path=customXml/itemProps3.xml><?xml version="1.0" encoding="utf-8"?>
<ds:datastoreItem xmlns:ds="http://schemas.openxmlformats.org/officeDocument/2006/customXml" ds:itemID="{91A4AE8D-19DA-4B75-BAEE-3649C370CFA3}">
  <ds:schemaRefs>
    <ds:schemaRef ds:uri="http://schemas.microsoft.com/office/2006/metadata/properties"/>
    <ds:schemaRef ds:uri="http://schemas.microsoft.com/office/infopath/2007/PartnerControls"/>
    <ds:schemaRef ds:uri="22f64f1a-fbdb-42b9-b701-ef0327c4bf19"/>
    <ds:schemaRef ds:uri="5aa3758c-ebf2-47a5-b570-b6a7a54a2dba"/>
  </ds:schemaRefs>
</ds:datastoreItem>
</file>

<file path=docProps/app.xml><?xml version="1.0" encoding="utf-8"?>
<Properties xmlns="http://schemas.openxmlformats.org/officeDocument/2006/extended-properties" xmlns:vt="http://schemas.openxmlformats.org/officeDocument/2006/docPropsVTypes">
  <TotalTime>19342</TotalTime>
  <Words>1540</Words>
  <Application>Microsoft Macintosh PowerPoint</Application>
  <PresentationFormat>Widescreen</PresentationFormat>
  <Paragraphs>152</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 Dova</dc:creator>
  <cp:lastModifiedBy>Nathan Steel</cp:lastModifiedBy>
  <cp:revision>3</cp:revision>
  <dcterms:created xsi:type="dcterms:W3CDTF">2023-03-29T03:04:49Z</dcterms:created>
  <dcterms:modified xsi:type="dcterms:W3CDTF">2023-07-19T06:05:54Z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0x01010041979AC3D68AEE43A73FD6FC3A6316BF</vt:lpwstr>
  </property>
</Properties>
</file>