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1.xml" ContentType="application/vnd.openxmlformats-officedocument.theme+xml"/>
  <Override PartName="/ppt/notesMasters/notesMaster1.xml" ContentType="application/vnd.openxmlformats-officedocument.presentationml.notesMaster+xml"/>
  <Override PartName="/ppt/theme/themeOverride6.xml" ContentType="application/vnd.openxmlformats-officedocument.themeOverrid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0"/>
  </p:notesMasterIdLst>
  <p:sldIdLst>
    <p:sldId id="256" r:id="rId2"/>
    <p:sldId id="301" r:id="rId3"/>
    <p:sldId id="318" r:id="rId4"/>
    <p:sldId id="320" r:id="rId5"/>
    <p:sldId id="319" r:id="rId6"/>
    <p:sldId id="339" r:id="rId7"/>
    <p:sldId id="327" r:id="rId8"/>
    <p:sldId id="323" r:id="rId9"/>
    <p:sldId id="328" r:id="rId10"/>
    <p:sldId id="329" r:id="rId11"/>
    <p:sldId id="330" r:id="rId12"/>
    <p:sldId id="331" r:id="rId13"/>
    <p:sldId id="333" r:id="rId14"/>
    <p:sldId id="334" r:id="rId15"/>
    <p:sldId id="336" r:id="rId16"/>
    <p:sldId id="337" r:id="rId17"/>
    <p:sldId id="338" r:id="rId18"/>
    <p:sldId id="326" r:id="rId19"/>
    <p:sldId id="341" r:id="rId20"/>
    <p:sldId id="342" r:id="rId21"/>
    <p:sldId id="343" r:id="rId22"/>
    <p:sldId id="344" r:id="rId23"/>
    <p:sldId id="345" r:id="rId24"/>
    <p:sldId id="346" r:id="rId25"/>
    <p:sldId id="347" r:id="rId26"/>
    <p:sldId id="324" r:id="rId27"/>
    <p:sldId id="348" r:id="rId28"/>
    <p:sldId id="349" r:id="rId29"/>
    <p:sldId id="351" r:id="rId30"/>
    <p:sldId id="352" r:id="rId31"/>
    <p:sldId id="353" r:id="rId32"/>
    <p:sldId id="354" r:id="rId33"/>
    <p:sldId id="360" r:id="rId34"/>
    <p:sldId id="358" r:id="rId35"/>
    <p:sldId id="259" r:id="rId36"/>
    <p:sldId id="261" r:id="rId37"/>
    <p:sldId id="268" r:id="rId38"/>
    <p:sldId id="262" r:id="rId39"/>
    <p:sldId id="264" r:id="rId40"/>
    <p:sldId id="297" r:id="rId41"/>
    <p:sldId id="296" r:id="rId42"/>
    <p:sldId id="295" r:id="rId43"/>
    <p:sldId id="265" r:id="rId44"/>
    <p:sldId id="267" r:id="rId45"/>
    <p:sldId id="298" r:id="rId46"/>
    <p:sldId id="300" r:id="rId47"/>
    <p:sldId id="266" r:id="rId48"/>
    <p:sldId id="289" r:id="rId49"/>
    <p:sldId id="294" r:id="rId50"/>
    <p:sldId id="272" r:id="rId51"/>
    <p:sldId id="274" r:id="rId52"/>
    <p:sldId id="291" r:id="rId53"/>
    <p:sldId id="283" r:id="rId54"/>
    <p:sldId id="313" r:id="rId55"/>
    <p:sldId id="362" r:id="rId56"/>
    <p:sldId id="363" r:id="rId57"/>
    <p:sldId id="364" r:id="rId58"/>
    <p:sldId id="365" r:id="rId59"/>
    <p:sldId id="310" r:id="rId60"/>
    <p:sldId id="314" r:id="rId61"/>
    <p:sldId id="315" r:id="rId62"/>
    <p:sldId id="317" r:id="rId63"/>
    <p:sldId id="366" r:id="rId64"/>
    <p:sldId id="367" r:id="rId65"/>
    <p:sldId id="368" r:id="rId66"/>
    <p:sldId id="369" r:id="rId67"/>
    <p:sldId id="371" r:id="rId68"/>
    <p:sldId id="356" r:id="rId69"/>
    <p:sldId id="357" r:id="rId70"/>
    <p:sldId id="372" r:id="rId71"/>
    <p:sldId id="373" r:id="rId72"/>
    <p:sldId id="374" r:id="rId73"/>
    <p:sldId id="375" r:id="rId74"/>
    <p:sldId id="359" r:id="rId75"/>
    <p:sldId id="305" r:id="rId76"/>
    <p:sldId id="306" r:id="rId77"/>
    <p:sldId id="307" r:id="rId78"/>
    <p:sldId id="308"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8"/>
    <p:restoredTop sz="91416"/>
  </p:normalViewPr>
  <p:slideViewPr>
    <p:cSldViewPr snapToGrid="0" snapToObjects="1">
      <p:cViewPr varScale="1">
        <p:scale>
          <a:sx n="105" d="100"/>
          <a:sy n="105" d="100"/>
        </p:scale>
        <p:origin x="169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87443-A763-4C5A-BCDD-03E42FD4628C}" type="doc">
      <dgm:prSet loTypeId="urn:microsoft.com/office/officeart/2005/8/layout/equation2" loCatId="process" qsTypeId="urn:microsoft.com/office/officeart/2005/8/quickstyle/simple1" qsCatId="simple" csTypeId="urn:microsoft.com/office/officeart/2005/8/colors/accent1_2" csCatId="accent1" phldr="1"/>
      <dgm:spPr/>
    </dgm:pt>
    <dgm:pt modelId="{4D23D68A-BB2F-4CA3-B444-08110B1588AC}">
      <dgm:prSet phldrT="[Text]" custT="1"/>
      <dgm:spPr>
        <a:solidFill>
          <a:schemeClr val="accent3"/>
        </a:solidFill>
      </dgm:spPr>
      <dgm:t>
        <a:bodyPr/>
        <a:lstStyle/>
        <a:p>
          <a:pPr marL="58738" indent="0"/>
          <a:r>
            <a:rPr lang="en-US" sz="2600" dirty="0">
              <a:effectLst>
                <a:outerShdw blurRad="38100" dist="38100" dir="2700000" algn="tl">
                  <a:srgbClr val="000000">
                    <a:alpha val="43137"/>
                  </a:srgbClr>
                </a:outerShdw>
              </a:effectLst>
              <a:latin typeface="Arial" pitchFamily="34" charset="0"/>
              <a:cs typeface="Arial" pitchFamily="34" charset="0"/>
            </a:rPr>
            <a:t>Sexual preoccupations</a:t>
          </a:r>
        </a:p>
        <a:p>
          <a:pPr marL="58738" indent="0"/>
          <a:r>
            <a:rPr lang="en-US" sz="2600" dirty="0">
              <a:effectLst>
                <a:outerShdw blurRad="38100" dist="38100" dir="2700000" algn="tl">
                  <a:srgbClr val="000000">
                    <a:alpha val="43137"/>
                  </a:srgbClr>
                </a:outerShdw>
              </a:effectLst>
              <a:latin typeface="Arial" pitchFamily="34" charset="0"/>
              <a:cs typeface="Arial" pitchFamily="34" charset="0"/>
            </a:rPr>
            <a:t>Access to victims</a:t>
          </a:r>
        </a:p>
        <a:p>
          <a:pPr marL="58738" indent="0"/>
          <a:r>
            <a:rPr lang="en-US" sz="2600" dirty="0">
              <a:effectLst>
                <a:outerShdw blurRad="38100" dist="38100" dir="2700000" algn="tl">
                  <a:srgbClr val="000000">
                    <a:alpha val="43137"/>
                  </a:srgbClr>
                </a:outerShdw>
              </a:effectLst>
              <a:latin typeface="Arial" pitchFamily="34" charset="0"/>
              <a:cs typeface="Arial" pitchFamily="34" charset="0"/>
            </a:rPr>
            <a:t>Intimacy deficits, conflicts in relationships</a:t>
          </a:r>
        </a:p>
        <a:p>
          <a:pPr marL="58738" indent="0"/>
          <a:r>
            <a:rPr lang="en-US" sz="2600" dirty="0">
              <a:effectLst>
                <a:outerShdw blurRad="38100" dist="38100" dir="2700000" algn="tl">
                  <a:srgbClr val="000000">
                    <a:alpha val="43137"/>
                  </a:srgbClr>
                </a:outerShdw>
              </a:effectLst>
              <a:latin typeface="Arial" pitchFamily="34" charset="0"/>
              <a:cs typeface="Arial" pitchFamily="34" charset="0"/>
            </a:rPr>
            <a:t>Pro-offending attitudes </a:t>
          </a:r>
        </a:p>
        <a:p>
          <a:pPr marL="58738" indent="0"/>
          <a:r>
            <a:rPr lang="en-US" sz="2600" dirty="0">
              <a:effectLst>
                <a:outerShdw blurRad="38100" dist="38100" dir="2700000" algn="tl">
                  <a:srgbClr val="000000">
                    <a:alpha val="43137"/>
                  </a:srgbClr>
                </a:outerShdw>
              </a:effectLst>
              <a:latin typeface="Arial" pitchFamily="34" charset="0"/>
              <a:cs typeface="Arial" pitchFamily="34" charset="0"/>
            </a:rPr>
            <a:t>Hostility</a:t>
          </a:r>
        </a:p>
        <a:p>
          <a:pPr marL="58738" indent="0"/>
          <a:r>
            <a:rPr lang="en-US" sz="2600" dirty="0">
              <a:effectLst>
                <a:outerShdw blurRad="38100" dist="38100" dir="2700000" algn="tl">
                  <a:srgbClr val="000000">
                    <a:alpha val="43137"/>
                  </a:srgbClr>
                </a:outerShdw>
              </a:effectLst>
              <a:latin typeface="Arial" pitchFamily="34" charset="0"/>
              <a:cs typeface="Arial" pitchFamily="34" charset="0"/>
            </a:rPr>
            <a:t>Non-compliance with supervision, treatment</a:t>
          </a:r>
        </a:p>
        <a:p>
          <a:pPr marL="58738" indent="0"/>
          <a:r>
            <a:rPr lang="en-US" sz="2600" dirty="0">
              <a:effectLst>
                <a:outerShdw blurRad="38100" dist="38100" dir="2700000" algn="tl">
                  <a:srgbClr val="000000">
                    <a:alpha val="43137"/>
                  </a:srgbClr>
                </a:outerShdw>
              </a:effectLst>
              <a:latin typeface="Arial" pitchFamily="34" charset="0"/>
              <a:cs typeface="Arial" pitchFamily="34" charset="0"/>
            </a:rPr>
            <a:t>Lifestyle instability</a:t>
          </a:r>
          <a:endParaRPr lang="en-US" sz="2600" dirty="0"/>
        </a:p>
      </dgm:t>
    </dgm:pt>
    <dgm:pt modelId="{E3B4F52F-BEDC-43D8-BDC2-4F553845BBD5}" type="parTrans" cxnId="{ACF93C4A-CB9F-47C7-85DF-E40DC66305D1}">
      <dgm:prSet/>
      <dgm:spPr/>
      <dgm:t>
        <a:bodyPr/>
        <a:lstStyle/>
        <a:p>
          <a:endParaRPr lang="en-US"/>
        </a:p>
      </dgm:t>
    </dgm:pt>
    <dgm:pt modelId="{DB25EF80-2314-4604-B597-F05D8EB77FE5}" type="sibTrans" cxnId="{ACF93C4A-CB9F-47C7-85DF-E40DC66305D1}">
      <dgm:prSet/>
      <dgm:spPr/>
      <dgm:t>
        <a:bodyPr/>
        <a:lstStyle/>
        <a:p>
          <a:endParaRPr lang="en-US"/>
        </a:p>
      </dgm:t>
    </dgm:pt>
    <dgm:pt modelId="{771AEA34-92F0-49CD-90AC-13F45A097EAE}" type="pres">
      <dgm:prSet presAssocID="{9A787443-A763-4C5A-BCDD-03E42FD4628C}" presName="Name0" presStyleCnt="0">
        <dgm:presLayoutVars>
          <dgm:dir/>
          <dgm:resizeHandles val="exact"/>
        </dgm:presLayoutVars>
      </dgm:prSet>
      <dgm:spPr/>
    </dgm:pt>
    <dgm:pt modelId="{D7B9ED6A-2BA9-4DD0-B804-90363497B638}" type="pres">
      <dgm:prSet presAssocID="{9A787443-A763-4C5A-BCDD-03E42FD4628C}" presName="vNodes" presStyleCnt="0"/>
      <dgm:spPr/>
    </dgm:pt>
    <dgm:pt modelId="{5F5E6E13-3254-421F-8031-77C2418F3D0A}" type="pres">
      <dgm:prSet presAssocID="{9A787443-A763-4C5A-BCDD-03E42FD4628C}" presName="lastNode" presStyleLbl="node1" presStyleIdx="0" presStyleCnt="1" custScaleX="136533" custLinFactNeighborX="-1501" custLinFactNeighborY="-301">
        <dgm:presLayoutVars>
          <dgm:bulletEnabled val="1"/>
        </dgm:presLayoutVars>
      </dgm:prSet>
      <dgm:spPr/>
    </dgm:pt>
  </dgm:ptLst>
  <dgm:cxnLst>
    <dgm:cxn modelId="{ACF93C4A-CB9F-47C7-85DF-E40DC66305D1}" srcId="{9A787443-A763-4C5A-BCDD-03E42FD4628C}" destId="{4D23D68A-BB2F-4CA3-B444-08110B1588AC}" srcOrd="0" destOrd="0" parTransId="{E3B4F52F-BEDC-43D8-BDC2-4F553845BBD5}" sibTransId="{DB25EF80-2314-4604-B597-F05D8EB77FE5}"/>
    <dgm:cxn modelId="{5998AB51-2E90-0843-97EF-D51ADB4380C8}" type="presOf" srcId="{9A787443-A763-4C5A-BCDD-03E42FD4628C}" destId="{771AEA34-92F0-49CD-90AC-13F45A097EAE}" srcOrd="0" destOrd="0" presId="urn:microsoft.com/office/officeart/2005/8/layout/equation2"/>
    <dgm:cxn modelId="{0D25DAF5-BA47-D842-A4E5-9D7E4E5D84E9}" type="presOf" srcId="{4D23D68A-BB2F-4CA3-B444-08110B1588AC}" destId="{5F5E6E13-3254-421F-8031-77C2418F3D0A}" srcOrd="0" destOrd="0" presId="urn:microsoft.com/office/officeart/2005/8/layout/equation2"/>
    <dgm:cxn modelId="{31D47AC8-4F9D-3348-AC23-A34E46D53368}" type="presParOf" srcId="{771AEA34-92F0-49CD-90AC-13F45A097EAE}" destId="{D7B9ED6A-2BA9-4DD0-B804-90363497B638}" srcOrd="0" destOrd="0" presId="urn:microsoft.com/office/officeart/2005/8/layout/equation2"/>
    <dgm:cxn modelId="{B809352F-827D-704E-8D90-6120D42B2FE4}" type="presParOf" srcId="{771AEA34-92F0-49CD-90AC-13F45A097EAE}" destId="{5F5E6E13-3254-421F-8031-77C2418F3D0A}" srcOrd="1"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E6E13-3254-421F-8031-77C2418F3D0A}">
      <dsp:nvSpPr>
        <dsp:cNvPr id="0" name=""/>
        <dsp:cNvSpPr/>
      </dsp:nvSpPr>
      <dsp:spPr>
        <a:xfrm>
          <a:off x="0" y="0"/>
          <a:ext cx="6476984" cy="4743896"/>
        </a:xfrm>
        <a:prstGeom prst="ellipse">
          <a:avLst/>
        </a:prstGeom>
        <a:solidFill>
          <a:schemeClr val="accent3"/>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58738"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latin typeface="Arial" pitchFamily="34" charset="0"/>
              <a:cs typeface="Arial" pitchFamily="34" charset="0"/>
            </a:rPr>
            <a:t>Sexual preoccupations</a:t>
          </a:r>
        </a:p>
        <a:p>
          <a:pPr marL="58738"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latin typeface="Arial" pitchFamily="34" charset="0"/>
              <a:cs typeface="Arial" pitchFamily="34" charset="0"/>
            </a:rPr>
            <a:t>Access to victims</a:t>
          </a:r>
        </a:p>
        <a:p>
          <a:pPr marL="58738"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latin typeface="Arial" pitchFamily="34" charset="0"/>
              <a:cs typeface="Arial" pitchFamily="34" charset="0"/>
            </a:rPr>
            <a:t>Intimacy deficits, conflicts in relationships</a:t>
          </a:r>
        </a:p>
        <a:p>
          <a:pPr marL="58738"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latin typeface="Arial" pitchFamily="34" charset="0"/>
              <a:cs typeface="Arial" pitchFamily="34" charset="0"/>
            </a:rPr>
            <a:t>Pro-offending attitudes </a:t>
          </a:r>
        </a:p>
        <a:p>
          <a:pPr marL="58738"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latin typeface="Arial" pitchFamily="34" charset="0"/>
              <a:cs typeface="Arial" pitchFamily="34" charset="0"/>
            </a:rPr>
            <a:t>Hostility</a:t>
          </a:r>
        </a:p>
        <a:p>
          <a:pPr marL="58738"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latin typeface="Arial" pitchFamily="34" charset="0"/>
              <a:cs typeface="Arial" pitchFamily="34" charset="0"/>
            </a:rPr>
            <a:t>Non-compliance with supervision, treatment</a:t>
          </a:r>
        </a:p>
        <a:p>
          <a:pPr marL="58738"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latin typeface="Arial" pitchFamily="34" charset="0"/>
              <a:cs typeface="Arial" pitchFamily="34" charset="0"/>
            </a:rPr>
            <a:t>Lifestyle instability</a:t>
          </a:r>
          <a:endParaRPr lang="en-US" sz="2600" kern="1200" dirty="0"/>
        </a:p>
      </dsp:txBody>
      <dsp:txXfrm>
        <a:off x="948532" y="694727"/>
        <a:ext cx="4579920" cy="335444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20A4A1-FD54-B54D-8415-0873372C3385}" type="datetimeFigureOut">
              <a:rPr lang="en-US" smtClean="0"/>
              <a:t>7/30/23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2E239-2907-0144-A278-68F8F8305F5D}" type="slidenum">
              <a:rPr lang="en-US" smtClean="0"/>
              <a:t>‹#›</a:t>
            </a:fld>
            <a:endParaRPr lang="en-US" dirty="0"/>
          </a:p>
        </p:txBody>
      </p:sp>
    </p:spTree>
    <p:extLst>
      <p:ext uri="{BB962C8B-B14F-4D97-AF65-F5344CB8AC3E}">
        <p14:creationId xmlns:p14="http://schemas.microsoft.com/office/powerpoint/2010/main" val="14929639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xfrm>
            <a:off x="857250" y="4343704"/>
            <a:ext cx="5143500" cy="41138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sz="1000" b="1" u="sng" dirty="0">
                <a:cs typeface="Arial" charset="0"/>
              </a:rPr>
              <a:t>Lecture (1-2 minutes): </a:t>
            </a:r>
          </a:p>
          <a:p>
            <a:pPr>
              <a:spcBef>
                <a:spcPct val="0"/>
              </a:spcBef>
            </a:pPr>
            <a:r>
              <a:rPr lang="en-US" sz="1000" dirty="0">
                <a:cs typeface="Arial" charset="0"/>
              </a:rPr>
              <a:t>Actuarial risk assessment tools are the culmination of many years of research exploring the specific combinations of risk factors that can lead to the best estimates of risk to re-offend. Because these measures are grounded in research, and because the scoring methods are designed to provide structure, consistency, and objectivity for the process, actuarial risk assessments tend to be more accurate than professionals</a:t>
            </a:r>
            <a:r>
              <a:rPr lang="ja-JP" altLang="en-US" sz="1000">
                <a:cs typeface="Arial" charset="0"/>
              </a:rPr>
              <a:t>’</a:t>
            </a:r>
            <a:r>
              <a:rPr lang="en-US" sz="1000" dirty="0">
                <a:cs typeface="Arial" charset="0"/>
              </a:rPr>
              <a:t> subjective impressions about offenders</a:t>
            </a:r>
            <a:r>
              <a:rPr lang="ja-JP" altLang="en-US" sz="1000">
                <a:cs typeface="Arial" charset="0"/>
              </a:rPr>
              <a:t>’</a:t>
            </a:r>
            <a:r>
              <a:rPr lang="en-US" sz="1000" dirty="0">
                <a:cs typeface="Arial" charset="0"/>
              </a:rPr>
              <a:t> risk. This is the case for actuarial risk assessment tools for </a:t>
            </a:r>
            <a:r>
              <a:rPr lang="ja-JP" altLang="en-US" sz="1000">
                <a:cs typeface="Arial" charset="0"/>
              </a:rPr>
              <a:t>“</a:t>
            </a:r>
            <a:r>
              <a:rPr lang="en-US" sz="1000" dirty="0">
                <a:cs typeface="Arial" charset="0"/>
              </a:rPr>
              <a:t>general</a:t>
            </a:r>
            <a:r>
              <a:rPr lang="ja-JP" altLang="en-US" sz="1000">
                <a:cs typeface="Arial" charset="0"/>
              </a:rPr>
              <a:t>”</a:t>
            </a:r>
            <a:r>
              <a:rPr lang="en-US" sz="1000" dirty="0">
                <a:cs typeface="Arial" charset="0"/>
              </a:rPr>
              <a:t> offenders as well as measures designed for sex offenders specifically (Andrews &amp; Bonta, 2007; Grove et al., 2000; Hanson &amp; Morton-Bourgon, 2007). </a:t>
            </a:r>
          </a:p>
          <a:p>
            <a:pPr>
              <a:spcBef>
                <a:spcPct val="0"/>
              </a:spcBef>
            </a:pPr>
            <a:endParaRPr lang="en-US" sz="1000" dirty="0">
              <a:cs typeface="Arial" charset="0"/>
            </a:endParaRPr>
          </a:p>
          <a:p>
            <a:pPr>
              <a:spcBef>
                <a:spcPct val="0"/>
              </a:spcBef>
            </a:pPr>
            <a:r>
              <a:rPr lang="en-US" sz="1000" dirty="0">
                <a:cs typeface="Arial" charset="0"/>
              </a:rPr>
              <a:t>Risk assessment is not a perfect science, however. Even when using research-supported tools, it is not possible to identify with 100 percent accuracy whether a specific offender will – or will not – re-offend. But these tools are fairly reliable for differentiating higher from lower risk sex offenders, and they offer a better alternative than instinct or intuition alone. </a:t>
            </a:r>
          </a:p>
          <a:p>
            <a:pPr>
              <a:spcBef>
                <a:spcPct val="0"/>
              </a:spcBef>
            </a:pPr>
            <a:endParaRPr lang="en-US" sz="1000" dirty="0">
              <a:cs typeface="Arial" charset="0"/>
            </a:endParaRPr>
          </a:p>
          <a:p>
            <a:pPr>
              <a:spcBef>
                <a:spcPct val="0"/>
              </a:spcBef>
            </a:pPr>
            <a:r>
              <a:rPr lang="en-US" sz="1000" dirty="0">
                <a:cs typeface="Arial" charset="0"/>
              </a:rPr>
              <a:t>Therefore, when judges consider an evaluator</a:t>
            </a:r>
            <a:r>
              <a:rPr lang="ja-JP" altLang="en-US" sz="1000">
                <a:cs typeface="Arial" charset="0"/>
              </a:rPr>
              <a:t>’</a:t>
            </a:r>
            <a:r>
              <a:rPr lang="en-US" sz="1000" dirty="0">
                <a:cs typeface="Arial" charset="0"/>
              </a:rPr>
              <a:t>s findings regarding a sex offender</a:t>
            </a:r>
            <a:r>
              <a:rPr lang="ja-JP" altLang="en-US" sz="1000">
                <a:cs typeface="Arial" charset="0"/>
              </a:rPr>
              <a:t>’</a:t>
            </a:r>
            <a:r>
              <a:rPr lang="en-US" sz="1000" dirty="0">
                <a:cs typeface="Arial" charset="0"/>
              </a:rPr>
              <a:t>s level of risk to re-offend, it is important for them to be aware of the risk assessment method used to make this determination.</a:t>
            </a:r>
          </a:p>
        </p:txBody>
      </p:sp>
      <p:sp>
        <p:nvSpPr>
          <p:cNvPr id="57348" name="Slide Number Placeholder 4"/>
          <p:cNvSpPr>
            <a:spLocks noGrp="1"/>
          </p:cNvSpPr>
          <p:nvPr>
            <p:ph type="sldNum" sz="quarter" idx="5"/>
          </p:nvPr>
        </p:nvSpPr>
        <p:spPr>
          <a:xfrm>
            <a:off x="0" y="8685893"/>
            <a:ext cx="1355825" cy="458107"/>
          </a:xfrm>
        </p:spPr>
        <p:txBody>
          <a:bodyPr/>
          <a:lstStyle>
            <a:lvl1pPr defTabSz="894963" eaLnBrk="0" hangingPunct="0">
              <a:defRPr>
                <a:solidFill>
                  <a:schemeClr val="tx1"/>
                </a:solidFill>
                <a:latin typeface="Arial" charset="0"/>
                <a:ea typeface="ＭＳ Ｐゴシック" charset="0"/>
                <a:cs typeface="Arial" charset="0"/>
              </a:defRPr>
            </a:lvl1pPr>
            <a:lvl2pPr marL="702756" indent="-270291" defTabSz="894963" eaLnBrk="0" hangingPunct="0">
              <a:defRPr>
                <a:solidFill>
                  <a:schemeClr val="tx1"/>
                </a:solidFill>
                <a:latin typeface="Arial" charset="0"/>
                <a:ea typeface="Arial" charset="0"/>
                <a:cs typeface="Arial" charset="0"/>
              </a:defRPr>
            </a:lvl2pPr>
            <a:lvl3pPr marL="1081164" indent="-216233" defTabSz="894963" eaLnBrk="0" hangingPunct="0">
              <a:defRPr>
                <a:solidFill>
                  <a:schemeClr val="tx1"/>
                </a:solidFill>
                <a:latin typeface="Arial" charset="0"/>
                <a:ea typeface="Arial" charset="0"/>
                <a:cs typeface="Arial" charset="0"/>
              </a:defRPr>
            </a:lvl3pPr>
            <a:lvl4pPr marL="1513629" indent="-216233" defTabSz="894963" eaLnBrk="0" hangingPunct="0">
              <a:defRPr>
                <a:solidFill>
                  <a:schemeClr val="tx1"/>
                </a:solidFill>
                <a:latin typeface="Arial" charset="0"/>
                <a:ea typeface="Arial" charset="0"/>
                <a:cs typeface="Arial" charset="0"/>
              </a:defRPr>
            </a:lvl4pPr>
            <a:lvl5pPr marL="1946095" indent="-216233" defTabSz="894963" eaLnBrk="0" hangingPunct="0">
              <a:defRPr>
                <a:solidFill>
                  <a:schemeClr val="tx1"/>
                </a:solidFill>
                <a:latin typeface="Arial" charset="0"/>
                <a:ea typeface="Arial" charset="0"/>
                <a:cs typeface="Arial" charset="0"/>
              </a:defRPr>
            </a:lvl5pPr>
            <a:lvl6pPr marL="2378560" indent="-216233" defTabSz="894963" eaLnBrk="0" fontAlgn="base" hangingPunct="0">
              <a:spcBef>
                <a:spcPct val="0"/>
              </a:spcBef>
              <a:spcAft>
                <a:spcPct val="0"/>
              </a:spcAft>
              <a:defRPr>
                <a:solidFill>
                  <a:schemeClr val="tx1"/>
                </a:solidFill>
                <a:latin typeface="Arial" charset="0"/>
                <a:ea typeface="Arial" charset="0"/>
                <a:cs typeface="Arial" charset="0"/>
              </a:defRPr>
            </a:lvl6pPr>
            <a:lvl7pPr marL="2811026" indent="-216233" defTabSz="894963" eaLnBrk="0" fontAlgn="base" hangingPunct="0">
              <a:spcBef>
                <a:spcPct val="0"/>
              </a:spcBef>
              <a:spcAft>
                <a:spcPct val="0"/>
              </a:spcAft>
              <a:defRPr>
                <a:solidFill>
                  <a:schemeClr val="tx1"/>
                </a:solidFill>
                <a:latin typeface="Arial" charset="0"/>
                <a:ea typeface="Arial" charset="0"/>
                <a:cs typeface="Arial" charset="0"/>
              </a:defRPr>
            </a:lvl7pPr>
            <a:lvl8pPr marL="3243491" indent="-216233" defTabSz="894963" eaLnBrk="0" fontAlgn="base" hangingPunct="0">
              <a:spcBef>
                <a:spcPct val="0"/>
              </a:spcBef>
              <a:spcAft>
                <a:spcPct val="0"/>
              </a:spcAft>
              <a:defRPr>
                <a:solidFill>
                  <a:schemeClr val="tx1"/>
                </a:solidFill>
                <a:latin typeface="Arial" charset="0"/>
                <a:ea typeface="Arial" charset="0"/>
                <a:cs typeface="Arial" charset="0"/>
              </a:defRPr>
            </a:lvl8pPr>
            <a:lvl9pPr marL="3675957" indent="-216233" defTabSz="894963"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US" dirty="0"/>
              <a:t>Slide </a:t>
            </a:r>
            <a:fld id="{C0C6EA4B-1F1E-2E42-AEE7-19BD46A92FDE}" type="slidenum">
              <a:rPr lang="en-US"/>
              <a:pPr algn="l" eaLnBrk="1" hangingPunct="1"/>
              <a:t>37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xfrm>
            <a:off x="857250" y="4343704"/>
            <a:ext cx="5143500" cy="4113892"/>
          </a:xfrm>
          <a:ln/>
        </p:spPr>
        <p:txBody>
          <a:bodyPr/>
          <a:lstStyle/>
          <a:p>
            <a:pPr defTabSz="864931">
              <a:spcBef>
                <a:spcPct val="0"/>
              </a:spcBef>
            </a:pPr>
            <a:r>
              <a:rPr lang="en-US" sz="1000" dirty="0">
                <a:cs typeface="Arial" charset="0"/>
              </a:rPr>
              <a:t>Researchers have identified several dynamic risk factors associated with recidivism among sex offenders. Some of these risk factors are unique to sex offenders, whereas others are linked to recidivism for sex offenders and non-sex offenders alike (Andrews &amp; Bonta, 2007; Hanson &amp; Bussiere, 1998; Hanson &amp; Morton-Bourgon, 2005, 2007).</a:t>
            </a:r>
          </a:p>
          <a:p>
            <a:pPr defTabSz="864931">
              <a:spcBef>
                <a:spcPct val="0"/>
              </a:spcBef>
            </a:pPr>
            <a:endParaRPr lang="en-US" sz="1000" dirty="0">
              <a:cs typeface="Arial" charset="0"/>
            </a:endParaRPr>
          </a:p>
          <a:p>
            <a:pPr defTabSz="864931">
              <a:spcBef>
                <a:spcPct val="0"/>
              </a:spcBef>
              <a:buFontTx/>
              <a:buChar char="•"/>
            </a:pPr>
            <a:r>
              <a:rPr lang="en-US" sz="1000" dirty="0">
                <a:cs typeface="Arial" charset="0"/>
              </a:rPr>
              <a:t>Sex offenders are at increased risk when they engage in excessive or compulsive sexual behaviors or otherwise fail to manage their sexual urges (e.g., accessing sexually explicit materials, using prostitutes, frequenting sexually-oriented adult establishments).</a:t>
            </a:r>
          </a:p>
          <a:p>
            <a:pPr defTabSz="864931">
              <a:spcBef>
                <a:spcPct val="0"/>
              </a:spcBef>
              <a:buFontTx/>
              <a:buChar char="•"/>
            </a:pPr>
            <a:r>
              <a:rPr lang="en-US" sz="1000" dirty="0">
                <a:cs typeface="Arial" charset="0"/>
              </a:rPr>
              <a:t>Risk to re-offend is greater when sex offenders take steps to increase their access to victims or potential victims, such as seeking opportunities to have contact with children or other vulnerable individuals.</a:t>
            </a:r>
          </a:p>
          <a:p>
            <a:pPr defTabSz="864931">
              <a:spcBef>
                <a:spcPct val="0"/>
              </a:spcBef>
              <a:buFontTx/>
              <a:buChar char="•"/>
            </a:pPr>
            <a:r>
              <a:rPr lang="en-US" sz="1000" dirty="0">
                <a:cs typeface="Arial" charset="0"/>
              </a:rPr>
              <a:t>Having difficulties with establishing or maintaining intimate relationships, and/or having conflicts in intimate relationships, is linked to increased recidivism among sex offenders.</a:t>
            </a:r>
          </a:p>
          <a:p>
            <a:pPr defTabSz="864931">
              <a:spcBef>
                <a:spcPct val="0"/>
              </a:spcBef>
              <a:buFontTx/>
              <a:buChar char="•"/>
            </a:pPr>
            <a:r>
              <a:rPr lang="en-US" sz="1000" dirty="0">
                <a:cs typeface="Arial" charset="0"/>
              </a:rPr>
              <a:t>Sex offenders who have attitudes and values that support or condone crime pose a greater risk for recidivism. </a:t>
            </a:r>
          </a:p>
          <a:p>
            <a:pPr defTabSz="864931">
              <a:spcBef>
                <a:spcPct val="0"/>
              </a:spcBef>
              <a:buFontTx/>
              <a:buChar char="•"/>
            </a:pPr>
            <a:r>
              <a:rPr lang="en-US" sz="1000" dirty="0">
                <a:cs typeface="Arial" charset="0"/>
              </a:rPr>
              <a:t>Hostility and pervasive anger also contribute to recidivism among sex offenders.</a:t>
            </a:r>
          </a:p>
          <a:p>
            <a:pPr defTabSz="864931">
              <a:spcBef>
                <a:spcPct val="0"/>
              </a:spcBef>
              <a:buFontTx/>
              <a:buChar char="•"/>
            </a:pPr>
            <a:r>
              <a:rPr lang="en-US" sz="1000" dirty="0">
                <a:cs typeface="Arial" charset="0"/>
              </a:rPr>
              <a:t>When sex offenders fail to comply with supervision or treatment expectations, their risk to re-offend is greater than for hose who adhere to such expectations.</a:t>
            </a:r>
          </a:p>
          <a:p>
            <a:pPr defTabSz="864931">
              <a:spcBef>
                <a:spcPct val="0"/>
              </a:spcBef>
              <a:buFontTx/>
              <a:buChar char="•"/>
            </a:pPr>
            <a:r>
              <a:rPr lang="en-US" sz="1000" dirty="0">
                <a:cs typeface="Arial" charset="0"/>
              </a:rPr>
              <a:t>Recidivism risk increases for sex offenders who show problems maintaining a stable, pro-social lifestyle (e.g., abusing alcohol or drugs, behaving impulsively, having unstable employment or housing).</a:t>
            </a:r>
          </a:p>
        </p:txBody>
      </p:sp>
      <p:sp>
        <p:nvSpPr>
          <p:cNvPr id="5" name="Slide Number Placeholder 3"/>
          <p:cNvSpPr txBox="1">
            <a:spLocks/>
          </p:cNvSpPr>
          <p:nvPr/>
        </p:nvSpPr>
        <p:spPr bwMode="auto">
          <a:xfrm>
            <a:off x="0" y="8853714"/>
            <a:ext cx="1214438" cy="290286"/>
          </a:xfrm>
          <a:prstGeom prst="rect">
            <a:avLst/>
          </a:prstGeom>
          <a:noFill/>
          <a:ln w="9525">
            <a:noFill/>
            <a:miter lim="800000"/>
            <a:headEnd/>
            <a:tailEnd/>
          </a:ln>
          <a:effectLst/>
        </p:spPr>
        <p:txBody>
          <a:bodyPr lIns="89717" tIns="44858" rIns="89717" bIns="44858" anchor="b"/>
          <a:lstStyle>
            <a:lvl1pPr defTabSz="947738" eaLnBrk="0" hangingPunct="0">
              <a:defRPr>
                <a:solidFill>
                  <a:schemeClr val="tx1"/>
                </a:solidFill>
                <a:latin typeface="Arial" charset="0"/>
                <a:ea typeface="ＭＳ Ｐゴシック" charset="0"/>
                <a:cs typeface="Arial" charset="0"/>
              </a:defRPr>
            </a:lvl1pPr>
            <a:lvl2pPr marL="742950" indent="-285750" defTabSz="947738" eaLnBrk="0" hangingPunct="0">
              <a:defRPr>
                <a:solidFill>
                  <a:schemeClr val="tx1"/>
                </a:solidFill>
                <a:latin typeface="Arial" charset="0"/>
                <a:ea typeface="Arial" charset="0"/>
                <a:cs typeface="Arial" charset="0"/>
              </a:defRPr>
            </a:lvl2pPr>
            <a:lvl3pPr marL="1143000" indent="-228600" defTabSz="947738" eaLnBrk="0" hangingPunct="0">
              <a:defRPr>
                <a:solidFill>
                  <a:schemeClr val="tx1"/>
                </a:solidFill>
                <a:latin typeface="Arial" charset="0"/>
                <a:ea typeface="Arial" charset="0"/>
                <a:cs typeface="Arial" charset="0"/>
              </a:defRPr>
            </a:lvl3pPr>
            <a:lvl4pPr marL="1600200" indent="-228600" defTabSz="947738" eaLnBrk="0" hangingPunct="0">
              <a:defRPr>
                <a:solidFill>
                  <a:schemeClr val="tx1"/>
                </a:solidFill>
                <a:latin typeface="Arial" charset="0"/>
                <a:ea typeface="Arial" charset="0"/>
                <a:cs typeface="Arial" charset="0"/>
              </a:defRPr>
            </a:lvl4pPr>
            <a:lvl5pPr marL="2057400" indent="-228600" defTabSz="947738" eaLnBrk="0" hangingPunct="0">
              <a:defRPr>
                <a:solidFill>
                  <a:schemeClr val="tx1"/>
                </a:solidFill>
                <a:latin typeface="Arial" charset="0"/>
                <a:ea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dirty="0"/>
              <a:t>Slide </a:t>
            </a:r>
            <a:fld id="{4EE6450D-6468-A347-AF4E-0716E19F0FA6}" type="slidenum">
              <a:rPr lang="en-US" sz="1000"/>
              <a:pPr eaLnBrk="1" hangingPunct="1"/>
              <a:t>50</a:t>
            </a:fld>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857250" y="4209143"/>
            <a:ext cx="5143500" cy="4113893"/>
          </a:xfrm>
        </p:spPr>
        <p:txBody>
          <a:bodyPr>
            <a:noAutofit/>
          </a:bodyPr>
          <a:lstStyle/>
          <a:p>
            <a:pPr defTabSz="864931">
              <a:spcBef>
                <a:spcPct val="0"/>
              </a:spcBef>
            </a:pPr>
            <a:r>
              <a:rPr lang="en-US" sz="1000" b="1" u="sng" dirty="0">
                <a:cs typeface="Arial" charset="0"/>
              </a:rPr>
              <a:t>Lecture (2-3 minutes):</a:t>
            </a:r>
          </a:p>
          <a:p>
            <a:pPr defTabSz="864931">
              <a:spcBef>
                <a:spcPct val="0"/>
              </a:spcBef>
            </a:pPr>
            <a:r>
              <a:rPr lang="en-US" sz="1000" dirty="0">
                <a:cs typeface="Arial" charset="0"/>
              </a:rPr>
              <a:t>Some variables that are presumed to increase sex offenders</a:t>
            </a:r>
            <a:r>
              <a:rPr lang="ja-JP" altLang="en-US" sz="1000">
                <a:cs typeface="Arial" charset="0"/>
              </a:rPr>
              <a:t>’</a:t>
            </a:r>
            <a:r>
              <a:rPr lang="en-US" sz="1000" dirty="0">
                <a:cs typeface="Arial" charset="0"/>
              </a:rPr>
              <a:t> recidivism risk are not actually demonstrated by research to be significantly correlated with recidivism (Hanson &amp; Morton-Bourgon, 2005).</a:t>
            </a:r>
          </a:p>
          <a:p>
            <a:pPr defTabSz="864931">
              <a:spcBef>
                <a:spcPct val="0"/>
              </a:spcBef>
            </a:pPr>
            <a:endParaRPr lang="en-US" sz="1000" dirty="0">
              <a:cs typeface="Arial" charset="0"/>
            </a:endParaRPr>
          </a:p>
          <a:p>
            <a:pPr defTabSz="864931">
              <a:spcBef>
                <a:spcPct val="0"/>
              </a:spcBef>
            </a:pPr>
            <a:r>
              <a:rPr lang="en-US" sz="1000" dirty="0">
                <a:cs typeface="Arial" charset="0"/>
              </a:rPr>
              <a:t>Maltreatment – whether physical, sexual, or emotional – is known to increase the potential that individuals in the general population may experience difficulties both in the short- and long-term (e.g., depression, anxiety, relationship problems, substance abuse). But in terms of </a:t>
            </a:r>
            <a:r>
              <a:rPr lang="en-US" sz="1000" i="1" dirty="0">
                <a:cs typeface="Arial" charset="0"/>
              </a:rPr>
              <a:t>recidivism</a:t>
            </a:r>
            <a:r>
              <a:rPr lang="en-US" sz="1000" dirty="0">
                <a:cs typeface="Arial" charset="0"/>
              </a:rPr>
              <a:t>, convicted sex offenders subjected to maltreatment during childhood are not significantly more likely to recidivate than those without those adverse developmental experiences. In other words, while maltreatment may increase the potential for adjustment difficulties, it does not cause people to engage in sexually abusive behavior, nor is it linked to greater recidivism potential among known sex offenders.</a:t>
            </a:r>
          </a:p>
          <a:p>
            <a:pPr defTabSz="864931">
              <a:spcBef>
                <a:spcPct val="0"/>
              </a:spcBef>
            </a:pPr>
            <a:endParaRPr lang="en-US" sz="1000" dirty="0">
              <a:cs typeface="Arial" charset="0"/>
            </a:endParaRPr>
          </a:p>
          <a:p>
            <a:pPr defTabSz="864931">
              <a:spcBef>
                <a:spcPct val="0"/>
              </a:spcBef>
            </a:pPr>
            <a:r>
              <a:rPr lang="en-US" sz="1000" dirty="0">
                <a:cs typeface="Arial" charset="0"/>
              </a:rPr>
              <a:t>General mental health concerns, such as depression or anxiety, are not correlated with recidivism among sex offenders, either. They are important to address during the course of treatment, as typically relate to overall stability and adjustment but, in and of themselves, they do not predict recidivism.</a:t>
            </a:r>
          </a:p>
          <a:p>
            <a:pPr defTabSz="864931">
              <a:spcBef>
                <a:spcPct val="0"/>
              </a:spcBef>
            </a:pPr>
            <a:endParaRPr lang="en-US" sz="1000" dirty="0">
              <a:cs typeface="Arial" charset="0"/>
            </a:endParaRPr>
          </a:p>
          <a:p>
            <a:pPr defTabSz="864931">
              <a:spcBef>
                <a:spcPct val="0"/>
              </a:spcBef>
            </a:pPr>
            <a:r>
              <a:rPr lang="en-US" sz="1000" dirty="0">
                <a:cs typeface="Arial" charset="0"/>
              </a:rPr>
              <a:t>Research does not indicate that factors such as denial, remorse, or victim empathy are directly linked to re-offending. Denial does pose a challenge to treatment providers, supervision officers, and others involved in sex offender management as it can prevent offenders from fully engaging in treatment efforts. </a:t>
            </a:r>
          </a:p>
          <a:p>
            <a:pPr defTabSz="864931">
              <a:spcBef>
                <a:spcPct val="0"/>
              </a:spcBef>
            </a:pPr>
            <a:endParaRPr lang="en-US" sz="900" dirty="0">
              <a:cs typeface="Arial" charset="0"/>
            </a:endParaRPr>
          </a:p>
          <a:p>
            <a:pPr defTabSz="864931">
              <a:spcBef>
                <a:spcPct val="0"/>
              </a:spcBef>
            </a:pPr>
            <a:r>
              <a:rPr lang="en-US" sz="1000" dirty="0">
                <a:cs typeface="Arial" charset="0"/>
              </a:rPr>
              <a:t>The fact that these variables are not linked to re-offending among sex offenders does not mean that they are irrelevant or unimportant, however. Judges oftentimes need to take factors such as denial and remorse into account when considering sentencing decisions, as they may relate to other goals of sentencing.</a:t>
            </a:r>
          </a:p>
          <a:p>
            <a:pPr defTabSz="864931"/>
            <a:endParaRPr lang="en-US" sz="900" dirty="0">
              <a:cs typeface="Arial" charset="0"/>
            </a:endParaRPr>
          </a:p>
        </p:txBody>
      </p:sp>
      <p:sp>
        <p:nvSpPr>
          <p:cNvPr id="5" name="Slide Number Placeholder 3"/>
          <p:cNvSpPr txBox="1">
            <a:spLocks/>
          </p:cNvSpPr>
          <p:nvPr/>
        </p:nvSpPr>
        <p:spPr bwMode="auto">
          <a:xfrm>
            <a:off x="0" y="8853714"/>
            <a:ext cx="1214438" cy="290286"/>
          </a:xfrm>
          <a:prstGeom prst="rect">
            <a:avLst/>
          </a:prstGeom>
          <a:noFill/>
          <a:ln w="9525">
            <a:noFill/>
            <a:miter lim="800000"/>
            <a:headEnd/>
            <a:tailEnd/>
          </a:ln>
          <a:effectLst/>
        </p:spPr>
        <p:txBody>
          <a:bodyPr lIns="89717" tIns="44858" rIns="89717" bIns="44858" anchor="b"/>
          <a:lstStyle>
            <a:lvl1pPr defTabSz="947738" eaLnBrk="0" hangingPunct="0">
              <a:defRPr>
                <a:solidFill>
                  <a:schemeClr val="tx1"/>
                </a:solidFill>
                <a:latin typeface="Arial" charset="0"/>
                <a:ea typeface="ＭＳ Ｐゴシック" charset="0"/>
                <a:cs typeface="Arial" charset="0"/>
              </a:defRPr>
            </a:lvl1pPr>
            <a:lvl2pPr marL="742950" indent="-285750" defTabSz="947738" eaLnBrk="0" hangingPunct="0">
              <a:defRPr>
                <a:solidFill>
                  <a:schemeClr val="tx1"/>
                </a:solidFill>
                <a:latin typeface="Arial" charset="0"/>
                <a:ea typeface="Arial" charset="0"/>
                <a:cs typeface="Arial" charset="0"/>
              </a:defRPr>
            </a:lvl2pPr>
            <a:lvl3pPr marL="1143000" indent="-228600" defTabSz="947738" eaLnBrk="0" hangingPunct="0">
              <a:defRPr>
                <a:solidFill>
                  <a:schemeClr val="tx1"/>
                </a:solidFill>
                <a:latin typeface="Arial" charset="0"/>
                <a:ea typeface="Arial" charset="0"/>
                <a:cs typeface="Arial" charset="0"/>
              </a:defRPr>
            </a:lvl3pPr>
            <a:lvl4pPr marL="1600200" indent="-228600" defTabSz="947738" eaLnBrk="0" hangingPunct="0">
              <a:defRPr>
                <a:solidFill>
                  <a:schemeClr val="tx1"/>
                </a:solidFill>
                <a:latin typeface="Arial" charset="0"/>
                <a:ea typeface="Arial" charset="0"/>
                <a:cs typeface="Arial" charset="0"/>
              </a:defRPr>
            </a:lvl4pPr>
            <a:lvl5pPr marL="2057400" indent="-228600" defTabSz="947738" eaLnBrk="0" hangingPunct="0">
              <a:defRPr>
                <a:solidFill>
                  <a:schemeClr val="tx1"/>
                </a:solidFill>
                <a:latin typeface="Arial" charset="0"/>
                <a:ea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dirty="0"/>
              <a:t>Slide </a:t>
            </a:r>
            <a:fld id="{DB179F9C-C84E-F942-A8F7-11C007B3A382}" type="slidenum">
              <a:rPr lang="en-US" sz="1000"/>
              <a:pPr eaLnBrk="1" hangingPunct="1"/>
              <a:t>51</a:t>
            </a:fld>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AU"/>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dirty="0"/>
          </a:p>
        </p:txBody>
      </p:sp>
      <p:sp>
        <p:nvSpPr>
          <p:cNvPr id="4" name="Date Placeholder 3"/>
          <p:cNvSpPr>
            <a:spLocks noGrp="1"/>
          </p:cNvSpPr>
          <p:nvPr>
            <p:ph type="dt" sz="half" idx="10"/>
          </p:nvPr>
        </p:nvSpPr>
        <p:spPr/>
        <p:txBody>
          <a:bodyPr/>
          <a:lstStyle/>
          <a:p>
            <a:fld id="{195AF6A3-027F-9648-81BE-067616676087}" type="datetime1">
              <a:rPr lang="en-AU" smtClean="0"/>
              <a:t>30/7/23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3E32B22-3E9A-9644-A5D5-06EEAB22654B}" type="datetime1">
              <a:rPr lang="en-AU" smtClean="0"/>
              <a:t>30/7/23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AU"/>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35FBD32-418B-344B-B95E-393F4F9F8142}" type="datetime1">
              <a:rPr lang="en-AU" smtClean="0"/>
              <a:t>30/7/23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Rectangle 1"/>
          <p:cNvSpPr>
            <a:spLocks noChangeArrowheads="1"/>
          </p:cNvSpPr>
          <p:nvPr/>
        </p:nvSpPr>
        <p:spPr bwMode="invGray">
          <a:xfrm>
            <a:off x="0" y="0"/>
            <a:ext cx="9144000" cy="685800"/>
          </a:xfrm>
          <a:prstGeom prst="rect">
            <a:avLst/>
          </a:prstGeom>
          <a:solidFill>
            <a:schemeClr val="bg1"/>
          </a:solidFill>
          <a:ln>
            <a:noFill/>
          </a:ln>
          <a:effectLst>
            <a:outerShdw blurRad="31750" dist="10160" dir="5400000" algn="tl" rotWithShape="0">
              <a:srgbClr val="000000">
                <a:alpha val="59999"/>
              </a:srgbClr>
            </a:outerShdw>
          </a:effectLst>
          <a:extLst>
            <a:ext uri="{91240B29-F687-4f45-9708-019B960494DF}">
              <a14:hiddenLine xmlns:a14="http://schemas.microsoft.com/office/drawing/2010/main" xmlns="" w="48000" cmpd="thickThin">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3" name="TextBox 10"/>
          <p:cNvSpPr txBox="1">
            <a:spLocks noChangeArrowheads="1"/>
          </p:cNvSpPr>
          <p:nvPr userDrawn="1"/>
        </p:nvSpPr>
        <p:spPr bwMode="auto">
          <a:xfrm>
            <a:off x="0" y="6553200"/>
            <a:ext cx="30718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eaLnBrk="1" hangingPunct="1"/>
            <a:r>
              <a:rPr lang="en-US" sz="1400" dirty="0">
                <a:latin typeface="Calibri" charset="0"/>
                <a:cs typeface="Calibri" charset="0"/>
              </a:rPr>
              <a:t>Henning, Renauer, &amp; Feyerherm (2013)</a:t>
            </a:r>
          </a:p>
        </p:txBody>
      </p:sp>
      <p:cxnSp>
        <p:nvCxnSpPr>
          <p:cNvPr id="4" name="Straight Connector 3"/>
          <p:cNvCxnSpPr/>
          <p:nvPr userDrawn="1"/>
        </p:nvCxnSpPr>
        <p:spPr>
          <a:xfrm>
            <a:off x="0" y="6553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10"/>
          </p:nvPr>
        </p:nvSpPr>
        <p:spPr>
          <a:xfrm>
            <a:off x="8374063" y="6507163"/>
            <a:ext cx="735012" cy="274637"/>
          </a:xfrm>
        </p:spPr>
        <p:txBody>
          <a:bodyPr/>
          <a:lstStyle>
            <a:lvl1pPr>
              <a:defRPr>
                <a:solidFill>
                  <a:srgbClr val="FFFFFF"/>
                </a:solidFill>
              </a:defRPr>
            </a:lvl1pPr>
          </a:lstStyle>
          <a:p>
            <a:fld id="{87EC2888-63B3-4647-BF40-EAC609546FCE}" type="slidenum">
              <a:rPr lang="en-US"/>
              <a:pPr/>
              <a:t>‹#›</a:t>
            </a:fld>
            <a:endParaRPr lang="en-US" dirty="0"/>
          </a:p>
        </p:txBody>
      </p:sp>
    </p:spTree>
    <p:extLst>
      <p:ext uri="{BB962C8B-B14F-4D97-AF65-F5344CB8AC3E}">
        <p14:creationId xmlns:p14="http://schemas.microsoft.com/office/powerpoint/2010/main" val="2311129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2" name="Rectangle 1"/>
          <p:cNvSpPr>
            <a:spLocks noChangeArrowheads="1"/>
          </p:cNvSpPr>
          <p:nvPr/>
        </p:nvSpPr>
        <p:spPr bwMode="invGray">
          <a:xfrm>
            <a:off x="0" y="0"/>
            <a:ext cx="9144000" cy="685800"/>
          </a:xfrm>
          <a:prstGeom prst="rect">
            <a:avLst/>
          </a:prstGeom>
          <a:solidFill>
            <a:schemeClr val="bg1"/>
          </a:solidFill>
          <a:ln>
            <a:noFill/>
          </a:ln>
          <a:effectLst>
            <a:outerShdw blurRad="31750" dist="10160" dir="5400000" algn="tl" rotWithShape="0">
              <a:srgbClr val="000000">
                <a:alpha val="59999"/>
              </a:srgbClr>
            </a:outerShdw>
          </a:effectLst>
          <a:extLst>
            <a:ext uri="{91240B29-F687-4f45-9708-019B960494DF}">
              <a14:hiddenLine xmlns:a14="http://schemas.microsoft.com/office/drawing/2010/main" xmlns="" w="48000" cmpd="thickThin">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3" name="TextBox 10"/>
          <p:cNvSpPr txBox="1">
            <a:spLocks noChangeArrowheads="1"/>
          </p:cNvSpPr>
          <p:nvPr userDrawn="1"/>
        </p:nvSpPr>
        <p:spPr bwMode="auto">
          <a:xfrm>
            <a:off x="0" y="6553200"/>
            <a:ext cx="30718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eaLnBrk="1" hangingPunct="1"/>
            <a:r>
              <a:rPr lang="en-US" sz="1400" dirty="0">
                <a:latin typeface="Calibri" charset="0"/>
                <a:cs typeface="Calibri" charset="0"/>
              </a:rPr>
              <a:t>Henning, Renauer, &amp; Feyerherm (2013)</a:t>
            </a:r>
          </a:p>
        </p:txBody>
      </p:sp>
      <p:cxnSp>
        <p:nvCxnSpPr>
          <p:cNvPr id="4" name="Straight Connector 3"/>
          <p:cNvCxnSpPr/>
          <p:nvPr userDrawn="1"/>
        </p:nvCxnSpPr>
        <p:spPr>
          <a:xfrm>
            <a:off x="0" y="6553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10"/>
          </p:nvPr>
        </p:nvSpPr>
        <p:spPr>
          <a:xfrm>
            <a:off x="8374063" y="6507163"/>
            <a:ext cx="735012" cy="274637"/>
          </a:xfrm>
        </p:spPr>
        <p:txBody>
          <a:bodyPr/>
          <a:lstStyle>
            <a:lvl1pPr>
              <a:defRPr>
                <a:solidFill>
                  <a:srgbClr val="FFFFFF"/>
                </a:solidFill>
              </a:defRPr>
            </a:lvl1pPr>
          </a:lstStyle>
          <a:p>
            <a:fld id="{87EC2888-63B3-4647-BF40-EAC609546FCE}" type="slidenum">
              <a:rPr lang="en-US"/>
              <a:pPr/>
              <a:t>‹#›</a:t>
            </a:fld>
            <a:endParaRPr lang="en-US" dirty="0"/>
          </a:p>
        </p:txBody>
      </p:sp>
    </p:spTree>
    <p:extLst>
      <p:ext uri="{BB962C8B-B14F-4D97-AF65-F5344CB8AC3E}">
        <p14:creationId xmlns:p14="http://schemas.microsoft.com/office/powerpoint/2010/main" val="4145759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2" name="Rectangle 1"/>
          <p:cNvSpPr>
            <a:spLocks noChangeArrowheads="1"/>
          </p:cNvSpPr>
          <p:nvPr/>
        </p:nvSpPr>
        <p:spPr bwMode="invGray">
          <a:xfrm>
            <a:off x="0" y="0"/>
            <a:ext cx="9144000" cy="685800"/>
          </a:xfrm>
          <a:prstGeom prst="rect">
            <a:avLst/>
          </a:prstGeom>
          <a:solidFill>
            <a:schemeClr val="bg1"/>
          </a:solidFill>
          <a:ln>
            <a:noFill/>
          </a:ln>
          <a:effectLst>
            <a:outerShdw blurRad="31750" dist="10160" dir="5400000" algn="tl" rotWithShape="0">
              <a:srgbClr val="000000">
                <a:alpha val="59999"/>
              </a:srgbClr>
            </a:outerShdw>
          </a:effectLst>
          <a:extLst>
            <a:ext uri="{91240B29-F687-4f45-9708-019B960494DF}">
              <a14:hiddenLine xmlns:a14="http://schemas.microsoft.com/office/drawing/2010/main" xmlns="" w="48000" cmpd="thickThin">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3" name="TextBox 10"/>
          <p:cNvSpPr txBox="1">
            <a:spLocks noChangeArrowheads="1"/>
          </p:cNvSpPr>
          <p:nvPr userDrawn="1"/>
        </p:nvSpPr>
        <p:spPr bwMode="auto">
          <a:xfrm>
            <a:off x="0" y="6553200"/>
            <a:ext cx="30718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eaLnBrk="1" hangingPunct="1"/>
            <a:r>
              <a:rPr lang="en-US" sz="1400" dirty="0">
                <a:latin typeface="Calibri" charset="0"/>
                <a:cs typeface="Calibri" charset="0"/>
              </a:rPr>
              <a:t>Henning, Renauer, &amp; Feyerherm (2013)</a:t>
            </a:r>
          </a:p>
        </p:txBody>
      </p:sp>
      <p:cxnSp>
        <p:nvCxnSpPr>
          <p:cNvPr id="4" name="Straight Connector 3"/>
          <p:cNvCxnSpPr/>
          <p:nvPr userDrawn="1"/>
        </p:nvCxnSpPr>
        <p:spPr>
          <a:xfrm>
            <a:off x="0" y="6553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10"/>
          </p:nvPr>
        </p:nvSpPr>
        <p:spPr>
          <a:xfrm>
            <a:off x="8374063" y="6507163"/>
            <a:ext cx="735012" cy="274637"/>
          </a:xfrm>
        </p:spPr>
        <p:txBody>
          <a:bodyPr/>
          <a:lstStyle>
            <a:lvl1pPr>
              <a:defRPr>
                <a:solidFill>
                  <a:srgbClr val="FFFFFF"/>
                </a:solidFill>
              </a:defRPr>
            </a:lvl1pPr>
          </a:lstStyle>
          <a:p>
            <a:fld id="{87EC2888-63B3-4647-BF40-EAC609546FCE}" type="slidenum">
              <a:rPr lang="en-US"/>
              <a:pPr/>
              <a:t>‹#›</a:t>
            </a:fld>
            <a:endParaRPr lang="en-US" dirty="0"/>
          </a:p>
        </p:txBody>
      </p:sp>
    </p:spTree>
    <p:extLst>
      <p:ext uri="{BB962C8B-B14F-4D97-AF65-F5344CB8AC3E}">
        <p14:creationId xmlns:p14="http://schemas.microsoft.com/office/powerpoint/2010/main" val="3821393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2" name="Rectangle 1"/>
          <p:cNvSpPr>
            <a:spLocks noChangeArrowheads="1"/>
          </p:cNvSpPr>
          <p:nvPr/>
        </p:nvSpPr>
        <p:spPr bwMode="invGray">
          <a:xfrm>
            <a:off x="0" y="0"/>
            <a:ext cx="9144000" cy="685800"/>
          </a:xfrm>
          <a:prstGeom prst="rect">
            <a:avLst/>
          </a:prstGeom>
          <a:solidFill>
            <a:schemeClr val="bg1"/>
          </a:solidFill>
          <a:ln>
            <a:noFill/>
          </a:ln>
          <a:effectLst>
            <a:outerShdw blurRad="31750" dist="10160" dir="5400000" algn="tl" rotWithShape="0">
              <a:srgbClr val="000000">
                <a:alpha val="59999"/>
              </a:srgbClr>
            </a:outerShdw>
          </a:effectLst>
          <a:extLst>
            <a:ext uri="{91240B29-F687-4f45-9708-019B960494DF}">
              <a14:hiddenLine xmlns:a14="http://schemas.microsoft.com/office/drawing/2010/main" xmlns="" w="48000" cmpd="thickThin">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3" name="TextBox 10"/>
          <p:cNvSpPr txBox="1">
            <a:spLocks noChangeArrowheads="1"/>
          </p:cNvSpPr>
          <p:nvPr userDrawn="1"/>
        </p:nvSpPr>
        <p:spPr bwMode="auto">
          <a:xfrm>
            <a:off x="0" y="6553200"/>
            <a:ext cx="30718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eaLnBrk="1" hangingPunct="1"/>
            <a:r>
              <a:rPr lang="en-US" sz="1400" dirty="0">
                <a:latin typeface="Calibri" charset="0"/>
                <a:cs typeface="Calibri" charset="0"/>
              </a:rPr>
              <a:t>Henning, Renauer, &amp; Feyerherm (2013)</a:t>
            </a:r>
          </a:p>
        </p:txBody>
      </p:sp>
      <p:cxnSp>
        <p:nvCxnSpPr>
          <p:cNvPr id="4" name="Straight Connector 3"/>
          <p:cNvCxnSpPr/>
          <p:nvPr userDrawn="1"/>
        </p:nvCxnSpPr>
        <p:spPr>
          <a:xfrm>
            <a:off x="0" y="6553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10"/>
          </p:nvPr>
        </p:nvSpPr>
        <p:spPr>
          <a:xfrm>
            <a:off x="8374063" y="6507163"/>
            <a:ext cx="735012" cy="274637"/>
          </a:xfrm>
        </p:spPr>
        <p:txBody>
          <a:bodyPr/>
          <a:lstStyle>
            <a:lvl1pPr>
              <a:defRPr>
                <a:solidFill>
                  <a:srgbClr val="FFFFFF"/>
                </a:solidFill>
              </a:defRPr>
            </a:lvl1pPr>
          </a:lstStyle>
          <a:p>
            <a:fld id="{87EC2888-63B3-4647-BF40-EAC609546FCE}" type="slidenum">
              <a:rPr lang="en-US"/>
              <a:pPr/>
              <a:t>‹#›</a:t>
            </a:fld>
            <a:endParaRPr lang="en-US" dirty="0"/>
          </a:p>
        </p:txBody>
      </p:sp>
    </p:spTree>
    <p:extLst>
      <p:ext uri="{BB962C8B-B14F-4D97-AF65-F5344CB8AC3E}">
        <p14:creationId xmlns:p14="http://schemas.microsoft.com/office/powerpoint/2010/main" val="1182259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2" name="Rectangle 1"/>
          <p:cNvSpPr>
            <a:spLocks noChangeArrowheads="1"/>
          </p:cNvSpPr>
          <p:nvPr/>
        </p:nvSpPr>
        <p:spPr bwMode="invGray">
          <a:xfrm>
            <a:off x="0" y="0"/>
            <a:ext cx="9144000" cy="685800"/>
          </a:xfrm>
          <a:prstGeom prst="rect">
            <a:avLst/>
          </a:prstGeom>
          <a:solidFill>
            <a:schemeClr val="bg1"/>
          </a:solidFill>
          <a:ln>
            <a:noFill/>
          </a:ln>
          <a:effectLst>
            <a:outerShdw blurRad="31750" dist="10160" dir="5400000" algn="tl" rotWithShape="0">
              <a:srgbClr val="000000">
                <a:alpha val="59999"/>
              </a:srgbClr>
            </a:outerShdw>
          </a:effectLst>
          <a:extLst>
            <a:ext uri="{91240B29-F687-4f45-9708-019B960494DF}">
              <a14:hiddenLine xmlns:a14="http://schemas.microsoft.com/office/drawing/2010/main" xmlns="" w="48000" cmpd="thickThin">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3" name="TextBox 10"/>
          <p:cNvSpPr txBox="1">
            <a:spLocks noChangeArrowheads="1"/>
          </p:cNvSpPr>
          <p:nvPr userDrawn="1"/>
        </p:nvSpPr>
        <p:spPr bwMode="auto">
          <a:xfrm>
            <a:off x="0" y="6553200"/>
            <a:ext cx="30718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eaLnBrk="1" hangingPunct="1"/>
            <a:r>
              <a:rPr lang="en-US" sz="1400" dirty="0">
                <a:latin typeface="Calibri" charset="0"/>
                <a:cs typeface="Calibri" charset="0"/>
              </a:rPr>
              <a:t>Henning, Renauer, &amp; Feyerherm (2013)</a:t>
            </a:r>
          </a:p>
        </p:txBody>
      </p:sp>
      <p:cxnSp>
        <p:nvCxnSpPr>
          <p:cNvPr id="4" name="Straight Connector 3"/>
          <p:cNvCxnSpPr/>
          <p:nvPr userDrawn="1"/>
        </p:nvCxnSpPr>
        <p:spPr>
          <a:xfrm>
            <a:off x="0" y="6553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10"/>
          </p:nvPr>
        </p:nvSpPr>
        <p:spPr>
          <a:xfrm>
            <a:off x="8374063" y="6507163"/>
            <a:ext cx="735012" cy="274637"/>
          </a:xfrm>
        </p:spPr>
        <p:txBody>
          <a:bodyPr/>
          <a:lstStyle>
            <a:lvl1pPr>
              <a:defRPr>
                <a:solidFill>
                  <a:srgbClr val="FFFFFF"/>
                </a:solidFill>
              </a:defRPr>
            </a:lvl1pPr>
          </a:lstStyle>
          <a:p>
            <a:fld id="{87EC2888-63B3-4647-BF40-EAC609546FCE}" type="slidenum">
              <a:rPr lang="en-US"/>
              <a:pPr/>
              <a:t>‹#›</a:t>
            </a:fld>
            <a:endParaRPr lang="en-US" dirty="0"/>
          </a:p>
        </p:txBody>
      </p:sp>
    </p:spTree>
    <p:extLst>
      <p:ext uri="{BB962C8B-B14F-4D97-AF65-F5344CB8AC3E}">
        <p14:creationId xmlns:p14="http://schemas.microsoft.com/office/powerpoint/2010/main" val="355746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sp>
        <p:nvSpPr>
          <p:cNvPr id="2" name="Rectangle 1"/>
          <p:cNvSpPr>
            <a:spLocks noChangeArrowheads="1"/>
          </p:cNvSpPr>
          <p:nvPr/>
        </p:nvSpPr>
        <p:spPr bwMode="invGray">
          <a:xfrm>
            <a:off x="0" y="0"/>
            <a:ext cx="9144000" cy="685800"/>
          </a:xfrm>
          <a:prstGeom prst="rect">
            <a:avLst/>
          </a:prstGeom>
          <a:solidFill>
            <a:schemeClr val="bg1"/>
          </a:solidFill>
          <a:ln>
            <a:noFill/>
          </a:ln>
          <a:effectLst>
            <a:outerShdw blurRad="31750" dist="10160" dir="5400000" algn="tl" rotWithShape="0">
              <a:srgbClr val="000000">
                <a:alpha val="59999"/>
              </a:srgbClr>
            </a:outerShdw>
          </a:effectLst>
          <a:extLst>
            <a:ext uri="{91240B29-F687-4f45-9708-019B960494DF}">
              <a14:hiddenLine xmlns:a14="http://schemas.microsoft.com/office/drawing/2010/main" xmlns="" w="48000" cmpd="thickThin">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3" name="TextBox 10"/>
          <p:cNvSpPr txBox="1">
            <a:spLocks noChangeArrowheads="1"/>
          </p:cNvSpPr>
          <p:nvPr userDrawn="1"/>
        </p:nvSpPr>
        <p:spPr bwMode="auto">
          <a:xfrm>
            <a:off x="0" y="6553200"/>
            <a:ext cx="30718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eaLnBrk="1" hangingPunct="1"/>
            <a:r>
              <a:rPr lang="en-US" sz="1400" dirty="0">
                <a:latin typeface="Calibri" charset="0"/>
                <a:cs typeface="Calibri" charset="0"/>
              </a:rPr>
              <a:t>Henning, Renauer, &amp; Feyerherm (2013)</a:t>
            </a:r>
          </a:p>
        </p:txBody>
      </p:sp>
      <p:cxnSp>
        <p:nvCxnSpPr>
          <p:cNvPr id="4" name="Straight Connector 3"/>
          <p:cNvCxnSpPr/>
          <p:nvPr userDrawn="1"/>
        </p:nvCxnSpPr>
        <p:spPr>
          <a:xfrm>
            <a:off x="0" y="6553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3"/>
          <p:cNvSpPr>
            <a:spLocks noGrp="1"/>
          </p:cNvSpPr>
          <p:nvPr>
            <p:ph type="sldNum" sz="quarter" idx="10"/>
          </p:nvPr>
        </p:nvSpPr>
        <p:spPr>
          <a:xfrm>
            <a:off x="8374063" y="6507163"/>
            <a:ext cx="735012" cy="274637"/>
          </a:xfrm>
        </p:spPr>
        <p:txBody>
          <a:bodyPr/>
          <a:lstStyle>
            <a:lvl1pPr>
              <a:defRPr>
                <a:solidFill>
                  <a:srgbClr val="FFFFFF"/>
                </a:solidFill>
              </a:defRPr>
            </a:lvl1pPr>
          </a:lstStyle>
          <a:p>
            <a:fld id="{87EC2888-63B3-4647-BF40-EAC609546FCE}" type="slidenum">
              <a:rPr lang="en-US"/>
              <a:pPr/>
              <a:t>‹#›</a:t>
            </a:fld>
            <a:endParaRPr lang="en-US" dirty="0"/>
          </a:p>
        </p:txBody>
      </p:sp>
    </p:spTree>
    <p:extLst>
      <p:ext uri="{BB962C8B-B14F-4D97-AF65-F5344CB8AC3E}">
        <p14:creationId xmlns:p14="http://schemas.microsoft.com/office/powerpoint/2010/main" val="163323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F1CB622B-E897-2B4B-98DB-E4A8490A1E46}" type="datetime1">
              <a:rPr lang="en-AU" smtClean="0"/>
              <a:t>30/7/23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AU"/>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203A53DE-DF97-0E4B-8DCF-97696C9566AC}" type="datetime1">
              <a:rPr lang="en-AU" smtClean="0"/>
              <a:t>30/7/23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43AAD204-6F37-9D48-BE3A-F82FFC340603}" type="datetime1">
              <a:rPr lang="en-AU" smtClean="0"/>
              <a:t>30/7/23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780D752-0027-F341-ACC1-4EA232064DCD}" type="datetime1">
              <a:rPr lang="en-AU" smtClean="0"/>
              <a:t>30/7/23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dirty="0"/>
          </a:p>
        </p:txBody>
      </p:sp>
      <p:sp>
        <p:nvSpPr>
          <p:cNvPr id="3" name="Date Placeholder 2"/>
          <p:cNvSpPr>
            <a:spLocks noGrp="1"/>
          </p:cNvSpPr>
          <p:nvPr>
            <p:ph type="dt" sz="half" idx="10"/>
          </p:nvPr>
        </p:nvSpPr>
        <p:spPr/>
        <p:txBody>
          <a:bodyPr/>
          <a:lstStyle/>
          <a:p>
            <a:fld id="{ADC790D1-8516-2E46-9B54-6CDCDB895773}" type="datetime1">
              <a:rPr lang="en-AU" smtClean="0"/>
              <a:t>30/7/23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5C7F6-7756-DD40-87B1-47B406950A43}" type="datetime1">
              <a:rPr lang="en-AU" smtClean="0"/>
              <a:t>30/7/23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AU"/>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FD06A3D7-AD81-E940-B755-AB4380614393}" type="datetime1">
              <a:rPr lang="en-AU" smtClean="0"/>
              <a:t>30/7/23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AU"/>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Drag picture to placeholder or click icon to add</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96DDEFE5-C5FE-1A4D-8094-F1701D610E6C}" type="datetime1">
              <a:rPr lang="en-AU" smtClean="0"/>
              <a:t>30/7/23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AU"/>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982BE4-074A-1E40-85B5-69618A7E624C}" type="datetime1">
              <a:rPr lang="en-AU" smtClean="0"/>
              <a:t>30/7/23</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6" r:id="rId14"/>
    <p:sldLayoutId id="2147483677" r:id="rId15"/>
    <p:sldLayoutId id="2147483678" r:id="rId16"/>
    <p:sldLayoutId id="2147483679" r:id="rId17"/>
  </p:sldLayoutIdLst>
  <p:hf sldNum="0" hdr="0" ftr="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google.com/url?sa=i&amp;rct=j&amp;q=&amp;esrc=s&amp;source=web&amp;cd=&amp;ved=0CAIQw7AJahcKEwiwgZy8h6uAAxUAAAAAHQAAAAAQAg&amp;url=https%3A%2F%2Fcorrectiveservices.dcj.nsw.gov.au%2Fdocuments%2Fprograms%2FCSNSW_Compendium_of_Offender-Behaviour_Change_Programs.pdf&amp;psig=AOvVaw0g7oGI9ybwDCIDFN29ysPh&amp;ust=1690414905212296&amp;opi=89978449"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44" y="4572000"/>
            <a:ext cx="8314944" cy="1600200"/>
          </a:xfrm>
        </p:spPr>
        <p:txBody>
          <a:bodyPr anchor="b">
            <a:normAutofit fontScale="90000"/>
          </a:bodyPr>
          <a:lstStyle/>
          <a:p>
            <a:pPr algn="ctr">
              <a:lnSpc>
                <a:spcPct val="90000"/>
              </a:lnSpc>
            </a:pPr>
            <a:br>
              <a:rPr lang="en-US" sz="1400" dirty="0"/>
            </a:br>
            <a:br>
              <a:rPr lang="en-US" sz="1400" dirty="0"/>
            </a:br>
            <a:br>
              <a:rPr lang="en-US" sz="1400" dirty="0"/>
            </a:br>
            <a:r>
              <a:rPr lang="en-US" sz="4400" dirty="0"/>
              <a:t>Psychology and Criminal Law: Making the best of an imperfect fit</a:t>
            </a:r>
            <a:br>
              <a:rPr lang="en-US" sz="3200" dirty="0"/>
            </a:br>
            <a:br>
              <a:rPr lang="en-US" sz="1400" dirty="0"/>
            </a:br>
            <a:r>
              <a:rPr lang="en-US" sz="2200" dirty="0"/>
              <a:t>- Legal Aid Conference 2023</a:t>
            </a:r>
          </a:p>
        </p:txBody>
      </p:sp>
      <p:pic>
        <p:nvPicPr>
          <p:cNvPr id="4" name="Picture 3" descr="Big-Picture-Psychology-Logo-Final-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866" y="1325660"/>
            <a:ext cx="4201742" cy="2174401"/>
          </a:xfrm>
          <a:prstGeom prst="rect">
            <a:avLst/>
          </a:prstGeom>
          <a:noFill/>
        </p:spPr>
      </p:pic>
      <p:sp>
        <p:nvSpPr>
          <p:cNvPr id="3" name="Subtitle 2"/>
          <p:cNvSpPr>
            <a:spLocks noGrp="1"/>
          </p:cNvSpPr>
          <p:nvPr>
            <p:ph type="body" sz="half" idx="2"/>
          </p:nvPr>
        </p:nvSpPr>
        <p:spPr>
          <a:xfrm>
            <a:off x="762001" y="457200"/>
            <a:ext cx="2673657" cy="4114800"/>
          </a:xfrm>
        </p:spPr>
        <p:txBody>
          <a:bodyPr anchor="ctr">
            <a:normAutofit/>
          </a:bodyPr>
          <a:lstStyle/>
          <a:p>
            <a:r>
              <a:rPr lang="en-US" b="1" dirty="0"/>
              <a:t>Patrick Sheehan</a:t>
            </a:r>
          </a:p>
          <a:p>
            <a:r>
              <a:rPr lang="en-US" dirty="0"/>
              <a:t> Forensic Psychologist</a:t>
            </a:r>
          </a:p>
        </p:txBody>
      </p:sp>
      <p:sp>
        <p:nvSpPr>
          <p:cNvPr id="5" name="Date Placeholder 4">
            <a:extLst>
              <a:ext uri="{FF2B5EF4-FFF2-40B4-BE49-F238E27FC236}">
                <a16:creationId xmlns:a16="http://schemas.microsoft.com/office/drawing/2014/main" id="{D26BE633-A489-25CC-B766-CEE9E3076C0B}"/>
              </a:ext>
            </a:extLst>
          </p:cNvPr>
          <p:cNvSpPr>
            <a:spLocks noGrp="1"/>
          </p:cNvSpPr>
          <p:nvPr>
            <p:ph type="dt" sz="half" idx="10"/>
          </p:nvPr>
        </p:nvSpPr>
        <p:spPr/>
        <p:txBody>
          <a:bodyPr/>
          <a:lstStyle/>
          <a:p>
            <a:fld id="{10EB39FF-013D-5D4C-A7E1-70089F555E14}" type="datetime1">
              <a:rPr lang="en-AU" smtClean="0"/>
              <a:t>30/7/23</a:t>
            </a:fld>
            <a:endParaRPr lang="en-US" dirty="0"/>
          </a:p>
        </p:txBody>
      </p:sp>
    </p:spTree>
    <p:extLst>
      <p:ext uri="{BB962C8B-B14F-4D97-AF65-F5344CB8AC3E}">
        <p14:creationId xmlns:p14="http://schemas.microsoft.com/office/powerpoint/2010/main" val="3975383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ABF4BA-8BD1-1989-F4F1-2E2E3C55C228}"/>
              </a:ext>
            </a:extLst>
          </p:cNvPr>
          <p:cNvSpPr>
            <a:spLocks noGrp="1"/>
          </p:cNvSpPr>
          <p:nvPr>
            <p:ph idx="1"/>
          </p:nvPr>
        </p:nvSpPr>
        <p:spPr>
          <a:xfrm>
            <a:off x="762000" y="667251"/>
            <a:ext cx="7543800" cy="4221741"/>
          </a:xfrm>
        </p:spPr>
        <p:txBody>
          <a:bodyPr>
            <a:normAutofit/>
          </a:bodyPr>
          <a:lstStyle/>
          <a:p>
            <a:pPr marL="137160">
              <a:defRPr/>
            </a:pPr>
            <a:r>
              <a:rPr lang="en-US" dirty="0"/>
              <a:t>Dangers of Diagnosis:</a:t>
            </a:r>
          </a:p>
          <a:p>
            <a:pPr marL="137160">
              <a:defRPr/>
            </a:pPr>
            <a:endParaRPr lang="en-US" dirty="0"/>
          </a:p>
          <a:p>
            <a:pPr lvl="1">
              <a:buFontTx/>
              <a:buChar char="-"/>
              <a:defRPr/>
            </a:pPr>
            <a:r>
              <a:rPr lang="en-US" sz="2400" dirty="0"/>
              <a:t>Single exposure assessment</a:t>
            </a:r>
          </a:p>
          <a:p>
            <a:pPr lvl="1">
              <a:buFontTx/>
              <a:buChar char="-"/>
              <a:defRPr/>
            </a:pPr>
            <a:endParaRPr lang="en-US" dirty="0"/>
          </a:p>
          <a:p>
            <a:pPr lvl="1">
              <a:buFontTx/>
              <a:buChar char="-"/>
              <a:defRPr/>
            </a:pPr>
            <a:r>
              <a:rPr lang="en-US" sz="2400" dirty="0"/>
              <a:t>Fundamental Attribution Error (Ross, 1977)</a:t>
            </a:r>
          </a:p>
          <a:p>
            <a:pPr lvl="1">
              <a:buFontTx/>
              <a:buChar char="-"/>
              <a:defRPr/>
            </a:pPr>
            <a:endParaRPr lang="en-US" dirty="0"/>
          </a:p>
          <a:p>
            <a:pPr marL="320040" lvl="1" indent="0">
              <a:buNone/>
              <a:defRPr/>
            </a:pPr>
            <a:r>
              <a:rPr lang="en-US" sz="2400" dirty="0"/>
              <a:t>- Cultural bias</a:t>
            </a:r>
          </a:p>
        </p:txBody>
      </p:sp>
      <p:sp>
        <p:nvSpPr>
          <p:cNvPr id="2" name="Date Placeholder 1">
            <a:extLst>
              <a:ext uri="{FF2B5EF4-FFF2-40B4-BE49-F238E27FC236}">
                <a16:creationId xmlns:a16="http://schemas.microsoft.com/office/drawing/2014/main" id="{EF1E38D9-6A89-AC1B-99BE-67074308967C}"/>
              </a:ext>
            </a:extLst>
          </p:cNvPr>
          <p:cNvSpPr>
            <a:spLocks noGrp="1"/>
          </p:cNvSpPr>
          <p:nvPr>
            <p:ph type="dt" sz="half" idx="10"/>
          </p:nvPr>
        </p:nvSpPr>
        <p:spPr/>
        <p:txBody>
          <a:bodyPr/>
          <a:lstStyle/>
          <a:p>
            <a:fld id="{7A7DB3C9-B7A3-544E-8E11-FF26E0A7BC21}" type="datetime1">
              <a:rPr lang="en-AU" smtClean="0"/>
              <a:t>30/7/23</a:t>
            </a:fld>
            <a:endParaRPr lang="en-US" dirty="0"/>
          </a:p>
        </p:txBody>
      </p:sp>
    </p:spTree>
    <p:extLst>
      <p:ext uri="{BB962C8B-B14F-4D97-AF65-F5344CB8AC3E}">
        <p14:creationId xmlns:p14="http://schemas.microsoft.com/office/powerpoint/2010/main" val="149628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a:extLst>
              <a:ext uri="{FF2B5EF4-FFF2-40B4-BE49-F238E27FC236}">
                <a16:creationId xmlns:a16="http://schemas.microsoft.com/office/drawing/2014/main" id="{F190C156-2F5F-7023-E30D-D9C9D3C1767B}"/>
              </a:ext>
            </a:extLst>
          </p:cNvPr>
          <p:cNvSpPr>
            <a:spLocks noGrp="1" noChangeArrowheads="1"/>
          </p:cNvSpPr>
          <p:nvPr>
            <p:ph type="body" idx="1"/>
          </p:nvPr>
        </p:nvSpPr>
        <p:spPr>
          <a:xfrm>
            <a:off x="304800" y="1272742"/>
            <a:ext cx="8458200" cy="2951205"/>
          </a:xfrm>
        </p:spPr>
        <p:txBody>
          <a:bodyPr/>
          <a:lstStyle/>
          <a:p>
            <a:pPr>
              <a:defRPr/>
            </a:pPr>
            <a:r>
              <a:rPr lang="en-US" dirty="0"/>
              <a:t>Personality disorders fall into three general clusters:</a:t>
            </a:r>
          </a:p>
          <a:p>
            <a:pPr lvl="1">
              <a:defRPr/>
            </a:pPr>
            <a:r>
              <a:rPr lang="en-US" dirty="0"/>
              <a:t>Persons in </a:t>
            </a:r>
            <a:r>
              <a:rPr lang="en-US" b="1" dirty="0"/>
              <a:t>cluster A</a:t>
            </a:r>
            <a:r>
              <a:rPr lang="en-US" dirty="0"/>
              <a:t> seem odd or eccentric</a:t>
            </a:r>
          </a:p>
          <a:p>
            <a:pPr lvl="2">
              <a:defRPr/>
            </a:pPr>
            <a:r>
              <a:rPr lang="en-US" dirty="0"/>
              <a:t>Paranoid, schizoid, schizotypal</a:t>
            </a:r>
          </a:p>
          <a:p>
            <a:pPr lvl="1">
              <a:defRPr/>
            </a:pPr>
            <a:r>
              <a:rPr lang="en-US" dirty="0"/>
              <a:t>Persons in </a:t>
            </a:r>
            <a:r>
              <a:rPr lang="en-US" b="1" dirty="0"/>
              <a:t>cluster B</a:t>
            </a:r>
            <a:r>
              <a:rPr lang="en-US" dirty="0"/>
              <a:t> seem dramatic, emotional or erratic</a:t>
            </a:r>
          </a:p>
          <a:p>
            <a:pPr lvl="2">
              <a:defRPr/>
            </a:pPr>
            <a:r>
              <a:rPr lang="en-US" dirty="0"/>
              <a:t>Antisocial, borderline, histrionic, narcissistic</a:t>
            </a:r>
          </a:p>
          <a:p>
            <a:pPr lvl="1">
              <a:defRPr/>
            </a:pPr>
            <a:r>
              <a:rPr lang="en-US" dirty="0"/>
              <a:t>Persons in </a:t>
            </a:r>
            <a:r>
              <a:rPr lang="en-US" b="1" dirty="0"/>
              <a:t>cluster C</a:t>
            </a:r>
            <a:r>
              <a:rPr lang="en-US" dirty="0"/>
              <a:t> appear as anxious or fearful</a:t>
            </a:r>
          </a:p>
          <a:p>
            <a:pPr lvl="2">
              <a:defRPr/>
            </a:pPr>
            <a:r>
              <a:rPr lang="en-US" dirty="0"/>
              <a:t>Avoidant, dependent, obsessive-compulsive</a:t>
            </a:r>
          </a:p>
        </p:txBody>
      </p:sp>
      <p:sp>
        <p:nvSpPr>
          <p:cNvPr id="103428" name="Rectangle 4">
            <a:extLst>
              <a:ext uri="{FF2B5EF4-FFF2-40B4-BE49-F238E27FC236}">
                <a16:creationId xmlns:a16="http://schemas.microsoft.com/office/drawing/2014/main" id="{3CDC53F3-5AB7-B257-6A8B-2EF48753AAFF}"/>
              </a:ext>
            </a:extLst>
          </p:cNvPr>
          <p:cNvSpPr>
            <a:spLocks noGrp="1" noChangeArrowheads="1"/>
          </p:cNvSpPr>
          <p:nvPr>
            <p:ph type="title"/>
          </p:nvPr>
        </p:nvSpPr>
        <p:spPr>
          <a:xfrm>
            <a:off x="685800" y="365125"/>
            <a:ext cx="7772400" cy="731838"/>
          </a:xfrm>
        </p:spPr>
        <p:txBody>
          <a:bodyPr>
            <a:normAutofit/>
          </a:bodyPr>
          <a:lstStyle/>
          <a:p>
            <a:pPr>
              <a:defRPr/>
            </a:pPr>
            <a:r>
              <a:rPr lang="en-US" sz="3200" dirty="0"/>
              <a:t>Personality Disorder Clusters</a:t>
            </a:r>
          </a:p>
        </p:txBody>
      </p:sp>
      <p:sp>
        <p:nvSpPr>
          <p:cNvPr id="2" name="Date Placeholder 1">
            <a:extLst>
              <a:ext uri="{FF2B5EF4-FFF2-40B4-BE49-F238E27FC236}">
                <a16:creationId xmlns:a16="http://schemas.microsoft.com/office/drawing/2014/main" id="{1FF3D92D-A109-C41E-1AD6-CE35EB5BB4EC}"/>
              </a:ext>
            </a:extLst>
          </p:cNvPr>
          <p:cNvSpPr>
            <a:spLocks noGrp="1"/>
          </p:cNvSpPr>
          <p:nvPr>
            <p:ph type="dt" sz="half" idx="10"/>
          </p:nvPr>
        </p:nvSpPr>
        <p:spPr/>
        <p:txBody>
          <a:bodyPr/>
          <a:lstStyle/>
          <a:p>
            <a:fld id="{939C440F-1A3C-0949-B7AC-22C0F89826CE}" type="datetime1">
              <a:rPr lang="en-AU" smtClean="0"/>
              <a:t>30/7/23</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125D6FA1-7925-5538-F593-023384024CA3}"/>
              </a:ext>
            </a:extLst>
          </p:cNvPr>
          <p:cNvSpPr>
            <a:spLocks noGrp="1" noChangeArrowheads="1"/>
          </p:cNvSpPr>
          <p:nvPr>
            <p:ph type="title"/>
          </p:nvPr>
        </p:nvSpPr>
        <p:spPr>
          <a:xfrm>
            <a:off x="710510" y="451620"/>
            <a:ext cx="7772400" cy="731838"/>
          </a:xfrm>
        </p:spPr>
        <p:txBody>
          <a:bodyPr>
            <a:normAutofit/>
          </a:bodyPr>
          <a:lstStyle/>
          <a:p>
            <a:pPr>
              <a:defRPr/>
            </a:pPr>
            <a:r>
              <a:rPr lang="en-US" sz="3200" dirty="0"/>
              <a:t>Odd/Eccentric Cluster</a:t>
            </a:r>
          </a:p>
        </p:txBody>
      </p:sp>
      <p:sp>
        <p:nvSpPr>
          <p:cNvPr id="104451" name="Rectangle 3">
            <a:extLst>
              <a:ext uri="{FF2B5EF4-FFF2-40B4-BE49-F238E27FC236}">
                <a16:creationId xmlns:a16="http://schemas.microsoft.com/office/drawing/2014/main" id="{2E4EAABF-CC8C-B8BF-AF47-8D2ADD71045F}"/>
              </a:ext>
            </a:extLst>
          </p:cNvPr>
          <p:cNvSpPr>
            <a:spLocks noGrp="1" noChangeArrowheads="1"/>
          </p:cNvSpPr>
          <p:nvPr>
            <p:ph type="body" idx="1"/>
          </p:nvPr>
        </p:nvSpPr>
        <p:spPr>
          <a:xfrm>
            <a:off x="381000" y="1458091"/>
            <a:ext cx="8458200" cy="2646405"/>
          </a:xfrm>
        </p:spPr>
        <p:txBody>
          <a:bodyPr/>
          <a:lstStyle/>
          <a:p>
            <a:pPr>
              <a:defRPr/>
            </a:pPr>
            <a:r>
              <a:rPr lang="en-US" b="1" dirty="0">
                <a:solidFill>
                  <a:schemeClr val="tx1"/>
                </a:solidFill>
              </a:rPr>
              <a:t>Paranoid personality disorder </a:t>
            </a:r>
            <a:r>
              <a:rPr lang="en-US" dirty="0"/>
              <a:t>(PD) involves suspicion of others, hostility, jealousy:</a:t>
            </a:r>
          </a:p>
          <a:p>
            <a:pPr lvl="1">
              <a:defRPr/>
            </a:pPr>
            <a:r>
              <a:rPr lang="en-US" dirty="0"/>
              <a:t>No hallucinations and no full-blown delusions are present in paranoid PD.</a:t>
            </a:r>
          </a:p>
          <a:p>
            <a:pPr>
              <a:defRPr/>
            </a:pPr>
            <a:r>
              <a:rPr lang="en-US" dirty="0"/>
              <a:t>Paranoid PD occurs more frequently in men than in women.</a:t>
            </a:r>
          </a:p>
          <a:p>
            <a:pPr>
              <a:defRPr/>
            </a:pPr>
            <a:r>
              <a:rPr lang="en-US" dirty="0"/>
              <a:t>Lifetime prevalence is about 1 percent.</a:t>
            </a:r>
          </a:p>
        </p:txBody>
      </p:sp>
      <p:sp>
        <p:nvSpPr>
          <p:cNvPr id="2" name="Date Placeholder 1">
            <a:extLst>
              <a:ext uri="{FF2B5EF4-FFF2-40B4-BE49-F238E27FC236}">
                <a16:creationId xmlns:a16="http://schemas.microsoft.com/office/drawing/2014/main" id="{9DFA26AC-0C22-901B-0A5B-0722A1A9B386}"/>
              </a:ext>
            </a:extLst>
          </p:cNvPr>
          <p:cNvSpPr>
            <a:spLocks noGrp="1"/>
          </p:cNvSpPr>
          <p:nvPr>
            <p:ph type="dt" sz="half" idx="10"/>
          </p:nvPr>
        </p:nvSpPr>
        <p:spPr/>
        <p:txBody>
          <a:bodyPr/>
          <a:lstStyle/>
          <a:p>
            <a:fld id="{3DAC76E7-2D31-D947-9BF3-3FF8F27C5869}" type="datetime1">
              <a:rPr lang="en-AU" smtClean="0"/>
              <a:t>30/7/23</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a:extLst>
              <a:ext uri="{FF2B5EF4-FFF2-40B4-BE49-F238E27FC236}">
                <a16:creationId xmlns:a16="http://schemas.microsoft.com/office/drawing/2014/main" id="{BF94D386-C7F2-1842-FA4B-2928E16AC097}"/>
              </a:ext>
            </a:extLst>
          </p:cNvPr>
          <p:cNvSpPr>
            <a:spLocks noGrp="1" noChangeArrowheads="1"/>
          </p:cNvSpPr>
          <p:nvPr>
            <p:ph type="body" idx="1"/>
          </p:nvPr>
        </p:nvSpPr>
        <p:spPr>
          <a:xfrm>
            <a:off x="381000" y="1371600"/>
            <a:ext cx="8458200" cy="3733800"/>
          </a:xfrm>
        </p:spPr>
        <p:txBody>
          <a:bodyPr/>
          <a:lstStyle/>
          <a:p>
            <a:pPr marL="0" indent="0">
              <a:buNone/>
              <a:defRPr/>
            </a:pPr>
            <a:r>
              <a:rPr lang="en-US" b="1" dirty="0">
                <a:solidFill>
                  <a:schemeClr val="tx1"/>
                </a:solidFill>
              </a:rPr>
              <a:t>Schizoid personality disorder </a:t>
            </a:r>
            <a:r>
              <a:rPr lang="en-US" dirty="0"/>
              <a:t>(PD) involves:</a:t>
            </a:r>
          </a:p>
          <a:p>
            <a:pPr lvl="1">
              <a:defRPr/>
            </a:pPr>
            <a:r>
              <a:rPr lang="en-US" dirty="0"/>
              <a:t>Reduced social relations and few friends.</a:t>
            </a:r>
          </a:p>
          <a:p>
            <a:pPr lvl="1">
              <a:defRPr/>
            </a:pPr>
            <a:r>
              <a:rPr lang="en-US" dirty="0"/>
              <a:t>Reduced sexual desire and few pleasurable activities.</a:t>
            </a:r>
          </a:p>
          <a:p>
            <a:pPr lvl="1">
              <a:defRPr/>
            </a:pPr>
            <a:r>
              <a:rPr lang="en-US" dirty="0"/>
              <a:t>Indifference to praise or criticism.</a:t>
            </a:r>
          </a:p>
          <a:p>
            <a:pPr lvl="1">
              <a:defRPr/>
            </a:pPr>
            <a:r>
              <a:rPr lang="en-US" dirty="0"/>
              <a:t>Lonely lifestyle.</a:t>
            </a:r>
          </a:p>
          <a:p>
            <a:pPr lvl="1">
              <a:defRPr/>
            </a:pPr>
            <a:endParaRPr lang="en-US" dirty="0"/>
          </a:p>
          <a:p>
            <a:pPr>
              <a:defRPr/>
            </a:pPr>
            <a:r>
              <a:rPr lang="en-US" dirty="0"/>
              <a:t>Prevalence of schizoid PD is less than 1 percent and occurs more commonly in men than women.</a:t>
            </a:r>
          </a:p>
        </p:txBody>
      </p:sp>
      <p:sp>
        <p:nvSpPr>
          <p:cNvPr id="105476" name="Rectangle 4">
            <a:extLst>
              <a:ext uri="{FF2B5EF4-FFF2-40B4-BE49-F238E27FC236}">
                <a16:creationId xmlns:a16="http://schemas.microsoft.com/office/drawing/2014/main" id="{70545F89-5298-ACCB-5AFA-3E13FD64D182}"/>
              </a:ext>
            </a:extLst>
          </p:cNvPr>
          <p:cNvSpPr>
            <a:spLocks noGrp="1" noChangeArrowheads="1"/>
          </p:cNvSpPr>
          <p:nvPr>
            <p:ph type="title"/>
          </p:nvPr>
        </p:nvSpPr>
        <p:spPr>
          <a:xfrm>
            <a:off x="685800" y="463981"/>
            <a:ext cx="7772400" cy="731838"/>
          </a:xfrm>
        </p:spPr>
        <p:txBody>
          <a:bodyPr>
            <a:normAutofit/>
          </a:bodyPr>
          <a:lstStyle/>
          <a:p>
            <a:pPr>
              <a:defRPr/>
            </a:pPr>
            <a:r>
              <a:rPr lang="en-US" sz="3200" dirty="0"/>
              <a:t>Odd/Eccentric Cluster</a:t>
            </a:r>
          </a:p>
        </p:txBody>
      </p:sp>
      <p:sp>
        <p:nvSpPr>
          <p:cNvPr id="2" name="Date Placeholder 1">
            <a:extLst>
              <a:ext uri="{FF2B5EF4-FFF2-40B4-BE49-F238E27FC236}">
                <a16:creationId xmlns:a16="http://schemas.microsoft.com/office/drawing/2014/main" id="{69386D62-946C-7B23-5285-1A92E3F979DE}"/>
              </a:ext>
            </a:extLst>
          </p:cNvPr>
          <p:cNvSpPr>
            <a:spLocks noGrp="1"/>
          </p:cNvSpPr>
          <p:nvPr>
            <p:ph type="dt" sz="half" idx="10"/>
          </p:nvPr>
        </p:nvSpPr>
        <p:spPr/>
        <p:txBody>
          <a:bodyPr/>
          <a:lstStyle/>
          <a:p>
            <a:fld id="{230E8A2E-F2E4-EB47-A0F4-7966E57C358F}" type="datetime1">
              <a:rPr lang="en-AU" smtClean="0"/>
              <a:t>30/7/23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73E1945C-1DB2-5AFB-64C4-6D7BB07959D9}"/>
              </a:ext>
            </a:extLst>
          </p:cNvPr>
          <p:cNvSpPr>
            <a:spLocks noGrp="1" noChangeArrowheads="1"/>
          </p:cNvSpPr>
          <p:nvPr>
            <p:ph type="body" idx="1"/>
          </p:nvPr>
        </p:nvSpPr>
        <p:spPr>
          <a:xfrm>
            <a:off x="381000" y="1447800"/>
            <a:ext cx="8458200" cy="3733800"/>
          </a:xfrm>
        </p:spPr>
        <p:txBody>
          <a:bodyPr/>
          <a:lstStyle/>
          <a:p>
            <a:pPr marL="0" indent="0">
              <a:lnSpc>
                <a:spcPct val="90000"/>
              </a:lnSpc>
              <a:buNone/>
              <a:defRPr/>
            </a:pPr>
            <a:r>
              <a:rPr lang="en-US" b="1" dirty="0">
                <a:solidFill>
                  <a:schemeClr val="tx1"/>
                </a:solidFill>
              </a:rPr>
              <a:t>Schizotypal personality disorder </a:t>
            </a:r>
            <a:r>
              <a:rPr lang="en-US" dirty="0"/>
              <a:t>(PD) involves:</a:t>
            </a:r>
            <a:r>
              <a:rPr lang="en-US" sz="2800" dirty="0"/>
              <a:t> </a:t>
            </a:r>
          </a:p>
          <a:p>
            <a:pPr lvl="1">
              <a:lnSpc>
                <a:spcPct val="90000"/>
              </a:lnSpc>
              <a:defRPr/>
            </a:pPr>
            <a:r>
              <a:rPr lang="en-US" sz="2400" dirty="0"/>
              <a:t>An attenuated form of schizophrenia:</a:t>
            </a:r>
          </a:p>
          <a:p>
            <a:pPr lvl="2">
              <a:lnSpc>
                <a:spcPct val="90000"/>
              </a:lnSpc>
              <a:defRPr/>
            </a:pPr>
            <a:r>
              <a:rPr lang="en-US" sz="2000" dirty="0"/>
              <a:t>Odd beliefs and magical thinking</a:t>
            </a:r>
          </a:p>
          <a:p>
            <a:pPr lvl="2">
              <a:lnSpc>
                <a:spcPct val="90000"/>
              </a:lnSpc>
              <a:defRPr/>
            </a:pPr>
            <a:r>
              <a:rPr lang="en-US" sz="2000" dirty="0"/>
              <a:t>Recurrent illusions (things not present)</a:t>
            </a:r>
          </a:p>
          <a:p>
            <a:pPr lvl="2">
              <a:lnSpc>
                <a:spcPct val="90000"/>
              </a:lnSpc>
              <a:defRPr/>
            </a:pPr>
            <a:r>
              <a:rPr lang="en-US" sz="2000" dirty="0"/>
              <a:t>Ideas of reference (hidden meaning)</a:t>
            </a:r>
          </a:p>
          <a:p>
            <a:pPr lvl="2">
              <a:lnSpc>
                <a:spcPct val="90000"/>
              </a:lnSpc>
              <a:defRPr/>
            </a:pPr>
            <a:r>
              <a:rPr lang="en-US" sz="2000" dirty="0"/>
              <a:t>Behavior and appearance is eccentric</a:t>
            </a:r>
          </a:p>
          <a:p>
            <a:pPr lvl="2">
              <a:lnSpc>
                <a:spcPct val="90000"/>
              </a:lnSpc>
              <a:defRPr/>
            </a:pPr>
            <a:endParaRPr lang="en-US" sz="2000" dirty="0"/>
          </a:p>
          <a:p>
            <a:pPr>
              <a:lnSpc>
                <a:spcPct val="90000"/>
              </a:lnSpc>
              <a:defRPr/>
            </a:pPr>
            <a:r>
              <a:rPr lang="en-US" dirty="0"/>
              <a:t>Prevalence of schizotypal PD is about 3 percent and occurs slightly more commonly in men than women.</a:t>
            </a:r>
          </a:p>
        </p:txBody>
      </p:sp>
      <p:sp>
        <p:nvSpPr>
          <p:cNvPr id="119811" name="Rectangle 3">
            <a:extLst>
              <a:ext uri="{FF2B5EF4-FFF2-40B4-BE49-F238E27FC236}">
                <a16:creationId xmlns:a16="http://schemas.microsoft.com/office/drawing/2014/main" id="{6CC1B2DB-BC5C-D9C1-6E5C-0FC6D0C085E9}"/>
              </a:ext>
            </a:extLst>
          </p:cNvPr>
          <p:cNvSpPr>
            <a:spLocks noGrp="1" noChangeArrowheads="1"/>
          </p:cNvSpPr>
          <p:nvPr>
            <p:ph type="title"/>
          </p:nvPr>
        </p:nvSpPr>
        <p:spPr>
          <a:xfrm>
            <a:off x="624015" y="587551"/>
            <a:ext cx="7772400" cy="731838"/>
          </a:xfrm>
        </p:spPr>
        <p:txBody>
          <a:bodyPr>
            <a:normAutofit/>
          </a:bodyPr>
          <a:lstStyle/>
          <a:p>
            <a:pPr>
              <a:defRPr/>
            </a:pPr>
            <a:r>
              <a:rPr lang="en-US" sz="3200" dirty="0"/>
              <a:t>Odd/Eccentric Cluster</a:t>
            </a:r>
          </a:p>
        </p:txBody>
      </p:sp>
      <p:sp>
        <p:nvSpPr>
          <p:cNvPr id="2" name="Date Placeholder 1">
            <a:extLst>
              <a:ext uri="{FF2B5EF4-FFF2-40B4-BE49-F238E27FC236}">
                <a16:creationId xmlns:a16="http://schemas.microsoft.com/office/drawing/2014/main" id="{41174EBE-41F7-241B-4625-08BD2DA421E3}"/>
              </a:ext>
            </a:extLst>
          </p:cNvPr>
          <p:cNvSpPr>
            <a:spLocks noGrp="1"/>
          </p:cNvSpPr>
          <p:nvPr>
            <p:ph type="dt" sz="half" idx="10"/>
          </p:nvPr>
        </p:nvSpPr>
        <p:spPr/>
        <p:txBody>
          <a:bodyPr/>
          <a:lstStyle/>
          <a:p>
            <a:fld id="{EF9ED925-0556-9C41-B2CF-95754FFAF7EE}" type="datetime1">
              <a:rPr lang="en-AU" smtClean="0"/>
              <a:t>30/7/23</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B3C343C1-FC16-272C-DBCA-82709E246272}"/>
              </a:ext>
            </a:extLst>
          </p:cNvPr>
          <p:cNvSpPr>
            <a:spLocks noGrp="1" noChangeArrowheads="1"/>
          </p:cNvSpPr>
          <p:nvPr>
            <p:ph type="body" idx="1"/>
          </p:nvPr>
        </p:nvSpPr>
        <p:spPr>
          <a:xfrm>
            <a:off x="381000" y="1322166"/>
            <a:ext cx="8458200" cy="3054761"/>
          </a:xfrm>
        </p:spPr>
        <p:txBody>
          <a:bodyPr/>
          <a:lstStyle/>
          <a:p>
            <a:r>
              <a:rPr lang="en-US" altLang="en-US" dirty="0">
                <a:solidFill>
                  <a:schemeClr val="tx1"/>
                </a:solidFill>
              </a:rPr>
              <a:t>Borderline personality disorder </a:t>
            </a:r>
            <a:r>
              <a:rPr lang="en-US" altLang="en-US" dirty="0"/>
              <a:t>(BPD).</a:t>
            </a:r>
          </a:p>
          <a:p>
            <a:r>
              <a:rPr lang="en-US" altLang="en-US" dirty="0"/>
              <a:t> </a:t>
            </a:r>
          </a:p>
          <a:p>
            <a:r>
              <a:rPr lang="en-US" altLang="en-US" dirty="0"/>
              <a:t>Prevalence of BPD is approx. 1-2 percent and occurs more commonly in women than men.</a:t>
            </a:r>
          </a:p>
          <a:p>
            <a:endParaRPr lang="en-US" altLang="en-US" sz="2800" dirty="0"/>
          </a:p>
        </p:txBody>
      </p:sp>
      <p:sp>
        <p:nvSpPr>
          <p:cNvPr id="120835" name="Rectangle 3">
            <a:extLst>
              <a:ext uri="{FF2B5EF4-FFF2-40B4-BE49-F238E27FC236}">
                <a16:creationId xmlns:a16="http://schemas.microsoft.com/office/drawing/2014/main" id="{01FFC516-E644-8238-AD94-4041166F10A4}"/>
              </a:ext>
            </a:extLst>
          </p:cNvPr>
          <p:cNvSpPr>
            <a:spLocks noGrp="1" noChangeArrowheads="1"/>
          </p:cNvSpPr>
          <p:nvPr>
            <p:ph type="title"/>
          </p:nvPr>
        </p:nvSpPr>
        <p:spPr>
          <a:xfrm>
            <a:off x="685800" y="365125"/>
            <a:ext cx="7772400" cy="731838"/>
          </a:xfrm>
        </p:spPr>
        <p:txBody>
          <a:bodyPr>
            <a:normAutofit/>
          </a:bodyPr>
          <a:lstStyle/>
          <a:p>
            <a:pPr>
              <a:defRPr/>
            </a:pPr>
            <a:r>
              <a:rPr lang="en-US" sz="3200" dirty="0"/>
              <a:t>Dramatic/Erratic Cluster</a:t>
            </a:r>
          </a:p>
        </p:txBody>
      </p:sp>
      <p:sp>
        <p:nvSpPr>
          <p:cNvPr id="2" name="Date Placeholder 1">
            <a:extLst>
              <a:ext uri="{FF2B5EF4-FFF2-40B4-BE49-F238E27FC236}">
                <a16:creationId xmlns:a16="http://schemas.microsoft.com/office/drawing/2014/main" id="{594525C2-C893-866F-9378-5A58783BC9B5}"/>
              </a:ext>
            </a:extLst>
          </p:cNvPr>
          <p:cNvSpPr>
            <a:spLocks noGrp="1"/>
          </p:cNvSpPr>
          <p:nvPr>
            <p:ph type="dt" sz="half" idx="10"/>
          </p:nvPr>
        </p:nvSpPr>
        <p:spPr/>
        <p:txBody>
          <a:bodyPr/>
          <a:lstStyle/>
          <a:p>
            <a:fld id="{4C157727-A625-E144-9280-6AFC3AA71D7B}" type="datetime1">
              <a:rPr lang="en-AU" smtClean="0"/>
              <a:t>30/7/23</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E5177-6DD5-EB29-117C-69C97C32128C}"/>
              </a:ext>
            </a:extLst>
          </p:cNvPr>
          <p:cNvSpPr>
            <a:spLocks noGrp="1"/>
          </p:cNvSpPr>
          <p:nvPr>
            <p:ph type="title"/>
          </p:nvPr>
        </p:nvSpPr>
        <p:spPr>
          <a:xfrm>
            <a:off x="661084" y="671942"/>
            <a:ext cx="7772400" cy="504825"/>
          </a:xfrm>
        </p:spPr>
        <p:txBody>
          <a:bodyPr>
            <a:noAutofit/>
          </a:bodyPr>
          <a:lstStyle/>
          <a:p>
            <a:pPr>
              <a:defRPr/>
            </a:pPr>
            <a:r>
              <a:rPr lang="en-US" sz="3200" dirty="0"/>
              <a:t>Diagnostic criteria BPD</a:t>
            </a:r>
          </a:p>
        </p:txBody>
      </p:sp>
      <p:sp>
        <p:nvSpPr>
          <p:cNvPr id="3" name="Content Placeholder 2">
            <a:extLst>
              <a:ext uri="{FF2B5EF4-FFF2-40B4-BE49-F238E27FC236}">
                <a16:creationId xmlns:a16="http://schemas.microsoft.com/office/drawing/2014/main" id="{A6FEADAE-CA6F-74E3-9878-696E44604008}"/>
              </a:ext>
            </a:extLst>
          </p:cNvPr>
          <p:cNvSpPr>
            <a:spLocks noGrp="1"/>
          </p:cNvSpPr>
          <p:nvPr>
            <p:ph idx="1"/>
          </p:nvPr>
        </p:nvSpPr>
        <p:spPr>
          <a:xfrm>
            <a:off x="250825" y="1285100"/>
            <a:ext cx="8713788" cy="4609073"/>
          </a:xfrm>
        </p:spPr>
        <p:txBody>
          <a:bodyPr>
            <a:noAutofit/>
          </a:bodyPr>
          <a:lstStyle/>
          <a:p>
            <a:pPr marL="0" indent="0">
              <a:buFontTx/>
              <a:buNone/>
              <a:defRPr/>
            </a:pPr>
            <a:r>
              <a:rPr lang="en-US" dirty="0"/>
              <a:t>A pervasive pattern of instability of interpersonal relationships, self image, and affects, and marked impulsivity, beginning by early adulthood and present in a variety of contexts, as indicated by five (or more) of the following:</a:t>
            </a:r>
          </a:p>
          <a:p>
            <a:pPr>
              <a:defRPr/>
            </a:pPr>
            <a:r>
              <a:rPr lang="en-US" dirty="0"/>
              <a:t>Frantic efforts to avoid real or imagined abandonment. </a:t>
            </a:r>
          </a:p>
          <a:p>
            <a:pPr>
              <a:defRPr/>
            </a:pPr>
            <a:r>
              <a:rPr lang="en-US" dirty="0"/>
              <a:t>A pattern of unstable and intense interpersonal relationships characterized by alternating between extremes of idealization and devaluation.</a:t>
            </a:r>
          </a:p>
          <a:p>
            <a:pPr>
              <a:defRPr/>
            </a:pPr>
            <a:r>
              <a:rPr lang="en-US" dirty="0"/>
              <a:t>Identity disturbance: markedly and persistently unstable self-image or sense of self.</a:t>
            </a:r>
          </a:p>
          <a:p>
            <a:pPr>
              <a:defRPr/>
            </a:pPr>
            <a:r>
              <a:rPr lang="en-US" dirty="0"/>
              <a:t>Impulsivity in at least two areas that are potentially self-damaging (spending, sex, substance abuse, reckless driving, binge eating).</a:t>
            </a:r>
          </a:p>
        </p:txBody>
      </p:sp>
      <p:sp>
        <p:nvSpPr>
          <p:cNvPr id="4" name="Date Placeholder 3">
            <a:extLst>
              <a:ext uri="{FF2B5EF4-FFF2-40B4-BE49-F238E27FC236}">
                <a16:creationId xmlns:a16="http://schemas.microsoft.com/office/drawing/2014/main" id="{197B599E-AA72-46A1-4D18-E468FEDD724B}"/>
              </a:ext>
            </a:extLst>
          </p:cNvPr>
          <p:cNvSpPr>
            <a:spLocks noGrp="1"/>
          </p:cNvSpPr>
          <p:nvPr>
            <p:ph type="dt" sz="half" idx="10"/>
          </p:nvPr>
        </p:nvSpPr>
        <p:spPr/>
        <p:txBody>
          <a:bodyPr/>
          <a:lstStyle/>
          <a:p>
            <a:fld id="{A3E554FA-2454-4346-A8CF-7DF53F1D06CD}" type="datetime1">
              <a:rPr lang="en-AU" smtClean="0"/>
              <a:t>30/7/23</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A4C4-CA53-B9EB-572C-67DF53AAB2EC}"/>
              </a:ext>
            </a:extLst>
          </p:cNvPr>
          <p:cNvSpPr>
            <a:spLocks noGrp="1"/>
          </p:cNvSpPr>
          <p:nvPr>
            <p:ph type="title"/>
          </p:nvPr>
        </p:nvSpPr>
        <p:spPr>
          <a:xfrm>
            <a:off x="723900" y="461874"/>
            <a:ext cx="7772400" cy="720725"/>
          </a:xfrm>
        </p:spPr>
        <p:txBody>
          <a:bodyPr>
            <a:normAutofit/>
          </a:bodyPr>
          <a:lstStyle/>
          <a:p>
            <a:pPr>
              <a:defRPr/>
            </a:pPr>
            <a:r>
              <a:rPr lang="en-US" sz="3200" dirty="0"/>
              <a:t>Diagnostic criteria BPD cont.</a:t>
            </a:r>
          </a:p>
        </p:txBody>
      </p:sp>
      <p:sp>
        <p:nvSpPr>
          <p:cNvPr id="3" name="Content Placeholder 2">
            <a:extLst>
              <a:ext uri="{FF2B5EF4-FFF2-40B4-BE49-F238E27FC236}">
                <a16:creationId xmlns:a16="http://schemas.microsoft.com/office/drawing/2014/main" id="{0FAB2D4F-AE1C-C548-88DF-2731DEA825EE}"/>
              </a:ext>
            </a:extLst>
          </p:cNvPr>
          <p:cNvSpPr>
            <a:spLocks noGrp="1"/>
          </p:cNvSpPr>
          <p:nvPr>
            <p:ph idx="1"/>
          </p:nvPr>
        </p:nvSpPr>
        <p:spPr>
          <a:xfrm>
            <a:off x="457200" y="1196975"/>
            <a:ext cx="8305800" cy="4845479"/>
          </a:xfrm>
        </p:spPr>
        <p:txBody>
          <a:bodyPr>
            <a:normAutofit/>
          </a:bodyPr>
          <a:lstStyle/>
          <a:p>
            <a:pPr>
              <a:defRPr/>
            </a:pPr>
            <a:r>
              <a:rPr lang="en-US" dirty="0"/>
              <a:t>Recurrent suicidal behavior, gestures or threats, or self-mutilating behavior.</a:t>
            </a:r>
          </a:p>
          <a:p>
            <a:pPr>
              <a:defRPr/>
            </a:pPr>
            <a:r>
              <a:rPr lang="en-US" dirty="0"/>
              <a:t>Affective instability due to marked reactivity of mood (e.g. intense episodic dysphoria, irritability, anxiety lasting for hours, not days.</a:t>
            </a:r>
          </a:p>
          <a:p>
            <a:pPr>
              <a:defRPr/>
            </a:pPr>
            <a:r>
              <a:rPr lang="en-US" dirty="0"/>
              <a:t>Chronic feelings of emptiness.</a:t>
            </a:r>
          </a:p>
          <a:p>
            <a:pPr>
              <a:defRPr/>
            </a:pPr>
            <a:r>
              <a:rPr lang="en-US" dirty="0"/>
              <a:t>Inappropriate and intense anger or difficulty controlling anger (e.g., frequent displays of temper, constant anger, recurrent physical fights).</a:t>
            </a:r>
          </a:p>
          <a:p>
            <a:pPr>
              <a:defRPr/>
            </a:pPr>
            <a:r>
              <a:rPr lang="en-US" dirty="0"/>
              <a:t>Transient, stress-related paranoid ideation or severe dissociative symptoms.</a:t>
            </a:r>
          </a:p>
        </p:txBody>
      </p:sp>
      <p:sp>
        <p:nvSpPr>
          <p:cNvPr id="4" name="Date Placeholder 3">
            <a:extLst>
              <a:ext uri="{FF2B5EF4-FFF2-40B4-BE49-F238E27FC236}">
                <a16:creationId xmlns:a16="http://schemas.microsoft.com/office/drawing/2014/main" id="{0FB4BE55-C0C8-8EF8-60E1-F1FDC5D1FF4B}"/>
              </a:ext>
            </a:extLst>
          </p:cNvPr>
          <p:cNvSpPr>
            <a:spLocks noGrp="1"/>
          </p:cNvSpPr>
          <p:nvPr>
            <p:ph type="dt" sz="half" idx="10"/>
          </p:nvPr>
        </p:nvSpPr>
        <p:spPr/>
        <p:txBody>
          <a:bodyPr/>
          <a:lstStyle/>
          <a:p>
            <a:fld id="{E0FAEDBB-7364-3443-9F23-FCF992688C87}" type="datetime1">
              <a:rPr lang="en-AU" smtClean="0"/>
              <a:t>30/7/23</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C526B798-F5A4-499E-E983-56A5FD022833}"/>
              </a:ext>
            </a:extLst>
          </p:cNvPr>
          <p:cNvSpPr>
            <a:spLocks noGrp="1" noChangeArrowheads="1"/>
          </p:cNvSpPr>
          <p:nvPr>
            <p:ph type="title"/>
          </p:nvPr>
        </p:nvSpPr>
        <p:spPr>
          <a:xfrm>
            <a:off x="667262" y="599309"/>
            <a:ext cx="8007181" cy="852616"/>
          </a:xfrm>
        </p:spPr>
        <p:txBody>
          <a:bodyPr>
            <a:noAutofit/>
          </a:bodyPr>
          <a:lstStyle/>
          <a:p>
            <a:r>
              <a:rPr lang="en-US" altLang="en-US" sz="3200" dirty="0"/>
              <a:t>Linehan</a:t>
            </a:r>
            <a:r>
              <a:rPr lang="ja-JP" altLang="en-US" sz="3200"/>
              <a:t>’</a:t>
            </a:r>
            <a:r>
              <a:rPr lang="en-US" altLang="ja-JP" sz="3200" dirty="0"/>
              <a:t>s Diathesis-Stress theory: Etiology of borderline personality disorder</a:t>
            </a:r>
            <a:endParaRPr lang="en-US" altLang="en-US" sz="3200" dirty="0"/>
          </a:p>
        </p:txBody>
      </p:sp>
      <p:pic>
        <p:nvPicPr>
          <p:cNvPr id="152580" name="Picture 4" descr="13_01">
            <a:extLst>
              <a:ext uri="{FF2B5EF4-FFF2-40B4-BE49-F238E27FC236}">
                <a16:creationId xmlns:a16="http://schemas.microsoft.com/office/drawing/2014/main" id="{B5F47B52-86A3-5B85-6D70-F8C431EBDB30}"/>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67263" y="1686708"/>
            <a:ext cx="3781169" cy="4272144"/>
          </a:xfrm>
        </p:spPr>
      </p:pic>
      <p:sp>
        <p:nvSpPr>
          <p:cNvPr id="2" name="TextBox 1">
            <a:extLst>
              <a:ext uri="{FF2B5EF4-FFF2-40B4-BE49-F238E27FC236}">
                <a16:creationId xmlns:a16="http://schemas.microsoft.com/office/drawing/2014/main" id="{C378697D-8044-BD16-BDB7-8DF1052FCA57}"/>
              </a:ext>
            </a:extLst>
          </p:cNvPr>
          <p:cNvSpPr txBox="1"/>
          <p:nvPr/>
        </p:nvSpPr>
        <p:spPr>
          <a:xfrm>
            <a:off x="4695570" y="1680528"/>
            <a:ext cx="3781167" cy="4493538"/>
          </a:xfrm>
          <a:prstGeom prst="rect">
            <a:avLst/>
          </a:prstGeom>
          <a:noFill/>
        </p:spPr>
        <p:txBody>
          <a:bodyPr wrap="square" rtlCol="0">
            <a:spAutoFit/>
          </a:bodyPr>
          <a:lstStyle/>
          <a:p>
            <a:pPr marL="274320" indent="-274320">
              <a:lnSpc>
                <a:spcPct val="90000"/>
              </a:lnSpc>
              <a:spcBef>
                <a:spcPct val="20000"/>
              </a:spcBef>
              <a:buClr>
                <a:schemeClr val="accent1"/>
              </a:buClr>
              <a:buFont typeface="Arial" pitchFamily="34" charset="0"/>
              <a:buChar char="•"/>
            </a:pPr>
            <a:r>
              <a:rPr lang="en-US" altLang="en-US" sz="2000" dirty="0">
                <a:solidFill>
                  <a:schemeClr val="tx2"/>
                </a:solidFill>
              </a:rPr>
              <a:t>E</a:t>
            </a:r>
            <a:r>
              <a:rPr lang="en-US" altLang="en-US" sz="2400" dirty="0">
                <a:solidFill>
                  <a:schemeClr val="tx2"/>
                </a:solidFill>
              </a:rPr>
              <a:t>motional dysregulation in child (diathesis) and a failure to validate the child</a:t>
            </a:r>
            <a:r>
              <a:rPr lang="ja-JP" altLang="en-US" sz="2400">
                <a:solidFill>
                  <a:schemeClr val="tx2"/>
                </a:solidFill>
              </a:rPr>
              <a:t>’</a:t>
            </a:r>
            <a:r>
              <a:rPr lang="en-US" altLang="ja-JP" sz="2400" dirty="0">
                <a:solidFill>
                  <a:schemeClr val="tx2"/>
                </a:solidFill>
              </a:rPr>
              <a:t>s feelings by the parents (stress) leads to a </a:t>
            </a:r>
            <a:r>
              <a:rPr lang="en-US" altLang="en-US" sz="2400" dirty="0">
                <a:solidFill>
                  <a:schemeClr val="tx2"/>
                </a:solidFill>
              </a:rPr>
              <a:t>vicious cycle.</a:t>
            </a:r>
          </a:p>
          <a:p>
            <a:pPr marL="274320" indent="-274320">
              <a:lnSpc>
                <a:spcPct val="90000"/>
              </a:lnSpc>
              <a:spcBef>
                <a:spcPct val="20000"/>
              </a:spcBef>
              <a:buClr>
                <a:schemeClr val="accent1"/>
              </a:buClr>
              <a:buFont typeface="Arial" pitchFamily="34" charset="0"/>
              <a:buChar char="•"/>
            </a:pPr>
            <a:r>
              <a:rPr lang="en-US" altLang="en-US" sz="2400" dirty="0">
                <a:solidFill>
                  <a:schemeClr val="tx2"/>
                </a:solidFill>
              </a:rPr>
              <a:t>The emotional dysregulation may be inadvertently reinforced by parents if it becomes one of the only times the child receives parental attention.</a:t>
            </a:r>
          </a:p>
          <a:p>
            <a:pPr marL="274320" indent="-274320">
              <a:lnSpc>
                <a:spcPct val="90000"/>
              </a:lnSpc>
              <a:spcBef>
                <a:spcPct val="20000"/>
              </a:spcBef>
              <a:buClr>
                <a:schemeClr val="accent1"/>
              </a:buClr>
              <a:buFont typeface="Arial" pitchFamily="34" charset="0"/>
              <a:buChar char="•"/>
            </a:pPr>
            <a:endParaRPr lang="en-US" altLang="en-US" sz="2000" dirty="0">
              <a:solidFill>
                <a:schemeClr val="tx2"/>
              </a:solidFill>
            </a:endParaRPr>
          </a:p>
        </p:txBody>
      </p:sp>
      <p:sp>
        <p:nvSpPr>
          <p:cNvPr id="3" name="Date Placeholder 2">
            <a:extLst>
              <a:ext uri="{FF2B5EF4-FFF2-40B4-BE49-F238E27FC236}">
                <a16:creationId xmlns:a16="http://schemas.microsoft.com/office/drawing/2014/main" id="{352B8E75-BB98-38DF-BA63-8EAD2A577647}"/>
              </a:ext>
            </a:extLst>
          </p:cNvPr>
          <p:cNvSpPr>
            <a:spLocks noGrp="1"/>
          </p:cNvSpPr>
          <p:nvPr>
            <p:ph type="dt" sz="half" idx="10"/>
          </p:nvPr>
        </p:nvSpPr>
        <p:spPr/>
        <p:txBody>
          <a:bodyPr/>
          <a:lstStyle/>
          <a:p>
            <a:fld id="{388FEA86-A5DC-8646-B64E-41F61A97EB0C}" type="datetime1">
              <a:rPr lang="en-AU" smtClean="0"/>
              <a:t>30/7/23</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2B954F95-3034-CF33-1D49-333D25E6C4A5}"/>
              </a:ext>
            </a:extLst>
          </p:cNvPr>
          <p:cNvSpPr>
            <a:spLocks noGrp="1" noChangeArrowheads="1"/>
          </p:cNvSpPr>
          <p:nvPr>
            <p:ph type="body" idx="1"/>
          </p:nvPr>
        </p:nvSpPr>
        <p:spPr>
          <a:xfrm>
            <a:off x="381000" y="778471"/>
            <a:ext cx="8458200" cy="4671353"/>
          </a:xfrm>
        </p:spPr>
        <p:txBody>
          <a:bodyPr/>
          <a:lstStyle/>
          <a:p>
            <a:r>
              <a:rPr lang="en-US" altLang="en-US" b="1" dirty="0">
                <a:solidFill>
                  <a:schemeClr val="tx1"/>
                </a:solidFill>
              </a:rPr>
              <a:t>Narcissistic personality disorder </a:t>
            </a:r>
            <a:r>
              <a:rPr lang="en-US" altLang="en-US" dirty="0"/>
              <a:t>(PD) involves: </a:t>
            </a:r>
          </a:p>
          <a:p>
            <a:pPr lvl="1"/>
            <a:r>
              <a:rPr lang="en-US" altLang="en-US" sz="2000" dirty="0"/>
              <a:t>A grandiose view of the person’s own importance</a:t>
            </a:r>
          </a:p>
          <a:p>
            <a:pPr lvl="1"/>
            <a:r>
              <a:rPr lang="en-US" altLang="en-US" sz="2000" dirty="0"/>
              <a:t>A strong sense of entitlement</a:t>
            </a:r>
          </a:p>
          <a:p>
            <a:pPr lvl="1"/>
            <a:r>
              <a:rPr lang="en-US" altLang="en-US" sz="2000" dirty="0"/>
              <a:t>A lack of empathy for others</a:t>
            </a:r>
          </a:p>
          <a:p>
            <a:endParaRPr lang="en-US" altLang="en-US" dirty="0"/>
          </a:p>
          <a:p>
            <a:r>
              <a:rPr lang="en-US" altLang="en-US" dirty="0"/>
              <a:t>Overblown but fragile ego, easily punctured.</a:t>
            </a:r>
          </a:p>
          <a:p>
            <a:endParaRPr lang="en-US" altLang="en-US" dirty="0"/>
          </a:p>
          <a:p>
            <a:r>
              <a:rPr lang="en-US" altLang="en-US" dirty="0"/>
              <a:t>Prevalence of narcissistic PD is less than 1 percent and this disorder co-occurs with borderline PD.</a:t>
            </a:r>
          </a:p>
        </p:txBody>
      </p:sp>
      <p:sp>
        <p:nvSpPr>
          <p:cNvPr id="122883" name="Rectangle 3">
            <a:extLst>
              <a:ext uri="{FF2B5EF4-FFF2-40B4-BE49-F238E27FC236}">
                <a16:creationId xmlns:a16="http://schemas.microsoft.com/office/drawing/2014/main" id="{406DA281-52A7-774F-6A0A-DF93590A113F}"/>
              </a:ext>
            </a:extLst>
          </p:cNvPr>
          <p:cNvSpPr>
            <a:spLocks noGrp="1" noChangeArrowheads="1"/>
          </p:cNvSpPr>
          <p:nvPr>
            <p:ph type="title"/>
          </p:nvPr>
        </p:nvSpPr>
        <p:spPr>
          <a:xfrm>
            <a:off x="685800" y="365125"/>
            <a:ext cx="7772400" cy="731838"/>
          </a:xfrm>
        </p:spPr>
        <p:txBody>
          <a:bodyPr>
            <a:normAutofit/>
          </a:bodyPr>
          <a:lstStyle/>
          <a:p>
            <a:pPr>
              <a:defRPr/>
            </a:pPr>
            <a:r>
              <a:rPr lang="en-US" sz="3200" dirty="0"/>
              <a:t>Dramatic/Erratic Cluster</a:t>
            </a:r>
          </a:p>
        </p:txBody>
      </p:sp>
      <p:sp>
        <p:nvSpPr>
          <p:cNvPr id="2" name="Date Placeholder 1">
            <a:extLst>
              <a:ext uri="{FF2B5EF4-FFF2-40B4-BE49-F238E27FC236}">
                <a16:creationId xmlns:a16="http://schemas.microsoft.com/office/drawing/2014/main" id="{DAB75DA6-DC3C-B988-5C18-20AD0D87E8F0}"/>
              </a:ext>
            </a:extLst>
          </p:cNvPr>
          <p:cNvSpPr>
            <a:spLocks noGrp="1"/>
          </p:cNvSpPr>
          <p:nvPr>
            <p:ph type="dt" sz="half" idx="10"/>
          </p:nvPr>
        </p:nvSpPr>
        <p:spPr/>
        <p:txBody>
          <a:bodyPr/>
          <a:lstStyle/>
          <a:p>
            <a:fld id="{12ABAD44-051E-064C-9C9D-28CDF9DEE295}" type="datetime1">
              <a:rPr lang="en-AU" smtClean="0"/>
              <a:t>30/7/23</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18952"/>
            <a:ext cx="6781800" cy="768282"/>
          </a:xfrm>
        </p:spPr>
        <p:txBody>
          <a:bodyPr>
            <a:normAutofit fontScale="90000"/>
          </a:bodyPr>
          <a:lstStyle/>
          <a:p>
            <a:r>
              <a:rPr lang="en-US" dirty="0"/>
              <a:t>Contents</a:t>
            </a:r>
          </a:p>
        </p:txBody>
      </p:sp>
      <p:sp>
        <p:nvSpPr>
          <p:cNvPr id="3" name="Content Placeholder 2"/>
          <p:cNvSpPr>
            <a:spLocks noGrp="1"/>
          </p:cNvSpPr>
          <p:nvPr>
            <p:ph idx="1"/>
          </p:nvPr>
        </p:nvSpPr>
        <p:spPr>
          <a:xfrm>
            <a:off x="761999" y="1373733"/>
            <a:ext cx="8220934" cy="5340282"/>
          </a:xfrm>
        </p:spPr>
        <p:txBody>
          <a:bodyPr>
            <a:normAutofit fontScale="85000" lnSpcReduction="20000"/>
          </a:bodyPr>
          <a:lstStyle/>
          <a:p>
            <a:endParaRPr lang="en-US" dirty="0"/>
          </a:p>
          <a:p>
            <a:pPr marL="0" indent="0">
              <a:buNone/>
            </a:pPr>
            <a:endParaRPr lang="en-US" dirty="0"/>
          </a:p>
          <a:p>
            <a:r>
              <a:rPr lang="en-US" sz="2600" dirty="0"/>
              <a:t>Introduction </a:t>
            </a:r>
          </a:p>
          <a:p>
            <a:endParaRPr lang="en-US" sz="2600" dirty="0"/>
          </a:p>
          <a:p>
            <a:r>
              <a:rPr lang="en-US" sz="2600" dirty="0"/>
              <a:t>DSM-V- What’s new?</a:t>
            </a:r>
          </a:p>
          <a:p>
            <a:endParaRPr lang="en-US" sz="2600" dirty="0"/>
          </a:p>
          <a:p>
            <a:r>
              <a:rPr lang="en-US" sz="2600" dirty="0"/>
              <a:t>Personality Disorders</a:t>
            </a:r>
          </a:p>
          <a:p>
            <a:endParaRPr lang="en-US" sz="2600" dirty="0"/>
          </a:p>
          <a:p>
            <a:r>
              <a:rPr lang="en-US" sz="2600" dirty="0"/>
              <a:t>Briefing and instructions</a:t>
            </a:r>
          </a:p>
          <a:p>
            <a:endParaRPr lang="en-US" sz="2600" dirty="0"/>
          </a:p>
          <a:p>
            <a:r>
              <a:rPr lang="en-US" sz="2600" dirty="0"/>
              <a:t>Risk assessment in practice – critical analysis of reports</a:t>
            </a:r>
          </a:p>
          <a:p>
            <a:endParaRPr lang="en-US" sz="2600" dirty="0"/>
          </a:p>
          <a:p>
            <a:r>
              <a:rPr lang="en-US" sz="2600" dirty="0"/>
              <a:t>Rehabilitation and risk management</a:t>
            </a:r>
          </a:p>
          <a:p>
            <a:endParaRPr lang="en-US" sz="2600" dirty="0"/>
          </a:p>
          <a:p>
            <a:r>
              <a:rPr lang="en-US" sz="2600" dirty="0"/>
              <a:t>What happens after sentencing?</a:t>
            </a:r>
          </a:p>
          <a:p>
            <a:endParaRPr lang="en-US" dirty="0"/>
          </a:p>
          <a:p>
            <a:endParaRPr lang="en-US" dirty="0"/>
          </a:p>
          <a:p>
            <a:pPr marL="0" indent="0">
              <a:buNone/>
            </a:pPr>
            <a:endParaRPr lang="en-US"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2D3984D3-F2ED-175F-743F-25EA8B08A58C}"/>
              </a:ext>
            </a:extLst>
          </p:cNvPr>
          <p:cNvSpPr>
            <a:spLocks noGrp="1"/>
          </p:cNvSpPr>
          <p:nvPr>
            <p:ph type="dt" sz="half" idx="10"/>
          </p:nvPr>
        </p:nvSpPr>
        <p:spPr/>
        <p:txBody>
          <a:bodyPr/>
          <a:lstStyle/>
          <a:p>
            <a:fld id="{84E9CE4B-25BE-DC4C-9955-DEB99802098E}" type="datetime1">
              <a:rPr lang="en-AU" smtClean="0"/>
              <a:t>30/7/23</a:t>
            </a:fld>
            <a:endParaRPr lang="en-US" dirty="0"/>
          </a:p>
        </p:txBody>
      </p:sp>
    </p:spTree>
    <p:extLst>
      <p:ext uri="{BB962C8B-B14F-4D97-AF65-F5344CB8AC3E}">
        <p14:creationId xmlns:p14="http://schemas.microsoft.com/office/powerpoint/2010/main" val="1139684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A3E38E14-CFEF-276C-49E2-2FC983E0541C}"/>
              </a:ext>
            </a:extLst>
          </p:cNvPr>
          <p:cNvSpPr>
            <a:spLocks noGrp="1" noChangeArrowheads="1"/>
          </p:cNvSpPr>
          <p:nvPr>
            <p:ph type="body" idx="1"/>
          </p:nvPr>
        </p:nvSpPr>
        <p:spPr>
          <a:xfrm>
            <a:off x="381000" y="1173885"/>
            <a:ext cx="8458200" cy="2596549"/>
          </a:xfrm>
        </p:spPr>
        <p:txBody>
          <a:bodyPr>
            <a:normAutofit/>
          </a:bodyPr>
          <a:lstStyle/>
          <a:p>
            <a:r>
              <a:rPr lang="en-US" altLang="en-US" b="1" dirty="0">
                <a:solidFill>
                  <a:schemeClr val="tx1"/>
                </a:solidFill>
              </a:rPr>
              <a:t>Antisocial personality disorder </a:t>
            </a:r>
            <a:r>
              <a:rPr lang="en-US" altLang="en-US" dirty="0"/>
              <a:t>(APD):</a:t>
            </a:r>
          </a:p>
          <a:p>
            <a:pPr lvl="1"/>
            <a:r>
              <a:rPr lang="en-US" altLang="en-US" dirty="0"/>
              <a:t>Prevalence of antisocial PD is about 3% of men and 1 % of women.</a:t>
            </a:r>
          </a:p>
          <a:p>
            <a:pPr lvl="1"/>
            <a:r>
              <a:rPr lang="en-US" altLang="en-US" dirty="0"/>
              <a:t>Course is chronic but tends to “burn out” in middle age.</a:t>
            </a:r>
          </a:p>
        </p:txBody>
      </p:sp>
      <p:sp>
        <p:nvSpPr>
          <p:cNvPr id="126979" name="Rectangle 3">
            <a:extLst>
              <a:ext uri="{FF2B5EF4-FFF2-40B4-BE49-F238E27FC236}">
                <a16:creationId xmlns:a16="http://schemas.microsoft.com/office/drawing/2014/main" id="{D92F0176-3CBA-6B54-B412-E3E573CF50D5}"/>
              </a:ext>
            </a:extLst>
          </p:cNvPr>
          <p:cNvSpPr>
            <a:spLocks noGrp="1" noChangeArrowheads="1"/>
          </p:cNvSpPr>
          <p:nvPr>
            <p:ph type="title"/>
          </p:nvPr>
        </p:nvSpPr>
        <p:spPr>
          <a:xfrm>
            <a:off x="685800" y="260350"/>
            <a:ext cx="7847013" cy="936625"/>
          </a:xfrm>
        </p:spPr>
        <p:txBody>
          <a:bodyPr>
            <a:normAutofit/>
          </a:bodyPr>
          <a:lstStyle/>
          <a:p>
            <a:pPr>
              <a:defRPr/>
            </a:pPr>
            <a:r>
              <a:rPr lang="en-US" sz="3200" dirty="0"/>
              <a:t>Dramatic/Erratic Cluster</a:t>
            </a:r>
          </a:p>
        </p:txBody>
      </p:sp>
      <p:sp>
        <p:nvSpPr>
          <p:cNvPr id="2" name="Date Placeholder 1">
            <a:extLst>
              <a:ext uri="{FF2B5EF4-FFF2-40B4-BE49-F238E27FC236}">
                <a16:creationId xmlns:a16="http://schemas.microsoft.com/office/drawing/2014/main" id="{0C2C3519-2981-C55F-043E-1210CF8817A7}"/>
              </a:ext>
            </a:extLst>
          </p:cNvPr>
          <p:cNvSpPr>
            <a:spLocks noGrp="1"/>
          </p:cNvSpPr>
          <p:nvPr>
            <p:ph type="dt" sz="half" idx="10"/>
          </p:nvPr>
        </p:nvSpPr>
        <p:spPr/>
        <p:txBody>
          <a:bodyPr/>
          <a:lstStyle/>
          <a:p>
            <a:fld id="{D2EF35F9-6E47-9540-B606-D5DF21906205}" type="datetime1">
              <a:rPr lang="en-AU" smtClean="0"/>
              <a:t>30/7/23</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343D-2BC6-D5EF-33AC-DD065FC140D4}"/>
              </a:ext>
            </a:extLst>
          </p:cNvPr>
          <p:cNvSpPr>
            <a:spLocks noGrp="1"/>
          </p:cNvSpPr>
          <p:nvPr>
            <p:ph type="title"/>
          </p:nvPr>
        </p:nvSpPr>
        <p:spPr>
          <a:xfrm>
            <a:off x="1370013" y="585445"/>
            <a:ext cx="7773987" cy="576262"/>
          </a:xfrm>
        </p:spPr>
        <p:txBody>
          <a:bodyPr>
            <a:noAutofit/>
          </a:bodyPr>
          <a:lstStyle/>
          <a:p>
            <a:pPr>
              <a:defRPr/>
            </a:pPr>
            <a:r>
              <a:rPr lang="en-US" sz="3200" dirty="0"/>
              <a:t>Diagnostic criteria</a:t>
            </a:r>
          </a:p>
        </p:txBody>
      </p:sp>
      <p:sp>
        <p:nvSpPr>
          <p:cNvPr id="3" name="Content Placeholder 2">
            <a:extLst>
              <a:ext uri="{FF2B5EF4-FFF2-40B4-BE49-F238E27FC236}">
                <a16:creationId xmlns:a16="http://schemas.microsoft.com/office/drawing/2014/main" id="{399DB958-1711-F2D1-3AC6-4252F3C0119B}"/>
              </a:ext>
            </a:extLst>
          </p:cNvPr>
          <p:cNvSpPr>
            <a:spLocks noGrp="1"/>
          </p:cNvSpPr>
          <p:nvPr>
            <p:ph idx="1"/>
          </p:nvPr>
        </p:nvSpPr>
        <p:spPr>
          <a:xfrm>
            <a:off x="457200" y="1309814"/>
            <a:ext cx="8305800" cy="4522575"/>
          </a:xfrm>
        </p:spPr>
        <p:txBody>
          <a:bodyPr>
            <a:normAutofit/>
          </a:bodyPr>
          <a:lstStyle/>
          <a:p>
            <a:pPr marL="0" indent="0">
              <a:buFontTx/>
              <a:buNone/>
              <a:defRPr/>
            </a:pPr>
            <a:r>
              <a:rPr lang="en-US" dirty="0"/>
              <a:t>A pervasive pattern of disregard for and violation of the rights of others, occurring since aged 15 years, as indicated by three (or more) of the following:</a:t>
            </a:r>
          </a:p>
          <a:p>
            <a:pPr>
              <a:defRPr/>
            </a:pPr>
            <a:r>
              <a:rPr lang="en-US" dirty="0"/>
              <a:t>Failure to conform to social norms with respect to lawful behaviours, as indicated by repeatedly performing acts that are grounds for arrest.</a:t>
            </a:r>
          </a:p>
          <a:p>
            <a:pPr>
              <a:defRPr/>
            </a:pPr>
            <a:r>
              <a:rPr lang="en-US" dirty="0"/>
              <a:t>Deceitfulness, as indicated by repeated lying, use of alias, or conning of others for personal profit or pleasure.</a:t>
            </a:r>
          </a:p>
          <a:p>
            <a:pPr>
              <a:defRPr/>
            </a:pPr>
            <a:r>
              <a:rPr lang="en-US" dirty="0"/>
              <a:t>Impulsivity or failure to plan ahead.</a:t>
            </a:r>
          </a:p>
          <a:p>
            <a:pPr>
              <a:defRPr/>
            </a:pPr>
            <a:r>
              <a:rPr lang="en-US" dirty="0"/>
              <a:t>Irritability and aggressiveness, as indicated by repeated physical fights or assaults.</a:t>
            </a:r>
          </a:p>
        </p:txBody>
      </p:sp>
      <p:sp>
        <p:nvSpPr>
          <p:cNvPr id="4" name="Date Placeholder 3">
            <a:extLst>
              <a:ext uri="{FF2B5EF4-FFF2-40B4-BE49-F238E27FC236}">
                <a16:creationId xmlns:a16="http://schemas.microsoft.com/office/drawing/2014/main" id="{9F6A9DBE-E160-10ED-47EA-78AB3D47F7E5}"/>
              </a:ext>
            </a:extLst>
          </p:cNvPr>
          <p:cNvSpPr>
            <a:spLocks noGrp="1"/>
          </p:cNvSpPr>
          <p:nvPr>
            <p:ph type="dt" sz="half" idx="10"/>
          </p:nvPr>
        </p:nvSpPr>
        <p:spPr/>
        <p:txBody>
          <a:bodyPr/>
          <a:lstStyle/>
          <a:p>
            <a:fld id="{BAD1A88A-8E58-724A-8BE4-2FD2A01C551E}" type="datetime1">
              <a:rPr lang="en-AU" smtClean="0"/>
              <a:t>30/7/23</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067E-19F2-B58C-940D-6592E2143849}"/>
              </a:ext>
            </a:extLst>
          </p:cNvPr>
          <p:cNvSpPr>
            <a:spLocks noGrp="1"/>
          </p:cNvSpPr>
          <p:nvPr>
            <p:ph type="title"/>
          </p:nvPr>
        </p:nvSpPr>
        <p:spPr>
          <a:xfrm>
            <a:off x="593125" y="271847"/>
            <a:ext cx="7883610" cy="939114"/>
          </a:xfrm>
        </p:spPr>
        <p:txBody>
          <a:bodyPr>
            <a:normAutofit/>
          </a:bodyPr>
          <a:lstStyle/>
          <a:p>
            <a:pPr>
              <a:defRPr/>
            </a:pPr>
            <a:r>
              <a:rPr lang="en-US" sz="3200" dirty="0"/>
              <a:t>Diagnostic Criteria APD Cont.</a:t>
            </a:r>
          </a:p>
        </p:txBody>
      </p:sp>
      <p:sp>
        <p:nvSpPr>
          <p:cNvPr id="3" name="Content Placeholder 2">
            <a:extLst>
              <a:ext uri="{FF2B5EF4-FFF2-40B4-BE49-F238E27FC236}">
                <a16:creationId xmlns:a16="http://schemas.microsoft.com/office/drawing/2014/main" id="{65FE22A9-3788-C2D8-F900-38BD6951F057}"/>
              </a:ext>
            </a:extLst>
          </p:cNvPr>
          <p:cNvSpPr>
            <a:spLocks noGrp="1"/>
          </p:cNvSpPr>
          <p:nvPr>
            <p:ph idx="1"/>
          </p:nvPr>
        </p:nvSpPr>
        <p:spPr>
          <a:xfrm>
            <a:off x="762000" y="1544594"/>
            <a:ext cx="7543800" cy="4337222"/>
          </a:xfrm>
        </p:spPr>
        <p:txBody>
          <a:bodyPr>
            <a:noAutofit/>
          </a:bodyPr>
          <a:lstStyle/>
          <a:p>
            <a:pPr>
              <a:defRPr/>
            </a:pPr>
            <a:r>
              <a:rPr lang="en-US" dirty="0"/>
              <a:t>Reckless disregard for safety of self or others.</a:t>
            </a:r>
          </a:p>
          <a:p>
            <a:pPr>
              <a:defRPr/>
            </a:pPr>
            <a:r>
              <a:rPr lang="en-US" dirty="0"/>
              <a:t>Consistent irresponsibility, as indicated by repeated failure to sustain consistent work behaviour or honor financial obligations.</a:t>
            </a:r>
          </a:p>
          <a:p>
            <a:pPr>
              <a:defRPr/>
            </a:pPr>
            <a:r>
              <a:rPr lang="en-US" dirty="0"/>
              <a:t>Lack of remorse, as indicated by being indifferent to or rationalizing having hurt, mistreated or stolen from others.</a:t>
            </a:r>
          </a:p>
          <a:p>
            <a:pPr>
              <a:defRPr/>
            </a:pPr>
            <a:r>
              <a:rPr lang="en-US" dirty="0"/>
              <a:t>The individual is aged at least 18 years.</a:t>
            </a:r>
          </a:p>
          <a:p>
            <a:pPr>
              <a:defRPr/>
            </a:pPr>
            <a:r>
              <a:rPr lang="en-US" dirty="0"/>
              <a:t>There is evidence of conduct disorder with onset before age of 15 years; and</a:t>
            </a:r>
          </a:p>
          <a:p>
            <a:pPr>
              <a:defRPr/>
            </a:pPr>
            <a:r>
              <a:rPr lang="en-US" dirty="0"/>
              <a:t>The occurrence of antisocial behaviour is not exclusively during the course of schizophrenia or bipolar disorder.</a:t>
            </a:r>
          </a:p>
        </p:txBody>
      </p:sp>
      <p:sp>
        <p:nvSpPr>
          <p:cNvPr id="4" name="Date Placeholder 3">
            <a:extLst>
              <a:ext uri="{FF2B5EF4-FFF2-40B4-BE49-F238E27FC236}">
                <a16:creationId xmlns:a16="http://schemas.microsoft.com/office/drawing/2014/main" id="{C89BD6D0-9622-31DE-F2E0-CCF001DEE497}"/>
              </a:ext>
            </a:extLst>
          </p:cNvPr>
          <p:cNvSpPr>
            <a:spLocks noGrp="1"/>
          </p:cNvSpPr>
          <p:nvPr>
            <p:ph type="dt" sz="half" idx="10"/>
          </p:nvPr>
        </p:nvSpPr>
        <p:spPr/>
        <p:txBody>
          <a:bodyPr/>
          <a:lstStyle/>
          <a:p>
            <a:fld id="{631A829F-FCA1-C047-B056-475B48FB1941}" type="datetime1">
              <a:rPr lang="en-AU" smtClean="0"/>
              <a:t>30/7/23</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E0FF15CC-893E-9A7B-A2AF-914DA4C4E2A4}"/>
              </a:ext>
            </a:extLst>
          </p:cNvPr>
          <p:cNvSpPr>
            <a:spLocks noGrp="1" noChangeArrowheads="1"/>
          </p:cNvSpPr>
          <p:nvPr>
            <p:ph type="title"/>
          </p:nvPr>
        </p:nvSpPr>
        <p:spPr>
          <a:xfrm>
            <a:off x="624013" y="522546"/>
            <a:ext cx="7772400" cy="731837"/>
          </a:xfrm>
        </p:spPr>
        <p:txBody>
          <a:bodyPr>
            <a:normAutofit/>
          </a:bodyPr>
          <a:lstStyle/>
          <a:p>
            <a:pPr>
              <a:defRPr/>
            </a:pPr>
            <a:r>
              <a:rPr lang="en-US" sz="3200" dirty="0"/>
              <a:t>Etiology of Antisocial PD</a:t>
            </a:r>
          </a:p>
        </p:txBody>
      </p:sp>
      <p:sp>
        <p:nvSpPr>
          <p:cNvPr id="111619" name="Rectangle 3">
            <a:extLst>
              <a:ext uri="{FF2B5EF4-FFF2-40B4-BE49-F238E27FC236}">
                <a16:creationId xmlns:a16="http://schemas.microsoft.com/office/drawing/2014/main" id="{FABE2771-D229-2173-88C4-A01A7A41F8F6}"/>
              </a:ext>
            </a:extLst>
          </p:cNvPr>
          <p:cNvSpPr>
            <a:spLocks noGrp="1" noChangeArrowheads="1"/>
          </p:cNvSpPr>
          <p:nvPr>
            <p:ph type="body" idx="1"/>
          </p:nvPr>
        </p:nvSpPr>
        <p:spPr>
          <a:xfrm>
            <a:off x="457200" y="1556952"/>
            <a:ext cx="8458200" cy="4646140"/>
          </a:xfrm>
        </p:spPr>
        <p:txBody>
          <a:bodyPr>
            <a:normAutofit lnSpcReduction="10000"/>
          </a:bodyPr>
          <a:lstStyle/>
          <a:p>
            <a:pPr>
              <a:lnSpc>
                <a:spcPct val="90000"/>
              </a:lnSpc>
              <a:defRPr/>
            </a:pPr>
            <a:r>
              <a:rPr lang="en-US" sz="2400" dirty="0"/>
              <a:t>Family issues may play a role in the development of antisocial PD:</a:t>
            </a:r>
            <a:r>
              <a:rPr lang="en-US" dirty="0"/>
              <a:t>	</a:t>
            </a:r>
          </a:p>
          <a:p>
            <a:pPr lvl="1">
              <a:lnSpc>
                <a:spcPct val="90000"/>
              </a:lnSpc>
              <a:defRPr/>
            </a:pPr>
            <a:r>
              <a:rPr lang="en-US" sz="2000" dirty="0"/>
              <a:t>Lack of affection.</a:t>
            </a:r>
          </a:p>
          <a:p>
            <a:pPr lvl="1">
              <a:lnSpc>
                <a:spcPct val="90000"/>
              </a:lnSpc>
              <a:defRPr/>
            </a:pPr>
            <a:r>
              <a:rPr lang="en-US" sz="2000" dirty="0"/>
              <a:t>Severe parental rejection; and</a:t>
            </a:r>
          </a:p>
          <a:p>
            <a:pPr lvl="1">
              <a:lnSpc>
                <a:spcPct val="90000"/>
              </a:lnSpc>
              <a:defRPr/>
            </a:pPr>
            <a:r>
              <a:rPr lang="en-US" sz="2000" dirty="0"/>
              <a:t>Inconsistent (or no) discipline.</a:t>
            </a:r>
            <a:endParaRPr lang="en-US" dirty="0"/>
          </a:p>
          <a:p>
            <a:pPr>
              <a:lnSpc>
                <a:spcPct val="90000"/>
              </a:lnSpc>
              <a:defRPr/>
            </a:pPr>
            <a:r>
              <a:rPr lang="en-US" sz="2400" dirty="0"/>
              <a:t>Twin studies show a greater concordance for antisocial PD in MZ twins relative to DZ twins.</a:t>
            </a:r>
            <a:endParaRPr lang="en-US" sz="2800" dirty="0"/>
          </a:p>
          <a:p>
            <a:pPr>
              <a:lnSpc>
                <a:spcPct val="90000"/>
              </a:lnSpc>
              <a:defRPr/>
            </a:pPr>
            <a:r>
              <a:rPr lang="en-US" sz="2400" dirty="0"/>
              <a:t>Adoption studies (e.g., Cadoret et al., 1995):</a:t>
            </a:r>
            <a:endParaRPr lang="en-US" sz="2800" dirty="0"/>
          </a:p>
          <a:p>
            <a:pPr lvl="1">
              <a:lnSpc>
                <a:spcPct val="90000"/>
              </a:lnSpc>
              <a:defRPr/>
            </a:pPr>
            <a:r>
              <a:rPr lang="en-US" sz="2000" dirty="0"/>
              <a:t>Adverse adoptive environment may be the stressor triggering the ASPD biological diathesis.</a:t>
            </a:r>
          </a:p>
          <a:p>
            <a:pPr>
              <a:lnSpc>
                <a:spcPct val="90000"/>
              </a:lnSpc>
              <a:defRPr/>
            </a:pPr>
            <a:r>
              <a:rPr lang="en-US" sz="2400" dirty="0"/>
              <a:t>Psychopaths:</a:t>
            </a:r>
          </a:p>
          <a:p>
            <a:pPr lvl="1">
              <a:lnSpc>
                <a:spcPct val="80000"/>
              </a:lnSpc>
              <a:defRPr/>
            </a:pPr>
            <a:r>
              <a:rPr lang="en-US" sz="2000" dirty="0"/>
              <a:t>Have reduced grey matter in frontal lobes.</a:t>
            </a:r>
          </a:p>
          <a:p>
            <a:pPr lvl="1">
              <a:lnSpc>
                <a:spcPct val="80000"/>
              </a:lnSpc>
              <a:defRPr/>
            </a:pPr>
            <a:r>
              <a:rPr lang="en-US" sz="2000" dirty="0"/>
              <a:t>Perform more poorly on tests of frontal lobe functioning; and</a:t>
            </a:r>
          </a:p>
          <a:p>
            <a:pPr lvl="1">
              <a:lnSpc>
                <a:spcPct val="80000"/>
              </a:lnSpc>
              <a:defRPr/>
            </a:pPr>
            <a:r>
              <a:rPr lang="en-US" sz="2000" dirty="0"/>
              <a:t>These findings are supportive of a key role for impulsivity in psychopathy.</a:t>
            </a:r>
            <a:endParaRPr lang="en-US" dirty="0"/>
          </a:p>
          <a:p>
            <a:pPr>
              <a:lnSpc>
                <a:spcPct val="90000"/>
              </a:lnSpc>
              <a:buFontTx/>
              <a:buNone/>
              <a:defRPr/>
            </a:pPr>
            <a:endParaRPr lang="en-US" sz="2400" dirty="0"/>
          </a:p>
        </p:txBody>
      </p:sp>
      <p:sp>
        <p:nvSpPr>
          <p:cNvPr id="2" name="Date Placeholder 1">
            <a:extLst>
              <a:ext uri="{FF2B5EF4-FFF2-40B4-BE49-F238E27FC236}">
                <a16:creationId xmlns:a16="http://schemas.microsoft.com/office/drawing/2014/main" id="{DA68EF8F-2492-F323-EA3D-1A951F23948F}"/>
              </a:ext>
            </a:extLst>
          </p:cNvPr>
          <p:cNvSpPr>
            <a:spLocks noGrp="1"/>
          </p:cNvSpPr>
          <p:nvPr>
            <p:ph type="dt" sz="half" idx="10"/>
          </p:nvPr>
        </p:nvSpPr>
        <p:spPr/>
        <p:txBody>
          <a:bodyPr/>
          <a:lstStyle/>
          <a:p>
            <a:fld id="{625C9BE2-F7B8-4F49-A71A-42D9CF51997A}" type="datetime1">
              <a:rPr lang="en-AU" smtClean="0"/>
              <a:t>30/7/23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7DF27-7BE3-D2B8-5B00-C7835E54DF06}"/>
              </a:ext>
            </a:extLst>
          </p:cNvPr>
          <p:cNvSpPr>
            <a:spLocks noGrp="1"/>
          </p:cNvSpPr>
          <p:nvPr>
            <p:ph type="title"/>
          </p:nvPr>
        </p:nvSpPr>
        <p:spPr>
          <a:xfrm>
            <a:off x="438885" y="243015"/>
            <a:ext cx="8713787" cy="914400"/>
          </a:xfrm>
        </p:spPr>
        <p:txBody>
          <a:bodyPr/>
          <a:lstStyle/>
          <a:p>
            <a:r>
              <a:rPr lang="en-US" altLang="en-US" sz="3200" dirty="0"/>
              <a:t>The Hare Psychopathy Check List – Revised (PCL-R)</a:t>
            </a:r>
          </a:p>
        </p:txBody>
      </p:sp>
      <p:sp>
        <p:nvSpPr>
          <p:cNvPr id="3" name="Content Placeholder 2">
            <a:extLst>
              <a:ext uri="{FF2B5EF4-FFF2-40B4-BE49-F238E27FC236}">
                <a16:creationId xmlns:a16="http://schemas.microsoft.com/office/drawing/2014/main" id="{34CFF272-80D9-E744-5AD6-986C439C9425}"/>
              </a:ext>
            </a:extLst>
          </p:cNvPr>
          <p:cNvSpPr>
            <a:spLocks noGrp="1"/>
          </p:cNvSpPr>
          <p:nvPr>
            <p:ph idx="1"/>
          </p:nvPr>
        </p:nvSpPr>
        <p:spPr>
          <a:xfrm>
            <a:off x="457200" y="1404340"/>
            <a:ext cx="8305800" cy="4681537"/>
          </a:xfrm>
        </p:spPr>
        <p:txBody>
          <a:bodyPr/>
          <a:lstStyle/>
          <a:p>
            <a:pPr>
              <a:defRPr/>
            </a:pPr>
            <a:r>
              <a:rPr lang="en-US" sz="2400" dirty="0"/>
              <a:t>Glibness/Superficial Charm.</a:t>
            </a:r>
          </a:p>
          <a:p>
            <a:pPr>
              <a:defRPr/>
            </a:pPr>
            <a:r>
              <a:rPr lang="en-US" sz="2400" dirty="0"/>
              <a:t>Grandiose Sense of Self Worth.</a:t>
            </a:r>
          </a:p>
          <a:p>
            <a:pPr>
              <a:defRPr/>
            </a:pPr>
            <a:r>
              <a:rPr lang="en-US" sz="2400" dirty="0"/>
              <a:t>Need for Stimulation/Proneness to Boredom.</a:t>
            </a:r>
          </a:p>
          <a:p>
            <a:pPr>
              <a:defRPr/>
            </a:pPr>
            <a:r>
              <a:rPr lang="en-US" sz="2400" dirty="0"/>
              <a:t>Pathological Lying.</a:t>
            </a:r>
          </a:p>
          <a:p>
            <a:pPr>
              <a:defRPr/>
            </a:pPr>
            <a:r>
              <a:rPr lang="en-US" sz="2400" dirty="0"/>
              <a:t>Conning/Manipulative.</a:t>
            </a:r>
          </a:p>
          <a:p>
            <a:pPr>
              <a:defRPr/>
            </a:pPr>
            <a:r>
              <a:rPr lang="en-US" sz="2400" dirty="0"/>
              <a:t>Lack of Remorse or Guilt.</a:t>
            </a:r>
          </a:p>
          <a:p>
            <a:pPr>
              <a:defRPr/>
            </a:pPr>
            <a:r>
              <a:rPr lang="en-US" sz="2400" dirty="0"/>
              <a:t>Shallow Affect.</a:t>
            </a:r>
          </a:p>
          <a:p>
            <a:pPr>
              <a:defRPr/>
            </a:pPr>
            <a:r>
              <a:rPr lang="en-US" sz="2400" dirty="0"/>
              <a:t>Callous/Lack of Empathy.</a:t>
            </a:r>
          </a:p>
          <a:p>
            <a:pPr>
              <a:defRPr/>
            </a:pPr>
            <a:r>
              <a:rPr lang="en-US" sz="2400" dirty="0"/>
              <a:t>Parasitic Lifestyle.</a:t>
            </a:r>
          </a:p>
          <a:p>
            <a:pPr>
              <a:defRPr/>
            </a:pPr>
            <a:r>
              <a:rPr lang="en-US" sz="2400" dirty="0"/>
              <a:t>Poor Behavioral Controls.</a:t>
            </a:r>
          </a:p>
          <a:p>
            <a:pPr marL="514350" indent="-514350">
              <a:buFontTx/>
              <a:buAutoNum type="arabicPeriod"/>
              <a:defRPr/>
            </a:pPr>
            <a:endParaRPr lang="en-US" sz="2400" dirty="0"/>
          </a:p>
        </p:txBody>
      </p:sp>
      <p:sp>
        <p:nvSpPr>
          <p:cNvPr id="4" name="Date Placeholder 3">
            <a:extLst>
              <a:ext uri="{FF2B5EF4-FFF2-40B4-BE49-F238E27FC236}">
                <a16:creationId xmlns:a16="http://schemas.microsoft.com/office/drawing/2014/main" id="{FCD6EA2C-48D6-A602-1B04-6E4A8C82EF1D}"/>
              </a:ext>
            </a:extLst>
          </p:cNvPr>
          <p:cNvSpPr>
            <a:spLocks noGrp="1"/>
          </p:cNvSpPr>
          <p:nvPr>
            <p:ph type="dt" sz="half" idx="10"/>
          </p:nvPr>
        </p:nvSpPr>
        <p:spPr/>
        <p:txBody>
          <a:bodyPr/>
          <a:lstStyle/>
          <a:p>
            <a:fld id="{309E95AF-1522-7548-B6AC-4B92AA0E76DA}" type="datetime1">
              <a:rPr lang="en-AU" smtClean="0"/>
              <a:t>30/7/23</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2B56-08FE-DBAB-4D38-1AD64B6315FB}"/>
              </a:ext>
            </a:extLst>
          </p:cNvPr>
          <p:cNvSpPr>
            <a:spLocks noGrp="1"/>
          </p:cNvSpPr>
          <p:nvPr>
            <p:ph type="title"/>
          </p:nvPr>
        </p:nvSpPr>
        <p:spPr>
          <a:xfrm>
            <a:off x="574581" y="687860"/>
            <a:ext cx="7772400" cy="531813"/>
          </a:xfrm>
        </p:spPr>
        <p:txBody>
          <a:bodyPr>
            <a:noAutofit/>
          </a:bodyPr>
          <a:lstStyle/>
          <a:p>
            <a:pPr>
              <a:defRPr/>
            </a:pPr>
            <a:r>
              <a:rPr lang="en-US" sz="3200" dirty="0"/>
              <a:t>PCL-R cont.</a:t>
            </a:r>
          </a:p>
        </p:txBody>
      </p:sp>
      <p:sp>
        <p:nvSpPr>
          <p:cNvPr id="3" name="Content Placeholder 2">
            <a:extLst>
              <a:ext uri="{FF2B5EF4-FFF2-40B4-BE49-F238E27FC236}">
                <a16:creationId xmlns:a16="http://schemas.microsoft.com/office/drawing/2014/main" id="{4EF6D46F-5A73-B891-E05A-683B4FACE771}"/>
              </a:ext>
            </a:extLst>
          </p:cNvPr>
          <p:cNvSpPr>
            <a:spLocks noGrp="1"/>
          </p:cNvSpPr>
          <p:nvPr>
            <p:ph idx="1"/>
          </p:nvPr>
        </p:nvSpPr>
        <p:spPr>
          <a:xfrm>
            <a:off x="457200" y="1655805"/>
            <a:ext cx="8305800" cy="4411363"/>
          </a:xfrm>
        </p:spPr>
        <p:txBody>
          <a:bodyPr/>
          <a:lstStyle/>
          <a:p>
            <a:pPr>
              <a:defRPr/>
            </a:pPr>
            <a:r>
              <a:rPr lang="en-US" sz="2400" dirty="0"/>
              <a:t>Promiscuous Sexual Behaviour.</a:t>
            </a:r>
          </a:p>
          <a:p>
            <a:pPr>
              <a:defRPr/>
            </a:pPr>
            <a:r>
              <a:rPr lang="en-US" sz="2400" dirty="0"/>
              <a:t>Early Behavioural Problems.</a:t>
            </a:r>
          </a:p>
          <a:p>
            <a:pPr>
              <a:defRPr/>
            </a:pPr>
            <a:r>
              <a:rPr lang="en-US" sz="2400" dirty="0"/>
              <a:t>Lack of Realistic, Long-term Goals.</a:t>
            </a:r>
          </a:p>
          <a:p>
            <a:pPr>
              <a:defRPr/>
            </a:pPr>
            <a:r>
              <a:rPr lang="en-US" sz="2400" dirty="0"/>
              <a:t>Impulsivity.</a:t>
            </a:r>
          </a:p>
          <a:p>
            <a:pPr>
              <a:defRPr/>
            </a:pPr>
            <a:r>
              <a:rPr lang="en-US" sz="2400" dirty="0"/>
              <a:t>Irresponsibility.</a:t>
            </a:r>
          </a:p>
          <a:p>
            <a:pPr>
              <a:defRPr/>
            </a:pPr>
            <a:r>
              <a:rPr lang="en-US" sz="2400" dirty="0"/>
              <a:t>Failure to Accept Responsibility for Own Actions.</a:t>
            </a:r>
          </a:p>
          <a:p>
            <a:pPr>
              <a:defRPr/>
            </a:pPr>
            <a:r>
              <a:rPr lang="en-US" sz="2400" dirty="0"/>
              <a:t>Many Short-term Marital Relationships.</a:t>
            </a:r>
          </a:p>
          <a:p>
            <a:pPr>
              <a:defRPr/>
            </a:pPr>
            <a:r>
              <a:rPr lang="en-US" sz="2400" dirty="0"/>
              <a:t>Juvenile Delinquency.</a:t>
            </a:r>
          </a:p>
          <a:p>
            <a:pPr>
              <a:defRPr/>
            </a:pPr>
            <a:r>
              <a:rPr lang="en-US" sz="2400" dirty="0"/>
              <a:t>Revocation of Conditional Release.</a:t>
            </a:r>
          </a:p>
          <a:p>
            <a:pPr>
              <a:defRPr/>
            </a:pPr>
            <a:r>
              <a:rPr lang="en-US" sz="2400" dirty="0"/>
              <a:t>Criminal Versatility.</a:t>
            </a:r>
          </a:p>
          <a:p>
            <a:pPr marL="0" indent="0">
              <a:buFontTx/>
              <a:buNone/>
              <a:defRPr/>
            </a:pPr>
            <a:endParaRPr lang="en-US" sz="2400" dirty="0"/>
          </a:p>
          <a:p>
            <a:pPr marL="0" indent="0">
              <a:buFontTx/>
              <a:buNone/>
              <a:defRPr/>
            </a:pPr>
            <a:endParaRPr lang="en-US" sz="2400" dirty="0"/>
          </a:p>
        </p:txBody>
      </p:sp>
      <p:sp>
        <p:nvSpPr>
          <p:cNvPr id="4" name="Date Placeholder 3">
            <a:extLst>
              <a:ext uri="{FF2B5EF4-FFF2-40B4-BE49-F238E27FC236}">
                <a16:creationId xmlns:a16="http://schemas.microsoft.com/office/drawing/2014/main" id="{7BEE7AE4-D2FD-E9B9-323F-8D6127CF8A43}"/>
              </a:ext>
            </a:extLst>
          </p:cNvPr>
          <p:cNvSpPr>
            <a:spLocks noGrp="1"/>
          </p:cNvSpPr>
          <p:nvPr>
            <p:ph type="dt" sz="half" idx="10"/>
          </p:nvPr>
        </p:nvSpPr>
        <p:spPr/>
        <p:txBody>
          <a:bodyPr/>
          <a:lstStyle/>
          <a:p>
            <a:fld id="{B60AB159-5357-1542-A512-F3B8C04F4A27}" type="datetime1">
              <a:rPr lang="en-AU" smtClean="0"/>
              <a:t>30/7/23</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DFCDF87C-4237-65A2-8674-39CAB0697A06}"/>
              </a:ext>
            </a:extLst>
          </p:cNvPr>
          <p:cNvSpPr>
            <a:spLocks noGrp="1" noChangeArrowheads="1"/>
          </p:cNvSpPr>
          <p:nvPr>
            <p:ph type="title"/>
          </p:nvPr>
        </p:nvSpPr>
        <p:spPr>
          <a:xfrm>
            <a:off x="889691" y="-135929"/>
            <a:ext cx="8025714" cy="1600200"/>
          </a:xfrm>
        </p:spPr>
        <p:txBody>
          <a:bodyPr>
            <a:normAutofit/>
          </a:bodyPr>
          <a:lstStyle/>
          <a:p>
            <a:pPr>
              <a:defRPr/>
            </a:pPr>
            <a:r>
              <a:rPr lang="en-US" sz="3200" dirty="0"/>
              <a:t>Cluster B:  Antisocial Personality Disorder</a:t>
            </a:r>
          </a:p>
        </p:txBody>
      </p:sp>
      <p:pic>
        <p:nvPicPr>
          <p:cNvPr id="22530" name="Picture 3" descr="BD399_Fig12_02_antisocrime.jpg                                 00016C37NETWORK                        B6CD5475:">
            <a:extLst>
              <a:ext uri="{FF2B5EF4-FFF2-40B4-BE49-F238E27FC236}">
                <a16:creationId xmlns:a16="http://schemas.microsoft.com/office/drawing/2014/main" id="{226FD224-421C-A2B4-F50C-E223EA4E9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96762"/>
            <a:ext cx="4038600" cy="369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2" name="Rectangle 4">
            <a:extLst>
              <a:ext uri="{FF2B5EF4-FFF2-40B4-BE49-F238E27FC236}">
                <a16:creationId xmlns:a16="http://schemas.microsoft.com/office/drawing/2014/main" id="{8E9E1E36-933E-29D5-010A-03A86077C983}"/>
              </a:ext>
            </a:extLst>
          </p:cNvPr>
          <p:cNvSpPr>
            <a:spLocks noChangeArrowheads="1"/>
          </p:cNvSpPr>
          <p:nvPr/>
        </p:nvSpPr>
        <p:spPr bwMode="auto">
          <a:xfrm>
            <a:off x="864973" y="5655833"/>
            <a:ext cx="10309225"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buFont typeface="Wingdings" charset="0"/>
              <a:buNone/>
              <a:defRPr/>
            </a:pPr>
            <a:r>
              <a:rPr lang="en-US" sz="1400" b="1" dirty="0">
                <a:latin typeface="Arial" charset="0"/>
                <a:ea typeface="ＭＳ Ｐゴシック" charset="0"/>
              </a:rPr>
              <a:t>Figure 12.2 Barlow/Durand, 3rd. Edition</a:t>
            </a:r>
          </a:p>
          <a:p>
            <a:pPr>
              <a:lnSpc>
                <a:spcPct val="90000"/>
              </a:lnSpc>
              <a:spcBef>
                <a:spcPct val="20000"/>
              </a:spcBef>
              <a:buFont typeface="Wingdings" charset="0"/>
              <a:buNone/>
              <a:defRPr/>
            </a:pPr>
            <a:r>
              <a:rPr lang="en-US" sz="1400" dirty="0">
                <a:latin typeface="Arial" charset="0"/>
                <a:ea typeface="ＭＳ Ｐゴシック" charset="0"/>
              </a:rPr>
              <a:t>Overlap and lack of overlap among antisocial personality disorder, psychopathy, and criminality</a:t>
            </a:r>
          </a:p>
        </p:txBody>
      </p:sp>
      <p:sp>
        <p:nvSpPr>
          <p:cNvPr id="2" name="Date Placeholder 1">
            <a:extLst>
              <a:ext uri="{FF2B5EF4-FFF2-40B4-BE49-F238E27FC236}">
                <a16:creationId xmlns:a16="http://schemas.microsoft.com/office/drawing/2014/main" id="{CA705F06-2486-D4DF-2B8B-3761828F3FB4}"/>
              </a:ext>
            </a:extLst>
          </p:cNvPr>
          <p:cNvSpPr>
            <a:spLocks noGrp="1"/>
          </p:cNvSpPr>
          <p:nvPr>
            <p:ph type="dt" sz="half" idx="10"/>
          </p:nvPr>
        </p:nvSpPr>
        <p:spPr/>
        <p:txBody>
          <a:bodyPr/>
          <a:lstStyle/>
          <a:p>
            <a:fld id="{87657CB9-82CA-7545-9F80-13A838C097F6}" type="datetime1">
              <a:rPr lang="en-AU" smtClean="0"/>
              <a:t>30/7/23</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8F47E76A-8933-AAF7-0727-D9AED5575BF4}"/>
              </a:ext>
            </a:extLst>
          </p:cNvPr>
          <p:cNvSpPr>
            <a:spLocks noGrp="1" noChangeArrowheads="1"/>
          </p:cNvSpPr>
          <p:nvPr>
            <p:ph type="body" idx="1"/>
          </p:nvPr>
        </p:nvSpPr>
        <p:spPr>
          <a:xfrm>
            <a:off x="381000" y="1138875"/>
            <a:ext cx="8458200" cy="3733800"/>
          </a:xfrm>
        </p:spPr>
        <p:txBody>
          <a:bodyPr/>
          <a:lstStyle/>
          <a:p>
            <a:pPr>
              <a:lnSpc>
                <a:spcPct val="90000"/>
              </a:lnSpc>
              <a:defRPr/>
            </a:pPr>
            <a:r>
              <a:rPr lang="en-US" b="1" dirty="0">
                <a:solidFill>
                  <a:schemeClr val="tx1"/>
                </a:solidFill>
              </a:rPr>
              <a:t>Avoidant personality disorder </a:t>
            </a:r>
            <a:r>
              <a:rPr lang="en-US" dirty="0"/>
              <a:t>(PD) involves: </a:t>
            </a:r>
          </a:p>
          <a:p>
            <a:pPr lvl="1">
              <a:lnSpc>
                <a:spcPct val="90000"/>
              </a:lnSpc>
              <a:defRPr/>
            </a:pPr>
            <a:r>
              <a:rPr lang="en-US" sz="2400" dirty="0"/>
              <a:t>People who are fearful in social situations. </a:t>
            </a:r>
          </a:p>
          <a:p>
            <a:pPr lvl="1">
              <a:lnSpc>
                <a:spcPct val="90000"/>
              </a:lnSpc>
              <a:defRPr/>
            </a:pPr>
            <a:r>
              <a:rPr lang="en-US" sz="2400" dirty="0"/>
              <a:t>People who are keenly sensitive to criticism, rejection or disapproval; and</a:t>
            </a:r>
          </a:p>
          <a:p>
            <a:pPr lvl="1">
              <a:lnSpc>
                <a:spcPct val="90000"/>
              </a:lnSpc>
              <a:defRPr/>
            </a:pPr>
            <a:r>
              <a:rPr lang="en-US" sz="2400" dirty="0"/>
              <a:t>People whose lives and job are restricted by their fear of negative interactions. </a:t>
            </a:r>
          </a:p>
          <a:p>
            <a:pPr>
              <a:lnSpc>
                <a:spcPct val="90000"/>
              </a:lnSpc>
              <a:defRPr/>
            </a:pPr>
            <a:r>
              <a:rPr lang="en-US" dirty="0"/>
              <a:t>Prevalence of Avoidant PD is about 1 percent and this disorder is co-morbid with dependent PD and borderline PD.</a:t>
            </a:r>
          </a:p>
        </p:txBody>
      </p:sp>
      <p:sp>
        <p:nvSpPr>
          <p:cNvPr id="123907" name="Rectangle 3">
            <a:extLst>
              <a:ext uri="{FF2B5EF4-FFF2-40B4-BE49-F238E27FC236}">
                <a16:creationId xmlns:a16="http://schemas.microsoft.com/office/drawing/2014/main" id="{970424CB-BB5F-0151-BB68-052FF93B211F}"/>
              </a:ext>
            </a:extLst>
          </p:cNvPr>
          <p:cNvSpPr>
            <a:spLocks noGrp="1" noChangeArrowheads="1"/>
          </p:cNvSpPr>
          <p:nvPr>
            <p:ph type="title"/>
          </p:nvPr>
        </p:nvSpPr>
        <p:spPr>
          <a:xfrm>
            <a:off x="599301" y="525766"/>
            <a:ext cx="7772400" cy="731838"/>
          </a:xfrm>
        </p:spPr>
        <p:txBody>
          <a:bodyPr>
            <a:normAutofit/>
          </a:bodyPr>
          <a:lstStyle/>
          <a:p>
            <a:pPr>
              <a:defRPr/>
            </a:pPr>
            <a:r>
              <a:rPr lang="en-US" sz="3200" dirty="0"/>
              <a:t>Anxious/Fearful Cluster</a:t>
            </a:r>
          </a:p>
        </p:txBody>
      </p:sp>
      <p:sp>
        <p:nvSpPr>
          <p:cNvPr id="2" name="Date Placeholder 1">
            <a:extLst>
              <a:ext uri="{FF2B5EF4-FFF2-40B4-BE49-F238E27FC236}">
                <a16:creationId xmlns:a16="http://schemas.microsoft.com/office/drawing/2014/main" id="{EE16A1F4-177E-38CC-855A-FE2AF3E1A3BF}"/>
              </a:ext>
            </a:extLst>
          </p:cNvPr>
          <p:cNvSpPr>
            <a:spLocks noGrp="1"/>
          </p:cNvSpPr>
          <p:nvPr>
            <p:ph type="dt" sz="half" idx="10"/>
          </p:nvPr>
        </p:nvSpPr>
        <p:spPr/>
        <p:txBody>
          <a:bodyPr/>
          <a:lstStyle/>
          <a:p>
            <a:fld id="{1B9B429F-F8D0-9643-959B-CA4EA77AF8C2}" type="datetime1">
              <a:rPr lang="en-AU" smtClean="0"/>
              <a:t>30/7/23</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700BE69D-1108-7F20-1ACE-F2DB77C4896E}"/>
              </a:ext>
            </a:extLst>
          </p:cNvPr>
          <p:cNvSpPr>
            <a:spLocks noGrp="1" noChangeArrowheads="1"/>
          </p:cNvSpPr>
          <p:nvPr>
            <p:ph type="body" idx="1"/>
          </p:nvPr>
        </p:nvSpPr>
        <p:spPr>
          <a:xfrm>
            <a:off x="381000" y="1371600"/>
            <a:ext cx="8458200" cy="3733800"/>
          </a:xfrm>
        </p:spPr>
        <p:txBody>
          <a:bodyPr/>
          <a:lstStyle/>
          <a:p>
            <a:r>
              <a:rPr lang="en-US" altLang="en-US" b="1" dirty="0">
                <a:solidFill>
                  <a:schemeClr val="tx1"/>
                </a:solidFill>
              </a:rPr>
              <a:t>Dependent personality disorder </a:t>
            </a:r>
            <a:r>
              <a:rPr lang="en-US" altLang="en-US" dirty="0"/>
              <a:t>(PD) involves: </a:t>
            </a:r>
          </a:p>
          <a:p>
            <a:pPr lvl="1"/>
            <a:r>
              <a:rPr lang="en-US" altLang="en-US" sz="2000" dirty="0"/>
              <a:t>A lack of self confidence.</a:t>
            </a:r>
          </a:p>
          <a:p>
            <a:pPr lvl="1"/>
            <a:r>
              <a:rPr lang="en-US" altLang="en-US" sz="2000" dirty="0"/>
              <a:t>A lack of a sense of autonomy; and</a:t>
            </a:r>
          </a:p>
          <a:p>
            <a:pPr lvl="1"/>
            <a:r>
              <a:rPr lang="en-US" altLang="en-US" sz="2000" dirty="0"/>
              <a:t>A view that others are powerful while they are weak.</a:t>
            </a:r>
          </a:p>
          <a:p>
            <a:r>
              <a:rPr lang="en-US" altLang="en-US" dirty="0"/>
              <a:t>Prevalence of  Dependent PD is about 1.5 percent and occurs slightly more commonly in women than men.</a:t>
            </a:r>
          </a:p>
          <a:p>
            <a:r>
              <a:rPr lang="en-US" altLang="en-US" dirty="0"/>
              <a:t>May be related to insecure “anxious” attachment. </a:t>
            </a:r>
          </a:p>
        </p:txBody>
      </p:sp>
      <p:sp>
        <p:nvSpPr>
          <p:cNvPr id="124931" name="Rectangle 3">
            <a:extLst>
              <a:ext uri="{FF2B5EF4-FFF2-40B4-BE49-F238E27FC236}">
                <a16:creationId xmlns:a16="http://schemas.microsoft.com/office/drawing/2014/main" id="{4BE47A28-3A04-0E05-BBD0-DAF62738EAE8}"/>
              </a:ext>
            </a:extLst>
          </p:cNvPr>
          <p:cNvSpPr>
            <a:spLocks noGrp="1" noChangeArrowheads="1"/>
          </p:cNvSpPr>
          <p:nvPr>
            <p:ph type="title"/>
          </p:nvPr>
        </p:nvSpPr>
        <p:spPr>
          <a:xfrm>
            <a:off x="685800" y="365125"/>
            <a:ext cx="7772400" cy="731838"/>
          </a:xfrm>
        </p:spPr>
        <p:txBody>
          <a:bodyPr>
            <a:normAutofit/>
          </a:bodyPr>
          <a:lstStyle/>
          <a:p>
            <a:pPr>
              <a:defRPr/>
            </a:pPr>
            <a:r>
              <a:rPr lang="en-US" sz="3200" dirty="0"/>
              <a:t>Anxious/Fearful Cluster</a:t>
            </a:r>
          </a:p>
        </p:txBody>
      </p:sp>
      <p:sp>
        <p:nvSpPr>
          <p:cNvPr id="2" name="Date Placeholder 1">
            <a:extLst>
              <a:ext uri="{FF2B5EF4-FFF2-40B4-BE49-F238E27FC236}">
                <a16:creationId xmlns:a16="http://schemas.microsoft.com/office/drawing/2014/main" id="{7E32FDF2-1C6A-7089-25D6-67D8A2DE27A8}"/>
              </a:ext>
            </a:extLst>
          </p:cNvPr>
          <p:cNvSpPr>
            <a:spLocks noGrp="1"/>
          </p:cNvSpPr>
          <p:nvPr>
            <p:ph type="dt" sz="half" idx="10"/>
          </p:nvPr>
        </p:nvSpPr>
        <p:spPr/>
        <p:txBody>
          <a:bodyPr/>
          <a:lstStyle/>
          <a:p>
            <a:fld id="{7CDBD31F-C87F-1F4F-85F5-C770B13A0A0A}" type="datetime1">
              <a:rPr lang="en-AU" smtClean="0"/>
              <a:t>30/7/23</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0427-709F-4E03-D037-CCB0C9394751}"/>
              </a:ext>
            </a:extLst>
          </p:cNvPr>
          <p:cNvSpPr>
            <a:spLocks noGrp="1"/>
          </p:cNvSpPr>
          <p:nvPr>
            <p:ph type="title"/>
          </p:nvPr>
        </p:nvSpPr>
        <p:spPr>
          <a:xfrm>
            <a:off x="1037970" y="778476"/>
            <a:ext cx="8099855" cy="1600200"/>
          </a:xfrm>
        </p:spPr>
        <p:txBody>
          <a:bodyPr>
            <a:normAutofit fontScale="90000"/>
          </a:bodyPr>
          <a:lstStyle/>
          <a:p>
            <a:br>
              <a:rPr lang="en-US" altLang="en-US" dirty="0"/>
            </a:br>
            <a:br>
              <a:rPr lang="en-US" altLang="en-US" dirty="0"/>
            </a:br>
            <a:br>
              <a:rPr lang="en-US" altLang="en-US" dirty="0"/>
            </a:br>
            <a:br>
              <a:rPr lang="en-US" altLang="en-US" dirty="0"/>
            </a:br>
            <a:br>
              <a:rPr lang="en-US" altLang="en-US" dirty="0"/>
            </a:br>
            <a:r>
              <a:rPr lang="en-US" altLang="en-US" dirty="0"/>
              <a:t>Is personality set in stone?</a:t>
            </a:r>
          </a:p>
        </p:txBody>
      </p:sp>
      <p:sp>
        <p:nvSpPr>
          <p:cNvPr id="3" name="Date Placeholder 2">
            <a:extLst>
              <a:ext uri="{FF2B5EF4-FFF2-40B4-BE49-F238E27FC236}">
                <a16:creationId xmlns:a16="http://schemas.microsoft.com/office/drawing/2014/main" id="{D06DF69B-838F-1F66-9252-466BE81C0E7D}"/>
              </a:ext>
            </a:extLst>
          </p:cNvPr>
          <p:cNvSpPr>
            <a:spLocks noGrp="1"/>
          </p:cNvSpPr>
          <p:nvPr>
            <p:ph type="dt" sz="half" idx="10"/>
          </p:nvPr>
        </p:nvSpPr>
        <p:spPr/>
        <p:txBody>
          <a:bodyPr/>
          <a:lstStyle/>
          <a:p>
            <a:fld id="{638EA13F-B2DE-1C4E-A142-BA28077BB7FB}" type="datetime1">
              <a:rPr lang="en-AU" smtClean="0"/>
              <a:t>30/7/23</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2859-B9A2-4C06-80B5-9235B3563DEE}"/>
              </a:ext>
            </a:extLst>
          </p:cNvPr>
          <p:cNvSpPr>
            <a:spLocks noGrp="1"/>
          </p:cNvSpPr>
          <p:nvPr>
            <p:ph type="title"/>
          </p:nvPr>
        </p:nvSpPr>
        <p:spPr>
          <a:xfrm>
            <a:off x="762000" y="4572000"/>
            <a:ext cx="6781800" cy="1600200"/>
          </a:xfrm>
        </p:spPr>
        <p:txBody>
          <a:bodyPr anchor="b">
            <a:normAutofit/>
          </a:bodyPr>
          <a:lstStyle/>
          <a:p>
            <a:pPr>
              <a:lnSpc>
                <a:spcPct val="90000"/>
              </a:lnSpc>
            </a:pPr>
            <a:r>
              <a:rPr lang="en-US" sz="3800" dirty="0"/>
              <a:t>Diagnostic &amp; Statistical Manual of Mental Disorders – 5-TR</a:t>
            </a:r>
          </a:p>
        </p:txBody>
      </p:sp>
      <p:pic>
        <p:nvPicPr>
          <p:cNvPr id="4" name="Picture 3">
            <a:extLst>
              <a:ext uri="{FF2B5EF4-FFF2-40B4-BE49-F238E27FC236}">
                <a16:creationId xmlns:a16="http://schemas.microsoft.com/office/drawing/2014/main" id="{E64C3595-AD63-9EAF-2DFA-093288850A9C}"/>
              </a:ext>
            </a:extLst>
          </p:cNvPr>
          <p:cNvPicPr>
            <a:picLocks noChangeAspect="1"/>
          </p:cNvPicPr>
          <p:nvPr/>
        </p:nvPicPr>
        <p:blipFill>
          <a:blip r:embed="rId2"/>
          <a:stretch>
            <a:fillRect/>
          </a:stretch>
        </p:blipFill>
        <p:spPr>
          <a:xfrm>
            <a:off x="1213853" y="609601"/>
            <a:ext cx="2753894" cy="3767328"/>
          </a:xfrm>
          <a:prstGeom prst="rect">
            <a:avLst/>
          </a:prstGeom>
          <a:noFill/>
        </p:spPr>
      </p:pic>
      <p:sp>
        <p:nvSpPr>
          <p:cNvPr id="3" name="Content Placeholder 2">
            <a:extLst>
              <a:ext uri="{FF2B5EF4-FFF2-40B4-BE49-F238E27FC236}">
                <a16:creationId xmlns:a16="http://schemas.microsoft.com/office/drawing/2014/main" id="{54CC8557-6744-CB0F-4224-AEED5600B802}"/>
              </a:ext>
            </a:extLst>
          </p:cNvPr>
          <p:cNvSpPr>
            <a:spLocks noGrp="1"/>
          </p:cNvSpPr>
          <p:nvPr>
            <p:ph sz="half" idx="2"/>
          </p:nvPr>
        </p:nvSpPr>
        <p:spPr>
          <a:xfrm>
            <a:off x="4648200" y="609600"/>
            <a:ext cx="3657600" cy="4147751"/>
          </a:xfrm>
        </p:spPr>
        <p:txBody>
          <a:bodyPr anchor="ctr">
            <a:normAutofit/>
          </a:bodyPr>
          <a:lstStyle/>
          <a:p>
            <a:pPr>
              <a:lnSpc>
                <a:spcPct val="90000"/>
              </a:lnSpc>
            </a:pPr>
            <a:r>
              <a:rPr lang="en-US" sz="2000" dirty="0"/>
              <a:t>Designed to assist clinicians in conducting clinical assessment, case formulation and treatment planning</a:t>
            </a:r>
          </a:p>
          <a:p>
            <a:pPr>
              <a:lnSpc>
                <a:spcPct val="90000"/>
              </a:lnSpc>
            </a:pPr>
            <a:r>
              <a:rPr lang="en-US" sz="2000" dirty="0"/>
              <a:t>Not designed to meet the technical needs of the courts and legal professionals</a:t>
            </a:r>
          </a:p>
          <a:p>
            <a:pPr>
              <a:lnSpc>
                <a:spcPct val="90000"/>
              </a:lnSpc>
            </a:pPr>
            <a:r>
              <a:rPr lang="en-US" sz="2000" i="1" dirty="0"/>
              <a:t>  “These dangers arise because of the imperfect fit between the questions of ultimate concern to the law and the information contained in a clinical diagnosis” </a:t>
            </a:r>
            <a:r>
              <a:rPr lang="en-US" sz="2000" dirty="0"/>
              <a:t>(DSM-V, p25)</a:t>
            </a:r>
          </a:p>
          <a:p>
            <a:pPr>
              <a:lnSpc>
                <a:spcPct val="90000"/>
              </a:lnSpc>
            </a:pPr>
            <a:endParaRPr lang="en-US" sz="1800" dirty="0"/>
          </a:p>
        </p:txBody>
      </p:sp>
      <p:sp>
        <p:nvSpPr>
          <p:cNvPr id="5" name="Date Placeholder 4">
            <a:extLst>
              <a:ext uri="{FF2B5EF4-FFF2-40B4-BE49-F238E27FC236}">
                <a16:creationId xmlns:a16="http://schemas.microsoft.com/office/drawing/2014/main" id="{B906BFD4-F732-7AA3-011F-98B176D9C2A2}"/>
              </a:ext>
            </a:extLst>
          </p:cNvPr>
          <p:cNvSpPr>
            <a:spLocks noGrp="1"/>
          </p:cNvSpPr>
          <p:nvPr>
            <p:ph type="dt" sz="half" idx="10"/>
          </p:nvPr>
        </p:nvSpPr>
        <p:spPr/>
        <p:txBody>
          <a:bodyPr/>
          <a:lstStyle/>
          <a:p>
            <a:fld id="{3E042B0D-7753-F147-8F19-FF875DA2ED3C}" type="datetime1">
              <a:rPr lang="en-AU" smtClean="0"/>
              <a:t>30/7/23</a:t>
            </a:fld>
            <a:endParaRPr lang="en-US" dirty="0"/>
          </a:p>
        </p:txBody>
      </p:sp>
    </p:spTree>
    <p:extLst>
      <p:ext uri="{BB962C8B-B14F-4D97-AF65-F5344CB8AC3E}">
        <p14:creationId xmlns:p14="http://schemas.microsoft.com/office/powerpoint/2010/main" val="2618653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EBF42-0110-F073-AA9D-01404D351727}"/>
              </a:ext>
            </a:extLst>
          </p:cNvPr>
          <p:cNvSpPr>
            <a:spLocks noGrp="1"/>
          </p:cNvSpPr>
          <p:nvPr>
            <p:ph type="title"/>
          </p:nvPr>
        </p:nvSpPr>
        <p:spPr>
          <a:xfrm>
            <a:off x="1342767" y="685800"/>
            <a:ext cx="7543800" cy="1600200"/>
          </a:xfrm>
        </p:spPr>
        <p:txBody>
          <a:bodyPr>
            <a:normAutofit fontScale="90000"/>
          </a:bodyPr>
          <a:lstStyle/>
          <a:p>
            <a:br>
              <a:rPr lang="en-US" altLang="en-US" dirty="0"/>
            </a:br>
            <a:br>
              <a:rPr lang="en-US" altLang="en-US" dirty="0"/>
            </a:br>
            <a:br>
              <a:rPr lang="en-US" altLang="en-US" dirty="0"/>
            </a:br>
            <a:r>
              <a:rPr lang="en-US" altLang="en-US" dirty="0"/>
              <a:t>Is personality set in stone?</a:t>
            </a:r>
          </a:p>
        </p:txBody>
      </p:sp>
      <p:sp>
        <p:nvSpPr>
          <p:cNvPr id="3" name="Content Placeholder 2">
            <a:extLst>
              <a:ext uri="{FF2B5EF4-FFF2-40B4-BE49-F238E27FC236}">
                <a16:creationId xmlns:a16="http://schemas.microsoft.com/office/drawing/2014/main" id="{EEB5CB25-5535-B4F6-BFD4-DA1B1434246C}"/>
              </a:ext>
            </a:extLst>
          </p:cNvPr>
          <p:cNvSpPr>
            <a:spLocks noGrp="1"/>
          </p:cNvSpPr>
          <p:nvPr>
            <p:ph idx="1"/>
          </p:nvPr>
        </p:nvSpPr>
        <p:spPr/>
        <p:txBody>
          <a:bodyPr/>
          <a:lstStyle/>
          <a:p>
            <a:pPr marL="0" indent="0">
              <a:buFontTx/>
              <a:buNone/>
              <a:defRPr/>
            </a:pPr>
            <a:endParaRPr lang="en-US" dirty="0"/>
          </a:p>
          <a:p>
            <a:pPr marL="0" indent="0">
              <a:buFontTx/>
              <a:buNone/>
              <a:defRPr/>
            </a:pPr>
            <a:endParaRPr lang="en-US" dirty="0"/>
          </a:p>
          <a:p>
            <a:pPr marL="0" indent="0">
              <a:buFontTx/>
              <a:buNone/>
              <a:defRPr/>
            </a:pPr>
            <a:endParaRPr lang="en-US" dirty="0"/>
          </a:p>
          <a:p>
            <a:pPr marL="2194560" lvl="8" indent="0">
              <a:buNone/>
              <a:defRPr/>
            </a:pPr>
            <a:r>
              <a:rPr lang="en-US" sz="2800" dirty="0"/>
              <a:t>            No</a:t>
            </a:r>
          </a:p>
        </p:txBody>
      </p:sp>
      <p:sp>
        <p:nvSpPr>
          <p:cNvPr id="4" name="Date Placeholder 3">
            <a:extLst>
              <a:ext uri="{FF2B5EF4-FFF2-40B4-BE49-F238E27FC236}">
                <a16:creationId xmlns:a16="http://schemas.microsoft.com/office/drawing/2014/main" id="{0BFD2252-6576-4547-8950-ADE139AE08C1}"/>
              </a:ext>
            </a:extLst>
          </p:cNvPr>
          <p:cNvSpPr>
            <a:spLocks noGrp="1"/>
          </p:cNvSpPr>
          <p:nvPr>
            <p:ph type="dt" sz="half" idx="10"/>
          </p:nvPr>
        </p:nvSpPr>
        <p:spPr/>
        <p:txBody>
          <a:bodyPr/>
          <a:lstStyle/>
          <a:p>
            <a:fld id="{DB90E2CD-0227-0246-8407-9B29042F6182}" type="datetime1">
              <a:rPr lang="en-AU" smtClean="0"/>
              <a:t>30/7/23</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1C1276-F1AD-1245-3BD8-CEB0E513FDDB}"/>
              </a:ext>
            </a:extLst>
          </p:cNvPr>
          <p:cNvSpPr>
            <a:spLocks noGrp="1"/>
          </p:cNvSpPr>
          <p:nvPr>
            <p:ph sz="half" idx="2"/>
          </p:nvPr>
        </p:nvSpPr>
        <p:spPr>
          <a:xfrm>
            <a:off x="494270" y="1329264"/>
            <a:ext cx="4077730" cy="4478412"/>
          </a:xfrm>
        </p:spPr>
        <p:txBody>
          <a:bodyPr anchor="t">
            <a:normAutofit/>
          </a:bodyPr>
          <a:lstStyle/>
          <a:p>
            <a:pPr>
              <a:lnSpc>
                <a:spcPct val="90000"/>
              </a:lnSpc>
              <a:defRPr/>
            </a:pPr>
            <a:r>
              <a:rPr lang="en-US" dirty="0"/>
              <a:t>Recognition of features.</a:t>
            </a:r>
          </a:p>
          <a:p>
            <a:pPr marL="0" indent="0">
              <a:lnSpc>
                <a:spcPct val="90000"/>
              </a:lnSpc>
              <a:buNone/>
              <a:defRPr/>
            </a:pPr>
            <a:endParaRPr lang="en-US" dirty="0"/>
          </a:p>
          <a:p>
            <a:pPr>
              <a:lnSpc>
                <a:spcPct val="90000"/>
              </a:lnSpc>
              <a:defRPr/>
            </a:pPr>
            <a:r>
              <a:rPr lang="en-US" dirty="0"/>
              <a:t>Adjust expectations.</a:t>
            </a:r>
          </a:p>
          <a:p>
            <a:pPr marL="0" indent="0">
              <a:lnSpc>
                <a:spcPct val="90000"/>
              </a:lnSpc>
              <a:buNone/>
              <a:defRPr/>
            </a:pPr>
            <a:endParaRPr lang="en-US" dirty="0"/>
          </a:p>
          <a:p>
            <a:pPr>
              <a:lnSpc>
                <a:spcPct val="90000"/>
              </a:lnSpc>
              <a:defRPr/>
            </a:pPr>
            <a:r>
              <a:rPr lang="en-US" dirty="0"/>
              <a:t>Motivational interviewing:</a:t>
            </a:r>
          </a:p>
          <a:p>
            <a:pPr lvl="1">
              <a:lnSpc>
                <a:spcPct val="90000"/>
              </a:lnSpc>
              <a:defRPr/>
            </a:pPr>
            <a:r>
              <a:rPr lang="en-US" dirty="0"/>
              <a:t>Develop discrepancy</a:t>
            </a:r>
          </a:p>
          <a:p>
            <a:pPr lvl="1">
              <a:lnSpc>
                <a:spcPct val="90000"/>
              </a:lnSpc>
              <a:defRPr/>
            </a:pPr>
            <a:r>
              <a:rPr lang="en-US" dirty="0"/>
              <a:t>Express empathy</a:t>
            </a:r>
          </a:p>
          <a:p>
            <a:pPr lvl="1">
              <a:lnSpc>
                <a:spcPct val="90000"/>
              </a:lnSpc>
              <a:defRPr/>
            </a:pPr>
            <a:r>
              <a:rPr lang="en-US" dirty="0"/>
              <a:t>Amplify ambivalence</a:t>
            </a:r>
          </a:p>
          <a:p>
            <a:pPr lvl="1">
              <a:lnSpc>
                <a:spcPct val="90000"/>
              </a:lnSpc>
              <a:defRPr/>
            </a:pPr>
            <a:r>
              <a:rPr lang="en-US" dirty="0"/>
              <a:t>Roll with resistance</a:t>
            </a:r>
          </a:p>
          <a:p>
            <a:pPr lvl="1">
              <a:lnSpc>
                <a:spcPct val="90000"/>
              </a:lnSpc>
              <a:defRPr/>
            </a:pPr>
            <a:r>
              <a:rPr lang="en-US" dirty="0"/>
              <a:t>Support self-efficacy</a:t>
            </a:r>
          </a:p>
        </p:txBody>
      </p:sp>
      <p:sp>
        <p:nvSpPr>
          <p:cNvPr id="12" name="Content Placeholder 5">
            <a:extLst>
              <a:ext uri="{FF2B5EF4-FFF2-40B4-BE49-F238E27FC236}">
                <a16:creationId xmlns:a16="http://schemas.microsoft.com/office/drawing/2014/main" id="{5917C546-895C-AC8B-E4EB-780A022F6138}"/>
              </a:ext>
            </a:extLst>
          </p:cNvPr>
          <p:cNvSpPr>
            <a:spLocks noGrp="1"/>
          </p:cNvSpPr>
          <p:nvPr>
            <p:ph sz="quarter" idx="4"/>
          </p:nvPr>
        </p:nvSpPr>
        <p:spPr>
          <a:xfrm>
            <a:off x="4917989" y="1489904"/>
            <a:ext cx="3649443" cy="3048000"/>
          </a:xfrm>
        </p:spPr>
        <p:txBody>
          <a:bodyPr>
            <a:normAutofit/>
          </a:bodyPr>
          <a:lstStyle/>
          <a:p>
            <a:pPr marL="0" indent="0">
              <a:lnSpc>
                <a:spcPct val="90000"/>
              </a:lnSpc>
              <a:spcBef>
                <a:spcPct val="0"/>
              </a:spcBef>
              <a:buNone/>
              <a:defRPr/>
            </a:pPr>
            <a:r>
              <a:rPr lang="en-US" sz="3200" dirty="0">
                <a:solidFill>
                  <a:schemeClr val="tx1">
                    <a:lumMod val="85000"/>
                    <a:lumOff val="15000"/>
                  </a:schemeClr>
                </a:solidFill>
                <a:latin typeface="+mj-lt"/>
                <a:ea typeface="+mj-ea"/>
                <a:cs typeface="+mj-cs"/>
              </a:rPr>
              <a:t>How to engage with PD Clients?</a:t>
            </a:r>
          </a:p>
        </p:txBody>
      </p:sp>
      <p:sp>
        <p:nvSpPr>
          <p:cNvPr id="6" name="Date Placeholder 5">
            <a:extLst>
              <a:ext uri="{FF2B5EF4-FFF2-40B4-BE49-F238E27FC236}">
                <a16:creationId xmlns:a16="http://schemas.microsoft.com/office/drawing/2014/main" id="{FF91EB43-9554-063B-E57B-03F4F859C4FC}"/>
              </a:ext>
            </a:extLst>
          </p:cNvPr>
          <p:cNvSpPr>
            <a:spLocks noGrp="1"/>
          </p:cNvSpPr>
          <p:nvPr>
            <p:ph type="dt" sz="half" idx="10"/>
          </p:nvPr>
        </p:nvSpPr>
        <p:spPr/>
        <p:txBody>
          <a:bodyPr/>
          <a:lstStyle/>
          <a:p>
            <a:fld id="{9D3ACC7A-61CF-C54C-903F-90287A35CFCD}" type="datetime1">
              <a:rPr lang="en-AU" smtClean="0"/>
              <a:t>30/7/23</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B143-29AA-22FD-36E1-0A9519618CC5}"/>
              </a:ext>
            </a:extLst>
          </p:cNvPr>
          <p:cNvSpPr>
            <a:spLocks noGrp="1"/>
          </p:cNvSpPr>
          <p:nvPr>
            <p:ph type="title"/>
          </p:nvPr>
        </p:nvSpPr>
        <p:spPr>
          <a:xfrm>
            <a:off x="-61786" y="-259499"/>
            <a:ext cx="8723874" cy="1421027"/>
          </a:xfrm>
        </p:spPr>
        <p:txBody>
          <a:bodyPr>
            <a:normAutofit/>
          </a:bodyPr>
          <a:lstStyle/>
          <a:p>
            <a:pPr algn="ctr"/>
            <a:r>
              <a:rPr lang="en-US" sz="3200" dirty="0"/>
              <a:t>Briefing and instructing psychologist experts</a:t>
            </a:r>
          </a:p>
        </p:txBody>
      </p:sp>
      <p:sp>
        <p:nvSpPr>
          <p:cNvPr id="3" name="Content Placeholder 2">
            <a:extLst>
              <a:ext uri="{FF2B5EF4-FFF2-40B4-BE49-F238E27FC236}">
                <a16:creationId xmlns:a16="http://schemas.microsoft.com/office/drawing/2014/main" id="{B86B7ABD-0824-BF7B-5035-B3C43D1727C4}"/>
              </a:ext>
            </a:extLst>
          </p:cNvPr>
          <p:cNvSpPr>
            <a:spLocks noGrp="1"/>
          </p:cNvSpPr>
          <p:nvPr>
            <p:ph idx="1"/>
          </p:nvPr>
        </p:nvSpPr>
        <p:spPr>
          <a:xfrm>
            <a:off x="762000" y="1600200"/>
            <a:ext cx="7543800" cy="4541108"/>
          </a:xfrm>
        </p:spPr>
        <p:txBody>
          <a:bodyPr>
            <a:normAutofit lnSpcReduction="10000"/>
          </a:bodyPr>
          <a:lstStyle/>
          <a:p>
            <a:endParaRPr lang="en-US" dirty="0">
              <a:solidFill>
                <a:schemeClr val="tx1"/>
              </a:solidFill>
            </a:endParaRPr>
          </a:p>
          <a:p>
            <a:r>
              <a:rPr lang="en-US" dirty="0">
                <a:solidFill>
                  <a:schemeClr val="tx1"/>
                </a:solidFill>
              </a:rPr>
              <a:t>Mitigation vs risk.</a:t>
            </a:r>
          </a:p>
          <a:p>
            <a:endParaRPr lang="en-US" dirty="0">
              <a:solidFill>
                <a:schemeClr val="tx1"/>
              </a:solidFill>
            </a:endParaRPr>
          </a:p>
          <a:p>
            <a:r>
              <a:rPr lang="en-US" dirty="0">
                <a:solidFill>
                  <a:schemeClr val="tx1"/>
                </a:solidFill>
              </a:rPr>
              <a:t>Mental condition and causality as a hypothesis, not an objective fact.</a:t>
            </a:r>
          </a:p>
          <a:p>
            <a:endParaRPr lang="en-US" dirty="0">
              <a:solidFill>
                <a:schemeClr val="tx1"/>
              </a:solidFill>
            </a:endParaRPr>
          </a:p>
          <a:p>
            <a:r>
              <a:rPr lang="en-US" dirty="0">
                <a:solidFill>
                  <a:schemeClr val="tx1"/>
                </a:solidFill>
              </a:rPr>
              <a:t>Plea traversal and implications of not discussing offences:</a:t>
            </a:r>
          </a:p>
          <a:p>
            <a:pPr marL="1714500" lvl="5" indent="-274320"/>
            <a:r>
              <a:rPr lang="en-US" sz="2400" dirty="0">
                <a:solidFill>
                  <a:schemeClr val="tx1"/>
                </a:solidFill>
              </a:rPr>
              <a:t>Need to declare</a:t>
            </a:r>
          </a:p>
          <a:p>
            <a:pPr marL="1714500" lvl="5" indent="-274320"/>
            <a:r>
              <a:rPr lang="en-US" sz="2400" dirty="0">
                <a:solidFill>
                  <a:schemeClr val="tx1"/>
                </a:solidFill>
              </a:rPr>
              <a:t>Relevance to programs and risk estimate.</a:t>
            </a:r>
          </a:p>
          <a:p>
            <a:pPr marL="1714500" lvl="5" indent="-274320"/>
            <a:endParaRPr lang="en-US" sz="2400" dirty="0">
              <a:solidFill>
                <a:schemeClr val="tx1"/>
              </a:solidFill>
            </a:endParaRPr>
          </a:p>
          <a:p>
            <a:r>
              <a:rPr lang="en-US" dirty="0">
                <a:solidFill>
                  <a:schemeClr val="tx1"/>
                </a:solidFill>
              </a:rPr>
              <a:t>Individual deterrence prior to sentencing.</a:t>
            </a:r>
          </a:p>
          <a:p>
            <a:endParaRPr lang="en-US" dirty="0"/>
          </a:p>
          <a:p>
            <a:endParaRPr lang="en-US" dirty="0"/>
          </a:p>
        </p:txBody>
      </p:sp>
      <p:sp>
        <p:nvSpPr>
          <p:cNvPr id="4" name="Date Placeholder 3">
            <a:extLst>
              <a:ext uri="{FF2B5EF4-FFF2-40B4-BE49-F238E27FC236}">
                <a16:creationId xmlns:a16="http://schemas.microsoft.com/office/drawing/2014/main" id="{2137D4F6-A14D-F873-680D-4B5426A54609}"/>
              </a:ext>
            </a:extLst>
          </p:cNvPr>
          <p:cNvSpPr>
            <a:spLocks noGrp="1"/>
          </p:cNvSpPr>
          <p:nvPr>
            <p:ph type="dt" sz="half" idx="10"/>
          </p:nvPr>
        </p:nvSpPr>
        <p:spPr/>
        <p:txBody>
          <a:bodyPr/>
          <a:lstStyle/>
          <a:p>
            <a:fld id="{0618AD01-0863-204C-882B-B63D2FED0C03}" type="datetime1">
              <a:rPr lang="en-AU" smtClean="0"/>
              <a:t>30/7/23</a:t>
            </a:fld>
            <a:endParaRPr lang="en-US" dirty="0"/>
          </a:p>
        </p:txBody>
      </p:sp>
    </p:spTree>
    <p:extLst>
      <p:ext uri="{BB962C8B-B14F-4D97-AF65-F5344CB8AC3E}">
        <p14:creationId xmlns:p14="http://schemas.microsoft.com/office/powerpoint/2010/main" val="18751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528F6-3443-1C48-877F-17176BBB4AD6}"/>
              </a:ext>
            </a:extLst>
          </p:cNvPr>
          <p:cNvSpPr>
            <a:spLocks noGrp="1"/>
          </p:cNvSpPr>
          <p:nvPr>
            <p:ph idx="1"/>
          </p:nvPr>
        </p:nvSpPr>
        <p:spPr>
          <a:xfrm>
            <a:off x="564290" y="234770"/>
            <a:ext cx="7543800" cy="5483278"/>
          </a:xfrm>
        </p:spPr>
        <p:txBody>
          <a:bodyPr/>
          <a:lstStyle/>
          <a:p>
            <a:r>
              <a:rPr lang="en-US" dirty="0"/>
              <a:t>Judicious use of supporting material: </a:t>
            </a:r>
          </a:p>
          <a:p>
            <a:pPr lvl="2"/>
            <a:r>
              <a:rPr lang="en-US" dirty="0"/>
              <a:t>No Justice Health File please!</a:t>
            </a:r>
          </a:p>
          <a:p>
            <a:pPr lvl="2"/>
            <a:r>
              <a:rPr lang="en-US" dirty="0"/>
              <a:t>No drip feed brief</a:t>
            </a:r>
          </a:p>
          <a:p>
            <a:pPr lvl="2"/>
            <a:r>
              <a:rPr lang="en-US" dirty="0"/>
              <a:t>Prior assessments; and</a:t>
            </a:r>
          </a:p>
          <a:p>
            <a:pPr lvl="2"/>
            <a:r>
              <a:rPr lang="en-US" dirty="0"/>
              <a:t>Evidence of pre-existing condition.</a:t>
            </a:r>
          </a:p>
          <a:p>
            <a:pPr marL="640080" lvl="2" indent="0">
              <a:buNone/>
            </a:pPr>
            <a:endParaRPr lang="en-US" dirty="0"/>
          </a:p>
          <a:p>
            <a:r>
              <a:rPr lang="en-US" dirty="0"/>
              <a:t>S.14 applications when the defendant pleads not guilty.</a:t>
            </a:r>
          </a:p>
          <a:p>
            <a:endParaRPr lang="en-US" dirty="0"/>
          </a:p>
          <a:p>
            <a:r>
              <a:rPr lang="en-US" dirty="0"/>
              <a:t>A single assessment can only cover so much ground.</a:t>
            </a:r>
          </a:p>
          <a:p>
            <a:pPr lvl="1"/>
            <a:r>
              <a:rPr lang="en-US" dirty="0"/>
              <a:t>Particularly relevant with neuropsychology.</a:t>
            </a:r>
          </a:p>
          <a:p>
            <a:pPr lvl="1"/>
            <a:endParaRPr lang="en-US" dirty="0"/>
          </a:p>
          <a:p>
            <a:r>
              <a:rPr lang="en-US" dirty="0"/>
              <a:t>When engaging a report to challenge an opinion, we will need the same material considered for the earlier opinion.</a:t>
            </a:r>
          </a:p>
        </p:txBody>
      </p:sp>
      <p:sp>
        <p:nvSpPr>
          <p:cNvPr id="2" name="Date Placeholder 1">
            <a:extLst>
              <a:ext uri="{FF2B5EF4-FFF2-40B4-BE49-F238E27FC236}">
                <a16:creationId xmlns:a16="http://schemas.microsoft.com/office/drawing/2014/main" id="{4CD23853-5CC2-4995-CB69-5E43535B55A0}"/>
              </a:ext>
            </a:extLst>
          </p:cNvPr>
          <p:cNvSpPr>
            <a:spLocks noGrp="1"/>
          </p:cNvSpPr>
          <p:nvPr>
            <p:ph type="dt" sz="half" idx="10"/>
          </p:nvPr>
        </p:nvSpPr>
        <p:spPr/>
        <p:txBody>
          <a:bodyPr/>
          <a:lstStyle/>
          <a:p>
            <a:fld id="{39C7A003-C5CC-794E-8D29-FE14779AFC76}" type="datetime1">
              <a:rPr lang="en-AU" smtClean="0"/>
              <a:t>30/7/23</a:t>
            </a:fld>
            <a:endParaRPr lang="en-US" dirty="0"/>
          </a:p>
        </p:txBody>
      </p:sp>
    </p:spTree>
    <p:extLst>
      <p:ext uri="{BB962C8B-B14F-4D97-AF65-F5344CB8AC3E}">
        <p14:creationId xmlns:p14="http://schemas.microsoft.com/office/powerpoint/2010/main" val="765920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B735-C881-5A27-933D-99F18719040C}"/>
              </a:ext>
            </a:extLst>
          </p:cNvPr>
          <p:cNvSpPr>
            <a:spLocks noGrp="1"/>
          </p:cNvSpPr>
          <p:nvPr>
            <p:ph type="title"/>
          </p:nvPr>
        </p:nvSpPr>
        <p:spPr>
          <a:xfrm>
            <a:off x="432490" y="-358358"/>
            <a:ext cx="8279027" cy="2979637"/>
          </a:xfrm>
        </p:spPr>
        <p:txBody>
          <a:bodyPr>
            <a:normAutofit/>
          </a:bodyPr>
          <a:lstStyle/>
          <a:p>
            <a:r>
              <a:rPr lang="en-US" sz="3200" dirty="0"/>
              <a:t>     Critical Analysis of Risk Assessment Reports</a:t>
            </a:r>
          </a:p>
        </p:txBody>
      </p:sp>
      <p:sp>
        <p:nvSpPr>
          <p:cNvPr id="5" name="Date Placeholder 4">
            <a:extLst>
              <a:ext uri="{FF2B5EF4-FFF2-40B4-BE49-F238E27FC236}">
                <a16:creationId xmlns:a16="http://schemas.microsoft.com/office/drawing/2014/main" id="{198FF2D4-62D6-F998-4155-977E033BA927}"/>
              </a:ext>
            </a:extLst>
          </p:cNvPr>
          <p:cNvSpPr>
            <a:spLocks noGrp="1"/>
          </p:cNvSpPr>
          <p:nvPr>
            <p:ph type="dt" sz="half" idx="10"/>
          </p:nvPr>
        </p:nvSpPr>
        <p:spPr/>
        <p:txBody>
          <a:bodyPr/>
          <a:lstStyle/>
          <a:p>
            <a:fld id="{1847D091-DFEA-8D47-8C60-1E649FD55800}" type="datetime1">
              <a:rPr lang="en-AU" smtClean="0"/>
              <a:t>30/7/23</a:t>
            </a:fld>
            <a:endParaRPr lang="en-US" dirty="0"/>
          </a:p>
        </p:txBody>
      </p:sp>
    </p:spTree>
    <p:extLst>
      <p:ext uri="{BB962C8B-B14F-4D97-AF65-F5344CB8AC3E}">
        <p14:creationId xmlns:p14="http://schemas.microsoft.com/office/powerpoint/2010/main" val="2332616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799"/>
            <a:ext cx="7543800" cy="5141543"/>
          </a:xfrm>
        </p:spPr>
        <p:txBody>
          <a:bodyPr/>
          <a:lstStyle/>
          <a:p>
            <a:pPr algn="just"/>
            <a:r>
              <a:rPr lang="en-US" dirty="0"/>
              <a:t>It is not scientifically possible to accurately predict whether or not an individual will or will not actually harm someone.</a:t>
            </a:r>
          </a:p>
          <a:p>
            <a:pPr algn="just"/>
            <a:endParaRPr lang="en-US" dirty="0"/>
          </a:p>
          <a:p>
            <a:pPr algn="just"/>
            <a:r>
              <a:rPr lang="en-US" dirty="0"/>
              <a:t>As general rule, the less common the behavioural phenomena, the more difficult it is to predict; and </a:t>
            </a:r>
          </a:p>
          <a:p>
            <a:pPr algn="just"/>
            <a:endParaRPr lang="en-US" dirty="0"/>
          </a:p>
          <a:p>
            <a:pPr algn="just"/>
            <a:r>
              <a:rPr lang="en-US" dirty="0"/>
              <a:t>The best that can be offered is a risk estimate that is anchored to empirical evidence identifying features associated with risk; and sound clinical analysis and case formulation of how those present features might operate in the individual subject to the assessment.</a:t>
            </a:r>
            <a:r>
              <a:rPr lang="en-AU" dirty="0"/>
              <a:t> </a:t>
            </a:r>
          </a:p>
          <a:p>
            <a:pPr marL="0" indent="0" algn="just">
              <a:buNone/>
            </a:pPr>
            <a:endParaRPr lang="en-US" dirty="0"/>
          </a:p>
        </p:txBody>
      </p:sp>
      <p:sp>
        <p:nvSpPr>
          <p:cNvPr id="2" name="Date Placeholder 1">
            <a:extLst>
              <a:ext uri="{FF2B5EF4-FFF2-40B4-BE49-F238E27FC236}">
                <a16:creationId xmlns:a16="http://schemas.microsoft.com/office/drawing/2014/main" id="{48DE7F66-E8C9-E8E3-19F2-B7992D0092E5}"/>
              </a:ext>
            </a:extLst>
          </p:cNvPr>
          <p:cNvSpPr>
            <a:spLocks noGrp="1"/>
          </p:cNvSpPr>
          <p:nvPr>
            <p:ph type="dt" sz="half" idx="10"/>
          </p:nvPr>
        </p:nvSpPr>
        <p:spPr/>
        <p:txBody>
          <a:bodyPr/>
          <a:lstStyle/>
          <a:p>
            <a:fld id="{FC59F0A6-7074-334D-A260-629E8C8A823E}" type="datetime1">
              <a:rPr lang="en-AU" smtClean="0"/>
              <a:t>30/7/23</a:t>
            </a:fld>
            <a:endParaRPr lang="en-US" dirty="0"/>
          </a:p>
        </p:txBody>
      </p:sp>
    </p:spTree>
    <p:extLst>
      <p:ext uri="{BB962C8B-B14F-4D97-AF65-F5344CB8AC3E}">
        <p14:creationId xmlns:p14="http://schemas.microsoft.com/office/powerpoint/2010/main" val="3845472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990600" y="74142"/>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eaLnBrk="1" hangingPunct="1"/>
            <a:r>
              <a:rPr lang="en-US" sz="3200" dirty="0">
                <a:solidFill>
                  <a:schemeClr val="tx1">
                    <a:lumMod val="85000"/>
                    <a:lumOff val="15000"/>
                  </a:schemeClr>
                </a:solidFill>
                <a:latin typeface="+mj-lt"/>
                <a:ea typeface="+mj-ea"/>
                <a:cs typeface="+mj-cs"/>
              </a:rPr>
              <a:t>What anchors a risk assessments?</a:t>
            </a:r>
          </a:p>
        </p:txBody>
      </p:sp>
      <p:sp>
        <p:nvSpPr>
          <p:cNvPr id="6" name="Rectangle 11"/>
          <p:cNvSpPr>
            <a:spLocks noChangeArrowheads="1"/>
          </p:cNvSpPr>
          <p:nvPr/>
        </p:nvSpPr>
        <p:spPr bwMode="auto">
          <a:xfrm>
            <a:off x="1066800" y="838200"/>
            <a:ext cx="7696200" cy="5562600"/>
          </a:xfrm>
          <a:prstGeom prst="rect">
            <a:avLst/>
          </a:prstGeom>
        </p:spPr>
        <p:txBody>
          <a:bodyPr/>
          <a:lstStyle/>
          <a:p>
            <a:pPr marL="438150" indent="-319088" eaLnBrk="1" hangingPunct="1">
              <a:spcAft>
                <a:spcPts val="1200"/>
              </a:spcAft>
              <a:buClr>
                <a:schemeClr val="accent1"/>
              </a:buClr>
              <a:buSzPct val="80000"/>
              <a:buFont typeface="Wingdings 2" charset="0"/>
              <a:buChar char=""/>
            </a:pPr>
            <a:r>
              <a:rPr lang="en-US" sz="2800" dirty="0">
                <a:solidFill>
                  <a:srgbClr val="FFC000"/>
                </a:solidFill>
                <a:latin typeface="Calibri" charset="0"/>
                <a:cs typeface="Calibri" charset="0"/>
              </a:rPr>
              <a:t>Unstructured Professional Judgment</a:t>
            </a:r>
          </a:p>
          <a:p>
            <a:pPr marL="917575" lvl="1" indent="-342900" eaLnBrk="1" hangingPunct="1">
              <a:spcAft>
                <a:spcPts val="1200"/>
              </a:spcAft>
              <a:buClr>
                <a:schemeClr val="accent1"/>
              </a:buClr>
              <a:buSzPct val="80000"/>
              <a:buFont typeface="Arial" charset="0"/>
              <a:buChar char="•"/>
            </a:pPr>
            <a:r>
              <a:rPr lang="ja-JP" altLang="en-US" sz="2000">
                <a:latin typeface="Calibri" charset="0"/>
                <a:cs typeface="Calibri" charset="0"/>
              </a:rPr>
              <a:t>“</a:t>
            </a:r>
            <a:r>
              <a:rPr lang="en-US" sz="2000" i="1" dirty="0">
                <a:latin typeface="Calibri" charset="0"/>
                <a:cs typeface="Calibri" charset="0"/>
              </a:rPr>
              <a:t>Based on my many years of experience I would say this offender will almost certainly be arrested again</a:t>
            </a:r>
            <a:r>
              <a:rPr lang="en-US" sz="2000" dirty="0">
                <a:latin typeface="Calibri" charset="0"/>
                <a:cs typeface="Calibri" charset="0"/>
              </a:rPr>
              <a:t>…</a:t>
            </a:r>
            <a:r>
              <a:rPr lang="ja-JP" altLang="en-US" sz="2000">
                <a:latin typeface="Calibri" charset="0"/>
                <a:cs typeface="Calibri" charset="0"/>
              </a:rPr>
              <a:t>”</a:t>
            </a:r>
            <a:endParaRPr lang="en-US" sz="2000" dirty="0">
              <a:latin typeface="Calibri" charset="0"/>
              <a:cs typeface="Calibri" charset="0"/>
            </a:endParaRPr>
          </a:p>
          <a:p>
            <a:pPr marL="917575" lvl="1" indent="-342900" eaLnBrk="1" hangingPunct="1">
              <a:spcAft>
                <a:spcPts val="1200"/>
              </a:spcAft>
              <a:buClr>
                <a:schemeClr val="accent1"/>
              </a:buClr>
              <a:buSzPct val="80000"/>
              <a:buFont typeface="Arial" charset="0"/>
              <a:buChar char="•"/>
            </a:pPr>
            <a:r>
              <a:rPr lang="en-US" sz="2000" dirty="0">
                <a:latin typeface="Calibri" charset="0"/>
                <a:cs typeface="Calibri" charset="0"/>
              </a:rPr>
              <a:t>Most common form of decision-making in CJ system 25 years ago</a:t>
            </a:r>
          </a:p>
          <a:p>
            <a:pPr marL="917575" lvl="1" indent="-342900" eaLnBrk="1" hangingPunct="1">
              <a:spcAft>
                <a:spcPts val="1200"/>
              </a:spcAft>
              <a:buClr>
                <a:schemeClr val="accent1"/>
              </a:buClr>
              <a:buSzPct val="80000"/>
            </a:pPr>
            <a:endParaRPr lang="en-US" sz="2000" dirty="0">
              <a:latin typeface="Calibri" charset="0"/>
              <a:cs typeface="Calibri" charset="0"/>
            </a:endParaRPr>
          </a:p>
          <a:p>
            <a:pPr marL="119062" eaLnBrk="1" hangingPunct="1">
              <a:spcAft>
                <a:spcPts val="1200"/>
              </a:spcAft>
              <a:buClr>
                <a:schemeClr val="accent1"/>
              </a:buClr>
              <a:buSzPct val="80000"/>
            </a:pPr>
            <a:r>
              <a:rPr lang="en-US" sz="2000" dirty="0">
                <a:latin typeface="Calibri" charset="0"/>
                <a:cs typeface="Calibri" charset="0"/>
              </a:rPr>
              <a:t>            </a:t>
            </a:r>
            <a:r>
              <a:rPr lang="en-US" sz="2800" dirty="0">
                <a:solidFill>
                  <a:srgbClr val="FFC000"/>
                </a:solidFill>
                <a:latin typeface="Calibri" charset="0"/>
                <a:cs typeface="Calibri" charset="0"/>
              </a:rPr>
              <a:t>Actuarial Risk Assessment</a:t>
            </a:r>
          </a:p>
          <a:p>
            <a:pPr marL="917575" lvl="1" indent="-342900" eaLnBrk="1" hangingPunct="1">
              <a:spcAft>
                <a:spcPts val="1200"/>
              </a:spcAft>
              <a:buClr>
                <a:schemeClr val="accent1"/>
              </a:buClr>
              <a:buSzPct val="80000"/>
              <a:buFont typeface="Arial" charset="0"/>
              <a:buChar char="•"/>
            </a:pPr>
            <a:r>
              <a:rPr lang="en-US" sz="2000" dirty="0">
                <a:latin typeface="Calibri" charset="0"/>
                <a:cs typeface="Calibri" charset="0"/>
              </a:rPr>
              <a:t>Statistical formulas that combine </a:t>
            </a:r>
            <a:r>
              <a:rPr lang="ja-JP" altLang="en-US" sz="2000">
                <a:latin typeface="Calibri" charset="0"/>
                <a:cs typeface="Calibri" charset="0"/>
              </a:rPr>
              <a:t>“</a:t>
            </a:r>
            <a:r>
              <a:rPr lang="en-US" sz="2000" dirty="0">
                <a:latin typeface="Calibri" charset="0"/>
                <a:cs typeface="Calibri" charset="0"/>
              </a:rPr>
              <a:t>risk factors</a:t>
            </a:r>
            <a:r>
              <a:rPr lang="ja-JP" altLang="en-US" sz="2000">
                <a:latin typeface="Calibri" charset="0"/>
                <a:cs typeface="Calibri" charset="0"/>
              </a:rPr>
              <a:t>”</a:t>
            </a:r>
            <a:r>
              <a:rPr lang="en-US" sz="2000" dirty="0">
                <a:latin typeface="Calibri" charset="0"/>
                <a:cs typeface="Calibri" charset="0"/>
              </a:rPr>
              <a:t> to maximize predictive accuracy</a:t>
            </a:r>
          </a:p>
          <a:p>
            <a:pPr marL="917575" lvl="1" indent="-342900" eaLnBrk="1" hangingPunct="1">
              <a:spcAft>
                <a:spcPts val="1200"/>
              </a:spcAft>
              <a:buClr>
                <a:schemeClr val="accent1"/>
              </a:buClr>
              <a:buSzPct val="80000"/>
              <a:buFont typeface="Arial" charset="0"/>
              <a:buChar char="•"/>
            </a:pPr>
            <a:r>
              <a:rPr lang="en-US" sz="2000" dirty="0">
                <a:latin typeface="Calibri" charset="0"/>
                <a:cs typeface="Calibri" charset="0"/>
              </a:rPr>
              <a:t>Mechanical process – no discretion</a:t>
            </a:r>
          </a:p>
          <a:p>
            <a:pPr marL="917575" lvl="1" indent="-342900" eaLnBrk="1" hangingPunct="1">
              <a:spcAft>
                <a:spcPts val="1200"/>
              </a:spcAft>
              <a:buClr>
                <a:schemeClr val="accent1"/>
              </a:buClr>
              <a:buSzPct val="80000"/>
              <a:buFont typeface="Arial" charset="0"/>
              <a:buChar char="•"/>
            </a:pPr>
            <a:r>
              <a:rPr lang="en-US" sz="2000" dirty="0">
                <a:latin typeface="Calibri" charset="0"/>
                <a:cs typeface="Calibri" charset="0"/>
              </a:rPr>
              <a:t>Life &amp; driving insurance rates, military and medical applications; </a:t>
            </a:r>
          </a:p>
          <a:p>
            <a:pPr marL="438150" indent="-319088" eaLnBrk="1" hangingPunct="1">
              <a:spcAft>
                <a:spcPts val="1200"/>
              </a:spcAft>
              <a:buClr>
                <a:schemeClr val="accent1"/>
              </a:buClr>
              <a:buSzPct val="80000"/>
              <a:buFont typeface="Wingdings 2" charset="0"/>
              <a:buChar char=""/>
            </a:pPr>
            <a:endParaRPr lang="en-US" sz="2000" dirty="0">
              <a:latin typeface="Calibri" charset="0"/>
              <a:cs typeface="Calibri" charset="0"/>
            </a:endParaRPr>
          </a:p>
        </p:txBody>
      </p:sp>
      <p:sp>
        <p:nvSpPr>
          <p:cNvPr id="3" name="Oval 2"/>
          <p:cNvSpPr/>
          <p:nvPr/>
        </p:nvSpPr>
        <p:spPr>
          <a:xfrm>
            <a:off x="990600" y="838200"/>
            <a:ext cx="533400" cy="533400"/>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Oval 6"/>
          <p:cNvSpPr/>
          <p:nvPr/>
        </p:nvSpPr>
        <p:spPr>
          <a:xfrm>
            <a:off x="990600" y="3433116"/>
            <a:ext cx="533400" cy="533400"/>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p:cNvCxnSpPr>
            <a:cxnSpLocks noChangeShapeType="1"/>
            <a:stCxn id="3" idx="4"/>
            <a:endCxn id="7" idx="0"/>
          </p:cNvCxnSpPr>
          <p:nvPr/>
        </p:nvCxnSpPr>
        <p:spPr bwMode="auto">
          <a:xfrm>
            <a:off x="1257300" y="1371600"/>
            <a:ext cx="0" cy="2061516"/>
          </a:xfrm>
          <a:prstGeom prst="line">
            <a:avLst/>
          </a:prstGeom>
          <a:noFill/>
          <a:ln w="48500" cmpd="thickThin">
            <a:solidFill>
              <a:schemeClr val="bg1"/>
            </a:solidFill>
            <a:round/>
            <a:headEnd/>
            <a:tailEnd/>
          </a:ln>
          <a:effectLst>
            <a:outerShdw blurRad="39000" dist="26940" dir="5400000" rotWithShape="0">
              <a:srgbClr val="000000">
                <a:alpha val="37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050089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605481" y="-1588"/>
            <a:ext cx="8309919" cy="1431926"/>
          </a:xfrm>
        </p:spPr>
        <p:txBody>
          <a:bodyPr/>
          <a:lstStyle/>
          <a:p>
            <a:pPr defTabSz="912813"/>
            <a:r>
              <a:rPr lang="en-US" sz="3200" dirty="0"/>
              <a:t>Predictive Accuracy of Risk Assessment Strategies with Sex Offenders</a:t>
            </a:r>
            <a:endParaRPr lang="en-US" sz="3200" b="1" dirty="0">
              <a:latin typeface="+mn-lt"/>
              <a:cs typeface="Arial" charset="0"/>
            </a:endParaRPr>
          </a:p>
        </p:txBody>
      </p:sp>
      <p:graphicFrame>
        <p:nvGraphicFramePr>
          <p:cNvPr id="1026" name="Content Placeholder 3"/>
          <p:cNvGraphicFramePr>
            <a:graphicFrameLocks noGrp="1"/>
          </p:cNvGraphicFramePr>
          <p:nvPr>
            <p:ph idx="1"/>
            <p:extLst>
              <p:ext uri="{D42A27DB-BD31-4B8C-83A1-F6EECF244321}">
                <p14:modId xmlns:p14="http://schemas.microsoft.com/office/powerpoint/2010/main" val="2371411407"/>
              </p:ext>
            </p:extLst>
          </p:nvPr>
        </p:nvGraphicFramePr>
        <p:xfrm>
          <a:off x="2438400" y="820737"/>
          <a:ext cx="6705600" cy="4648200"/>
        </p:xfrm>
        <a:graphic>
          <a:graphicData uri="http://schemas.openxmlformats.org/presentationml/2006/ole">
            <mc:AlternateContent xmlns:mc="http://schemas.openxmlformats.org/markup-compatibility/2006">
              <mc:Choice xmlns:v="urn:schemas-microsoft-com:vml" Requires="v">
                <p:oleObj name="Worksheet" r:id="rId3" imgW="7305759" imgH="2562144" progId="Excel.Sheet.8">
                  <p:embed/>
                </p:oleObj>
              </mc:Choice>
              <mc:Fallback>
                <p:oleObj name="Worksheet" r:id="rId3" imgW="7305759" imgH="2562144" progId="Excel.Shee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820737"/>
                        <a:ext cx="6705600" cy="4648200"/>
                      </a:xfrm>
                      <a:prstGeom prst="rect">
                        <a:avLst/>
                      </a:prstGeom>
                    </p:spPr>
                  </p:pic>
                </p:oleObj>
              </mc:Fallback>
            </mc:AlternateContent>
          </a:graphicData>
        </a:graphic>
      </p:graphicFrame>
      <p:sp>
        <p:nvSpPr>
          <p:cNvPr id="1028" name="TextBox 4"/>
          <p:cNvSpPr txBox="1">
            <a:spLocks noChangeArrowheads="1"/>
          </p:cNvSpPr>
          <p:nvPr/>
        </p:nvSpPr>
        <p:spPr bwMode="auto">
          <a:xfrm>
            <a:off x="2071688" y="1389063"/>
            <a:ext cx="11874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ＭＳ Ｐゴシック"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dirty="0"/>
              <a:t>1.0</a:t>
            </a:r>
          </a:p>
        </p:txBody>
      </p:sp>
      <p:sp>
        <p:nvSpPr>
          <p:cNvPr id="1029" name="TextBox 5"/>
          <p:cNvSpPr txBox="1">
            <a:spLocks noChangeArrowheads="1"/>
          </p:cNvSpPr>
          <p:nvPr/>
        </p:nvSpPr>
        <p:spPr bwMode="auto">
          <a:xfrm>
            <a:off x="2074863" y="2100263"/>
            <a:ext cx="990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ＭＳ Ｐゴシック"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dirty="0"/>
              <a:t>0.8</a:t>
            </a:r>
          </a:p>
        </p:txBody>
      </p:sp>
      <p:sp>
        <p:nvSpPr>
          <p:cNvPr id="1030" name="TextBox 6"/>
          <p:cNvSpPr txBox="1">
            <a:spLocks noChangeArrowheads="1"/>
          </p:cNvSpPr>
          <p:nvPr/>
        </p:nvSpPr>
        <p:spPr bwMode="auto">
          <a:xfrm>
            <a:off x="2074863" y="2878138"/>
            <a:ext cx="990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ＭＳ Ｐゴシック"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dirty="0"/>
              <a:t>0.6</a:t>
            </a:r>
          </a:p>
        </p:txBody>
      </p:sp>
      <p:sp>
        <p:nvSpPr>
          <p:cNvPr id="1031" name="TextBox 7"/>
          <p:cNvSpPr txBox="1">
            <a:spLocks noChangeArrowheads="1"/>
          </p:cNvSpPr>
          <p:nvPr/>
        </p:nvSpPr>
        <p:spPr bwMode="auto">
          <a:xfrm>
            <a:off x="2090738" y="3581400"/>
            <a:ext cx="990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ＭＳ Ｐゴシック"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dirty="0"/>
              <a:t>0.4</a:t>
            </a:r>
          </a:p>
        </p:txBody>
      </p:sp>
      <p:sp>
        <p:nvSpPr>
          <p:cNvPr id="1032" name="TextBox 8"/>
          <p:cNvSpPr txBox="1">
            <a:spLocks noChangeArrowheads="1"/>
          </p:cNvSpPr>
          <p:nvPr/>
        </p:nvSpPr>
        <p:spPr bwMode="auto">
          <a:xfrm>
            <a:off x="2081213" y="4310063"/>
            <a:ext cx="9588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ＭＳ Ｐゴシック"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dirty="0"/>
              <a:t>0.2</a:t>
            </a:r>
          </a:p>
        </p:txBody>
      </p:sp>
      <p:sp>
        <p:nvSpPr>
          <p:cNvPr id="1033" name="TextBox 9"/>
          <p:cNvSpPr txBox="1">
            <a:spLocks noChangeArrowheads="1"/>
          </p:cNvSpPr>
          <p:nvPr/>
        </p:nvSpPr>
        <p:spPr bwMode="auto">
          <a:xfrm>
            <a:off x="2090738" y="5029200"/>
            <a:ext cx="990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ＭＳ Ｐゴシック"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dirty="0"/>
              <a:t>0.0</a:t>
            </a:r>
          </a:p>
        </p:txBody>
      </p:sp>
      <p:sp>
        <p:nvSpPr>
          <p:cNvPr id="5132" name="TextBox 11"/>
          <p:cNvSpPr txBox="1">
            <a:spLocks noChangeArrowheads="1"/>
          </p:cNvSpPr>
          <p:nvPr/>
        </p:nvSpPr>
        <p:spPr bwMode="auto">
          <a:xfrm>
            <a:off x="6477000" y="3810000"/>
            <a:ext cx="1143000" cy="646113"/>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3600" dirty="0">
                <a:effectLst>
                  <a:outerShdw blurRad="38100" dist="38100" dir="2700000" algn="tl">
                    <a:srgbClr val="000000"/>
                  </a:outerShdw>
                </a:effectLst>
              </a:rPr>
              <a:t>.70</a:t>
            </a:r>
          </a:p>
        </p:txBody>
      </p:sp>
      <p:sp>
        <p:nvSpPr>
          <p:cNvPr id="5133" name="TextBox 12"/>
          <p:cNvSpPr txBox="1">
            <a:spLocks noChangeArrowheads="1"/>
          </p:cNvSpPr>
          <p:nvPr/>
        </p:nvSpPr>
        <p:spPr bwMode="auto">
          <a:xfrm>
            <a:off x="3624263" y="4267200"/>
            <a:ext cx="990600" cy="646113"/>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3600" dirty="0">
                <a:effectLst>
                  <a:outerShdw blurRad="38100" dist="38100" dir="2700000" algn="tl">
                    <a:srgbClr val="000000"/>
                  </a:outerShdw>
                </a:effectLst>
              </a:rPr>
              <a:t>.42</a:t>
            </a:r>
          </a:p>
        </p:txBody>
      </p:sp>
      <p:sp>
        <p:nvSpPr>
          <p:cNvPr id="1036" name="TextBox 13"/>
          <p:cNvSpPr txBox="1">
            <a:spLocks noChangeArrowheads="1"/>
          </p:cNvSpPr>
          <p:nvPr/>
        </p:nvSpPr>
        <p:spPr bwMode="auto">
          <a:xfrm>
            <a:off x="2420938" y="5392738"/>
            <a:ext cx="3657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ＭＳ Ｐゴシック"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400" dirty="0"/>
              <a:t>Professional </a:t>
            </a:r>
            <a:br>
              <a:rPr lang="en-US" sz="2400" dirty="0"/>
            </a:br>
            <a:r>
              <a:rPr lang="en-US" sz="2400" dirty="0"/>
              <a:t>Judgment</a:t>
            </a:r>
          </a:p>
        </p:txBody>
      </p:sp>
      <p:sp>
        <p:nvSpPr>
          <p:cNvPr id="1037" name="TextBox 13"/>
          <p:cNvSpPr txBox="1">
            <a:spLocks noChangeArrowheads="1"/>
          </p:cNvSpPr>
          <p:nvPr/>
        </p:nvSpPr>
        <p:spPr bwMode="auto">
          <a:xfrm>
            <a:off x="5410200" y="5384800"/>
            <a:ext cx="3657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ＭＳ Ｐゴシック"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400" dirty="0"/>
              <a:t>Empirical </a:t>
            </a:r>
            <a:br>
              <a:rPr lang="en-US" sz="2400" dirty="0"/>
            </a:br>
            <a:r>
              <a:rPr lang="en-US" sz="2400" dirty="0"/>
              <a:t>Actuarial </a:t>
            </a:r>
          </a:p>
        </p:txBody>
      </p:sp>
      <p:sp>
        <p:nvSpPr>
          <p:cNvPr id="1038" name="TextBox 17"/>
          <p:cNvSpPr txBox="1">
            <a:spLocks noChangeArrowheads="1"/>
          </p:cNvSpPr>
          <p:nvPr/>
        </p:nvSpPr>
        <p:spPr bwMode="auto">
          <a:xfrm>
            <a:off x="152400" y="1295400"/>
            <a:ext cx="1828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ＭＳ Ｐゴシック"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400" dirty="0"/>
              <a:t>Greater Accuracy</a:t>
            </a:r>
          </a:p>
        </p:txBody>
      </p:sp>
      <p:sp>
        <p:nvSpPr>
          <p:cNvPr id="1039" name="TextBox 17"/>
          <p:cNvSpPr txBox="1">
            <a:spLocks noChangeArrowheads="1"/>
          </p:cNvSpPr>
          <p:nvPr/>
        </p:nvSpPr>
        <p:spPr bwMode="auto">
          <a:xfrm>
            <a:off x="169863" y="4538663"/>
            <a:ext cx="1828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ＭＳ Ｐゴシック"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400" dirty="0"/>
              <a:t>Less</a:t>
            </a:r>
            <a:br>
              <a:rPr lang="en-US" sz="2400" dirty="0"/>
            </a:br>
            <a:r>
              <a:rPr lang="en-US" sz="2400" dirty="0"/>
              <a:t>Accuracy</a:t>
            </a:r>
          </a:p>
        </p:txBody>
      </p:sp>
      <p:cxnSp>
        <p:nvCxnSpPr>
          <p:cNvPr id="24" name="Straight Arrow Connector 23"/>
          <p:cNvCxnSpPr>
            <a:stCxn id="1038" idx="2"/>
            <a:endCxn id="1039" idx="0"/>
          </p:cNvCxnSpPr>
          <p:nvPr/>
        </p:nvCxnSpPr>
        <p:spPr>
          <a:xfrm>
            <a:off x="1066800" y="2126397"/>
            <a:ext cx="17463" cy="2412266"/>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41" name="TextBox 6"/>
          <p:cNvSpPr txBox="1">
            <a:spLocks noChangeArrowheads="1"/>
          </p:cNvSpPr>
          <p:nvPr/>
        </p:nvSpPr>
        <p:spPr bwMode="auto">
          <a:xfrm>
            <a:off x="881063" y="6477000"/>
            <a:ext cx="8610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ＭＳ Ｐゴシック" charset="0"/>
                <a:cs typeface="Arial" charset="0"/>
              </a:defRPr>
            </a:lvl1pPr>
            <a:lvl2pPr marL="742950" indent="-285750" defTabSz="912813" eaLnBrk="0" hangingPunct="0">
              <a:defRPr>
                <a:solidFill>
                  <a:schemeClr val="tx1"/>
                </a:solidFill>
                <a:latin typeface="Arial" charset="0"/>
                <a:ea typeface="Arial" charset="0"/>
                <a:cs typeface="Arial" charset="0"/>
              </a:defRPr>
            </a:lvl2pPr>
            <a:lvl3pPr marL="1143000" indent="-228600" defTabSz="912813" eaLnBrk="0" hangingPunct="0">
              <a:defRPr>
                <a:solidFill>
                  <a:schemeClr val="tx1"/>
                </a:solidFill>
                <a:latin typeface="Arial" charset="0"/>
                <a:ea typeface="Arial" charset="0"/>
                <a:cs typeface="Arial" charset="0"/>
              </a:defRPr>
            </a:lvl3pPr>
            <a:lvl4pPr marL="1600200" indent="-228600" defTabSz="912813" eaLnBrk="0" hangingPunct="0">
              <a:defRPr>
                <a:solidFill>
                  <a:schemeClr val="tx1"/>
                </a:solidFill>
                <a:latin typeface="Arial" charset="0"/>
                <a:ea typeface="Arial" charset="0"/>
                <a:cs typeface="Arial" charset="0"/>
              </a:defRPr>
            </a:lvl4pPr>
            <a:lvl5pPr marL="2057400" indent="-228600" defTabSz="912813" eaLnBrk="0" hangingPunct="0">
              <a:defRPr>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t>(Andrews &amp; Bonta, 2007; Grove, et al., 2000; Hanson &amp; Morton-Bourgon, 2007)</a:t>
            </a:r>
          </a:p>
        </p:txBody>
      </p:sp>
      <p:sp>
        <p:nvSpPr>
          <p:cNvPr id="2" name="Date Placeholder 1">
            <a:extLst>
              <a:ext uri="{FF2B5EF4-FFF2-40B4-BE49-F238E27FC236}">
                <a16:creationId xmlns:a16="http://schemas.microsoft.com/office/drawing/2014/main" id="{BED977A8-3163-8B7D-151B-655C83A6AFB3}"/>
              </a:ext>
            </a:extLst>
          </p:cNvPr>
          <p:cNvSpPr>
            <a:spLocks noGrp="1"/>
          </p:cNvSpPr>
          <p:nvPr>
            <p:ph type="dt" sz="half" idx="10"/>
          </p:nvPr>
        </p:nvSpPr>
        <p:spPr/>
        <p:txBody>
          <a:bodyPr/>
          <a:lstStyle/>
          <a:p>
            <a:fld id="{FE6E6F5B-FEED-6943-8D72-6B88CC05E45D}" type="datetime1">
              <a:rPr lang="en-AU" smtClean="0"/>
              <a:t>30/7/23</a:t>
            </a:fld>
            <a:endParaRPr lang="en-US" dirty="0"/>
          </a:p>
        </p:txBody>
      </p:sp>
    </p:spTree>
    <p:extLst>
      <p:ext uri="{BB962C8B-B14F-4D97-AF65-F5344CB8AC3E}">
        <p14:creationId xmlns:p14="http://schemas.microsoft.com/office/powerpoint/2010/main" val="843371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defTabSz="912813">
              <a:spcBef>
                <a:spcPct val="0"/>
              </a:spcBef>
            </a:pPr>
            <a:r>
              <a:rPr lang="en-US" sz="3200" dirty="0">
                <a:solidFill>
                  <a:schemeClr val="tx1">
                    <a:lumMod val="85000"/>
                    <a:lumOff val="15000"/>
                  </a:schemeClr>
                </a:solidFill>
                <a:latin typeface="+mj-lt"/>
                <a:ea typeface="+mj-ea"/>
                <a:cs typeface="+mj-cs"/>
              </a:rPr>
              <a:t>  How </a:t>
            </a:r>
            <a:r>
              <a:rPr lang="en-US" sz="3200" u="sng" dirty="0">
                <a:solidFill>
                  <a:schemeClr val="tx1">
                    <a:lumMod val="85000"/>
                    <a:lumOff val="15000"/>
                  </a:schemeClr>
                </a:solidFill>
                <a:latin typeface="+mj-lt"/>
                <a:ea typeface="+mj-ea"/>
                <a:cs typeface="+mj-cs"/>
              </a:rPr>
              <a:t>Should</a:t>
            </a:r>
            <a:r>
              <a:rPr lang="en-US" sz="3200" dirty="0">
                <a:solidFill>
                  <a:schemeClr val="tx1">
                    <a:lumMod val="85000"/>
                    <a:lumOff val="15000"/>
                  </a:schemeClr>
                </a:solidFill>
                <a:latin typeface="+mj-lt"/>
                <a:ea typeface="+mj-ea"/>
                <a:cs typeface="+mj-cs"/>
              </a:rPr>
              <a:t> We Do Risk Assessments?</a:t>
            </a:r>
          </a:p>
        </p:txBody>
      </p:sp>
      <p:sp>
        <p:nvSpPr>
          <p:cNvPr id="19460" name="Rectangle 11"/>
          <p:cNvSpPr>
            <a:spLocks noChangeArrowheads="1"/>
          </p:cNvSpPr>
          <p:nvPr/>
        </p:nvSpPr>
        <p:spPr bwMode="auto">
          <a:xfrm>
            <a:off x="304800" y="762000"/>
            <a:ext cx="8839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38150" indent="-319088" eaLnBrk="1" hangingPunct="1">
              <a:spcAft>
                <a:spcPts val="1200"/>
              </a:spcAft>
              <a:buClr>
                <a:schemeClr val="accent1"/>
              </a:buClr>
              <a:buSzPct val="80000"/>
              <a:buFont typeface="Wingdings 2" charset="0"/>
              <a:buChar char=""/>
            </a:pPr>
            <a:r>
              <a:rPr lang="en-US" sz="2800" dirty="0">
                <a:solidFill>
                  <a:srgbClr val="FFC000"/>
                </a:solidFill>
                <a:latin typeface="Calibri" charset="0"/>
                <a:cs typeface="Calibri" charset="0"/>
              </a:rPr>
              <a:t>Which strategy does best job predicting new offences?</a:t>
            </a:r>
            <a:endParaRPr lang="en-US" sz="2000" dirty="0">
              <a:latin typeface="Calibri" charset="0"/>
              <a:cs typeface="Calibri" charset="0"/>
            </a:endParaRPr>
          </a:p>
          <a:p>
            <a:pPr marL="917575" lvl="1" indent="-342900" eaLnBrk="1" hangingPunct="1">
              <a:spcAft>
                <a:spcPts val="1200"/>
              </a:spcAft>
              <a:buClr>
                <a:schemeClr val="accent1"/>
              </a:buClr>
              <a:buSzPct val="80000"/>
              <a:buFont typeface="Arial" charset="0"/>
              <a:buChar char="•"/>
            </a:pPr>
            <a:endParaRPr lang="en-US" sz="2000" dirty="0">
              <a:latin typeface="Calibri" charset="0"/>
              <a:cs typeface="Calibri" charset="0"/>
            </a:endParaRPr>
          </a:p>
          <a:p>
            <a:pPr marL="438150" indent="-319088" eaLnBrk="1" hangingPunct="1">
              <a:spcAft>
                <a:spcPts val="1200"/>
              </a:spcAft>
              <a:buClr>
                <a:schemeClr val="accent1"/>
              </a:buClr>
              <a:buSzPct val="80000"/>
              <a:buFont typeface="Wingdings 2" charset="0"/>
              <a:buChar char=""/>
            </a:pPr>
            <a:endParaRPr lang="en-US" sz="2000" dirty="0">
              <a:latin typeface="Calibri" charset="0"/>
              <a:cs typeface="Calibri" charset="0"/>
            </a:endParaRPr>
          </a:p>
        </p:txBody>
      </p:sp>
      <p:sp>
        <p:nvSpPr>
          <p:cNvPr id="9" name="Rectangle 2"/>
          <p:cNvSpPr>
            <a:spLocks noChangeArrowheads="1"/>
          </p:cNvSpPr>
          <p:nvPr/>
        </p:nvSpPr>
        <p:spPr bwMode="auto">
          <a:xfrm>
            <a:off x="1052513" y="1600200"/>
            <a:ext cx="7342187" cy="4343400"/>
          </a:xfrm>
          <a:prstGeom prst="rect">
            <a:avLst/>
          </a:prstGeom>
          <a:noFill/>
          <a:ln w="9525">
            <a:noFill/>
            <a:miter lim="800000"/>
            <a:headEnd/>
            <a:tailEnd/>
          </a:ln>
        </p:spPr>
        <p:txBody>
          <a:bodyPr/>
          <a:lstStyle/>
          <a:p>
            <a:pPr marL="342900" indent="-342900" eaLnBrk="1" fontAlgn="auto" hangingPunct="1">
              <a:spcBef>
                <a:spcPts val="0"/>
              </a:spcBef>
              <a:spcAft>
                <a:spcPts val="600"/>
              </a:spcAft>
              <a:tabLst>
                <a:tab pos="7537450" algn="r"/>
              </a:tabLst>
              <a:defRPr/>
            </a:pPr>
            <a:r>
              <a:rPr lang="en-US" sz="3200" dirty="0">
                <a:latin typeface="Calibri" panose="020F0502020204030204" pitchFamily="34" charset="0"/>
                <a:ea typeface="+mn-ea"/>
              </a:rPr>
              <a:t>Sexual Recidivism</a:t>
            </a:r>
          </a:p>
          <a:p>
            <a:pPr marL="800100" lvl="1" indent="-342900" eaLnBrk="1" fontAlgn="auto" hangingPunct="1">
              <a:spcBef>
                <a:spcPts val="0"/>
              </a:spcBef>
              <a:spcAft>
                <a:spcPts val="600"/>
              </a:spcAft>
              <a:buFont typeface="Wingdings" panose="05000000000000000000" pitchFamily="2" charset="2"/>
              <a:buChar char="ü"/>
              <a:tabLst>
                <a:tab pos="5656263" algn="r"/>
              </a:tabLst>
              <a:defRPr/>
            </a:pPr>
            <a:r>
              <a:rPr lang="en-US" sz="2000" dirty="0">
                <a:latin typeface="Calibri" panose="020F0502020204030204" pitchFamily="34" charset="0"/>
                <a:ea typeface="+mn-ea"/>
              </a:rPr>
              <a:t>Actuarial Measures 	.67</a:t>
            </a:r>
          </a:p>
          <a:p>
            <a:pPr marL="742950" lvl="1" indent="-285750" eaLnBrk="1" fontAlgn="auto" hangingPunct="1">
              <a:spcBef>
                <a:spcPts val="0"/>
              </a:spcBef>
              <a:spcAft>
                <a:spcPts val="600"/>
              </a:spcAft>
              <a:buFont typeface="Wingdings" pitchFamily="2" charset="2"/>
              <a:buChar char="§"/>
              <a:tabLst>
                <a:tab pos="5656263" algn="r"/>
              </a:tabLst>
              <a:defRPr/>
            </a:pPr>
            <a:r>
              <a:rPr lang="en-US" sz="2000" dirty="0">
                <a:latin typeface="Calibri" panose="020F0502020204030204" pitchFamily="34" charset="0"/>
                <a:ea typeface="+mn-ea"/>
              </a:rPr>
              <a:t>Unstructured Clinical Judgment	.42</a:t>
            </a:r>
            <a:endParaRPr lang="en-US" sz="2800" dirty="0">
              <a:latin typeface="Calibri" panose="020F0502020204030204" pitchFamily="34" charset="0"/>
              <a:ea typeface="+mn-ea"/>
              <a:sym typeface="Wingdings" pitchFamily="2" charset="2"/>
            </a:endParaRPr>
          </a:p>
          <a:p>
            <a:pPr marL="342900" indent="-342900" eaLnBrk="1" fontAlgn="auto" hangingPunct="1">
              <a:spcBef>
                <a:spcPts val="0"/>
              </a:spcBef>
              <a:spcAft>
                <a:spcPts val="600"/>
              </a:spcAft>
              <a:tabLst>
                <a:tab pos="7537450" algn="r"/>
              </a:tabLst>
              <a:defRPr/>
            </a:pPr>
            <a:r>
              <a:rPr lang="en-US" sz="3200" dirty="0">
                <a:latin typeface="Calibri" panose="020F0502020204030204" pitchFamily="34" charset="0"/>
                <a:ea typeface="+mn-ea"/>
              </a:rPr>
              <a:t>Violent Recidivism </a:t>
            </a:r>
            <a:r>
              <a:rPr lang="en-US" sz="2400" dirty="0">
                <a:latin typeface="Calibri" panose="020F0502020204030204" pitchFamily="34" charset="0"/>
                <a:ea typeface="+mn-ea"/>
              </a:rPr>
              <a:t>(nonsexual)</a:t>
            </a:r>
          </a:p>
          <a:p>
            <a:pPr marL="800100" lvl="1" indent="-342900" eaLnBrk="1" fontAlgn="auto" hangingPunct="1">
              <a:spcBef>
                <a:spcPts val="0"/>
              </a:spcBef>
              <a:spcAft>
                <a:spcPts val="600"/>
              </a:spcAft>
              <a:buFont typeface="Wingdings" panose="05000000000000000000" pitchFamily="2" charset="2"/>
              <a:buChar char="ü"/>
              <a:tabLst>
                <a:tab pos="5656263" algn="r"/>
              </a:tabLst>
              <a:defRPr/>
            </a:pPr>
            <a:r>
              <a:rPr lang="en-US" sz="2000" dirty="0">
                <a:latin typeface="Calibri" panose="020F0502020204030204" pitchFamily="34" charset="0"/>
                <a:ea typeface="+mn-ea"/>
              </a:rPr>
              <a:t>Actuarial Measures	.78</a:t>
            </a:r>
          </a:p>
          <a:p>
            <a:pPr marL="742950" lvl="1" indent="-285750" eaLnBrk="1" fontAlgn="auto" hangingPunct="1">
              <a:spcBef>
                <a:spcPts val="0"/>
              </a:spcBef>
              <a:spcAft>
                <a:spcPts val="600"/>
              </a:spcAft>
              <a:buFont typeface="Wingdings" pitchFamily="2" charset="2"/>
              <a:buChar char="§"/>
              <a:tabLst>
                <a:tab pos="5656263" algn="r"/>
              </a:tabLst>
              <a:defRPr/>
            </a:pPr>
            <a:r>
              <a:rPr lang="en-US" sz="2000" dirty="0">
                <a:latin typeface="Calibri" panose="020F0502020204030204" pitchFamily="34" charset="0"/>
                <a:ea typeface="+mn-ea"/>
              </a:rPr>
              <a:t>Unstructured Clinical Judgment 	.22</a:t>
            </a:r>
            <a:endParaRPr lang="en-US" sz="2800" dirty="0">
              <a:latin typeface="Calibri" panose="020F0502020204030204" pitchFamily="34" charset="0"/>
              <a:ea typeface="+mn-ea"/>
              <a:sym typeface="Wingdings" pitchFamily="2" charset="2"/>
            </a:endParaRPr>
          </a:p>
          <a:p>
            <a:pPr marL="342900" indent="-342900" eaLnBrk="1" fontAlgn="auto" hangingPunct="1">
              <a:spcBef>
                <a:spcPts val="0"/>
              </a:spcBef>
              <a:spcAft>
                <a:spcPts val="600"/>
              </a:spcAft>
              <a:tabLst>
                <a:tab pos="7537450" algn="r"/>
              </a:tabLst>
              <a:defRPr/>
            </a:pPr>
            <a:r>
              <a:rPr lang="en-US" sz="3200" dirty="0">
                <a:latin typeface="Calibri" panose="020F0502020204030204" pitchFamily="34" charset="0"/>
                <a:ea typeface="+mn-ea"/>
              </a:rPr>
              <a:t>General Recidivism </a:t>
            </a:r>
            <a:r>
              <a:rPr lang="en-US" sz="2400" dirty="0">
                <a:latin typeface="Calibri" panose="020F0502020204030204" pitchFamily="34" charset="0"/>
                <a:ea typeface="+mn-ea"/>
              </a:rPr>
              <a:t>(any crime)</a:t>
            </a:r>
          </a:p>
          <a:p>
            <a:pPr marL="800100" lvl="1" indent="-342900" eaLnBrk="1" fontAlgn="auto" hangingPunct="1">
              <a:spcBef>
                <a:spcPts val="0"/>
              </a:spcBef>
              <a:spcAft>
                <a:spcPts val="600"/>
              </a:spcAft>
              <a:buFont typeface="Wingdings" panose="05000000000000000000" pitchFamily="2" charset="2"/>
              <a:buChar char="ü"/>
              <a:tabLst>
                <a:tab pos="5656263" algn="r"/>
              </a:tabLst>
              <a:defRPr/>
            </a:pPr>
            <a:r>
              <a:rPr lang="en-US" sz="2000" dirty="0">
                <a:latin typeface="Calibri" panose="020F0502020204030204" pitchFamily="34" charset="0"/>
                <a:ea typeface="+mn-ea"/>
              </a:rPr>
              <a:t>Actuarial Measures	.97</a:t>
            </a:r>
          </a:p>
          <a:p>
            <a:pPr marL="742950" lvl="1" indent="-285750" eaLnBrk="1" fontAlgn="auto" hangingPunct="1">
              <a:spcBef>
                <a:spcPts val="0"/>
              </a:spcBef>
              <a:spcAft>
                <a:spcPts val="600"/>
              </a:spcAft>
              <a:buFont typeface="Wingdings" pitchFamily="2" charset="2"/>
              <a:buChar char="§"/>
              <a:tabLst>
                <a:tab pos="5656263" algn="r"/>
              </a:tabLst>
              <a:defRPr/>
            </a:pPr>
            <a:r>
              <a:rPr lang="en-US" sz="2000" dirty="0">
                <a:latin typeface="Calibri" panose="020F0502020204030204" pitchFamily="34" charset="0"/>
                <a:ea typeface="+mn-ea"/>
              </a:rPr>
              <a:t>Unstructured Clinical Judgment 	.11</a:t>
            </a:r>
          </a:p>
        </p:txBody>
      </p:sp>
      <p:sp>
        <p:nvSpPr>
          <p:cNvPr id="19462" name="TextBox 5"/>
          <p:cNvSpPr txBox="1">
            <a:spLocks noChangeArrowheads="1"/>
          </p:cNvSpPr>
          <p:nvPr/>
        </p:nvSpPr>
        <p:spPr bwMode="auto">
          <a:xfrm>
            <a:off x="38100" y="6096000"/>
            <a:ext cx="9105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eaLnBrk="1" hangingPunct="1"/>
            <a:r>
              <a:rPr lang="en-US" dirty="0"/>
              <a:t>* Hanson &amp; Morton-Bourgon, 2009; Meta-analysis with 118 studies &amp; 45,398 sex offenders</a:t>
            </a:r>
          </a:p>
        </p:txBody>
      </p:sp>
      <p:sp>
        <p:nvSpPr>
          <p:cNvPr id="19463" name="Text Box 3"/>
          <p:cNvSpPr txBox="1">
            <a:spLocks noChangeArrowheads="1"/>
          </p:cNvSpPr>
          <p:nvPr/>
        </p:nvSpPr>
        <p:spPr bwMode="auto">
          <a:xfrm>
            <a:off x="5715000" y="1600200"/>
            <a:ext cx="19018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algn="ctr" eaLnBrk="1" hangingPunct="1"/>
            <a:r>
              <a:rPr lang="en-US" sz="2400" b="1" u="sng" dirty="0"/>
              <a:t>Effect Size</a:t>
            </a:r>
          </a:p>
        </p:txBody>
      </p:sp>
    </p:spTree>
    <p:extLst>
      <p:ext uri="{BB962C8B-B14F-4D97-AF65-F5344CB8AC3E}">
        <p14:creationId xmlns:p14="http://schemas.microsoft.com/office/powerpoint/2010/main" val="3651476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0" y="37071"/>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eaLnBrk="1" hangingPunct="1"/>
            <a:r>
              <a:rPr lang="en-US" sz="3200" dirty="0">
                <a:solidFill>
                  <a:schemeClr val="tx1">
                    <a:lumMod val="85000"/>
                    <a:lumOff val="15000"/>
                  </a:schemeClr>
                </a:solidFill>
                <a:latin typeface="+mj-lt"/>
                <a:ea typeface="+mj-ea"/>
                <a:cs typeface="+mj-cs"/>
              </a:rPr>
              <a:t>  Should we stick with actuarial alone?</a:t>
            </a:r>
          </a:p>
        </p:txBody>
      </p:sp>
      <p:sp>
        <p:nvSpPr>
          <p:cNvPr id="22532" name="Rectangle 11"/>
          <p:cNvSpPr>
            <a:spLocks noChangeArrowheads="1"/>
          </p:cNvSpPr>
          <p:nvPr/>
        </p:nvSpPr>
        <p:spPr bwMode="auto">
          <a:xfrm>
            <a:off x="152400" y="838200"/>
            <a:ext cx="86106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917575" lvl="1" indent="-342900" eaLnBrk="1" hangingPunct="1">
              <a:spcAft>
                <a:spcPts val="1800"/>
              </a:spcAft>
              <a:buClr>
                <a:schemeClr val="accent1"/>
              </a:buClr>
              <a:buSzPct val="80000"/>
              <a:buFont typeface="Arial" charset="0"/>
              <a:buChar char="•"/>
            </a:pPr>
            <a:r>
              <a:rPr lang="en-US" sz="2600" dirty="0">
                <a:latin typeface="Calibri" charset="0"/>
                <a:cs typeface="Calibri" charset="0"/>
              </a:rPr>
              <a:t>Many items are static – cannot change gender or fact of prior arrest, so utility in guiding interventions is limited</a:t>
            </a:r>
          </a:p>
          <a:p>
            <a:pPr marL="917575" lvl="1" indent="-342900" eaLnBrk="1" hangingPunct="1">
              <a:spcAft>
                <a:spcPts val="1800"/>
              </a:spcAft>
              <a:buClr>
                <a:schemeClr val="accent1"/>
              </a:buClr>
              <a:buSzPct val="80000"/>
              <a:buFont typeface="Arial" charset="0"/>
              <a:buChar char="•"/>
            </a:pPr>
            <a:r>
              <a:rPr lang="en-US" sz="2600" dirty="0">
                <a:latin typeface="Calibri" charset="0"/>
                <a:cs typeface="Calibri" charset="0"/>
              </a:rPr>
              <a:t>Do not take into consideration any risk factors that are not on scale - Static-99 for example misses:</a:t>
            </a:r>
          </a:p>
          <a:p>
            <a:pPr marL="1374775" lvl="2" indent="-342900" eaLnBrk="1" hangingPunct="1">
              <a:spcAft>
                <a:spcPts val="1800"/>
              </a:spcAft>
              <a:buClr>
                <a:schemeClr val="accent1"/>
              </a:buClr>
              <a:buSzPct val="80000"/>
              <a:buFont typeface="Arial" charset="0"/>
              <a:buChar char="•"/>
            </a:pPr>
            <a:r>
              <a:rPr lang="en-US" sz="2600" dirty="0">
                <a:latin typeface="Calibri" charset="0"/>
                <a:cs typeface="Calibri" charset="0"/>
              </a:rPr>
              <a:t>Detailed fantasies involving killing a victim &amp; burying body in back yard</a:t>
            </a:r>
          </a:p>
          <a:p>
            <a:pPr marL="1374775" lvl="2" indent="-342900" eaLnBrk="1" hangingPunct="1">
              <a:spcAft>
                <a:spcPts val="1800"/>
              </a:spcAft>
              <a:buClr>
                <a:schemeClr val="accent1"/>
              </a:buClr>
              <a:buSzPct val="80000"/>
              <a:buFont typeface="Arial" charset="0"/>
              <a:buChar char="•"/>
            </a:pPr>
            <a:r>
              <a:rPr lang="en-US" sz="2600" dirty="0">
                <a:latin typeface="Calibri" charset="0"/>
                <a:cs typeface="Calibri" charset="0"/>
              </a:rPr>
              <a:t>Ongoing addiction to alcohol/drugs</a:t>
            </a:r>
          </a:p>
          <a:p>
            <a:pPr marL="1374775" lvl="2" indent="-342900" eaLnBrk="1" hangingPunct="1">
              <a:spcAft>
                <a:spcPts val="1800"/>
              </a:spcAft>
              <a:buClr>
                <a:schemeClr val="accent1"/>
              </a:buClr>
              <a:buSzPct val="80000"/>
              <a:buFont typeface="Arial" charset="0"/>
              <a:buChar char="•"/>
            </a:pPr>
            <a:r>
              <a:rPr lang="en-US" sz="2600" dirty="0">
                <a:latin typeface="Calibri" charset="0"/>
                <a:cs typeface="Calibri" charset="0"/>
              </a:rPr>
              <a:t>Participation in pornography exchange group</a:t>
            </a:r>
          </a:p>
          <a:p>
            <a:pPr marL="1374775" lvl="2" indent="-342900" eaLnBrk="1" hangingPunct="1">
              <a:spcAft>
                <a:spcPts val="1800"/>
              </a:spcAft>
              <a:buClr>
                <a:schemeClr val="accent1"/>
              </a:buClr>
              <a:buSzPct val="80000"/>
              <a:buFont typeface="Arial" charset="0"/>
              <a:buChar char="•"/>
            </a:pPr>
            <a:r>
              <a:rPr lang="en-US" sz="2600" dirty="0">
                <a:latin typeface="Calibri" charset="0"/>
                <a:cs typeface="Calibri" charset="0"/>
              </a:rPr>
              <a:t>Current access to victims through work</a:t>
            </a:r>
          </a:p>
        </p:txBody>
      </p:sp>
    </p:spTree>
    <p:extLst>
      <p:ext uri="{BB962C8B-B14F-4D97-AF65-F5344CB8AC3E}">
        <p14:creationId xmlns:p14="http://schemas.microsoft.com/office/powerpoint/2010/main" val="56651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BBC1-D69A-BD5D-71D5-BD9764025F53}"/>
              </a:ext>
            </a:extLst>
          </p:cNvPr>
          <p:cNvSpPr>
            <a:spLocks noGrp="1"/>
          </p:cNvSpPr>
          <p:nvPr>
            <p:ph type="title"/>
          </p:nvPr>
        </p:nvSpPr>
        <p:spPr>
          <a:xfrm>
            <a:off x="1341910" y="403763"/>
            <a:ext cx="6190013" cy="866898"/>
          </a:xfrm>
        </p:spPr>
        <p:txBody>
          <a:bodyPr>
            <a:normAutofit fontScale="90000"/>
          </a:bodyPr>
          <a:lstStyle/>
          <a:p>
            <a:r>
              <a:rPr lang="en-US" dirty="0"/>
              <a:t>Diagnostic Issues</a:t>
            </a:r>
          </a:p>
        </p:txBody>
      </p:sp>
      <p:sp>
        <p:nvSpPr>
          <p:cNvPr id="3" name="Content Placeholder 2">
            <a:extLst>
              <a:ext uri="{FF2B5EF4-FFF2-40B4-BE49-F238E27FC236}">
                <a16:creationId xmlns:a16="http://schemas.microsoft.com/office/drawing/2014/main" id="{91F2290D-124D-147D-E488-508467BBCEDD}"/>
              </a:ext>
            </a:extLst>
          </p:cNvPr>
          <p:cNvSpPr>
            <a:spLocks noGrp="1"/>
          </p:cNvSpPr>
          <p:nvPr>
            <p:ph idx="1"/>
          </p:nvPr>
        </p:nvSpPr>
        <p:spPr>
          <a:xfrm>
            <a:off x="800100" y="1853184"/>
            <a:ext cx="7528354" cy="4355591"/>
          </a:xfrm>
        </p:spPr>
        <p:txBody>
          <a:bodyPr>
            <a:noAutofit/>
          </a:bodyPr>
          <a:lstStyle/>
          <a:p>
            <a:pPr marL="0" indent="0">
              <a:buNone/>
            </a:pPr>
            <a:endParaRPr lang="en-US" dirty="0"/>
          </a:p>
          <a:p>
            <a:pPr marL="0" indent="0">
              <a:buNone/>
            </a:pPr>
            <a:endParaRPr lang="en-US" dirty="0"/>
          </a:p>
          <a:p>
            <a:r>
              <a:rPr lang="en-US" sz="2300" dirty="0"/>
              <a:t>Diagnosis is a hypothesis.</a:t>
            </a:r>
          </a:p>
          <a:p>
            <a:endParaRPr lang="en-US" sz="2300" dirty="0"/>
          </a:p>
          <a:p>
            <a:r>
              <a:rPr lang="en-US" sz="2300" dirty="0"/>
              <a:t>Differential diagnosis is not a weakness.</a:t>
            </a:r>
          </a:p>
          <a:p>
            <a:endParaRPr lang="en-US" sz="2300" dirty="0"/>
          </a:p>
          <a:p>
            <a:r>
              <a:rPr lang="en-US" sz="2300" dirty="0"/>
              <a:t>Retrospective diagnoses can run the risk of being speculative.</a:t>
            </a:r>
          </a:p>
          <a:p>
            <a:endParaRPr lang="en-US" sz="2300" dirty="0"/>
          </a:p>
          <a:p>
            <a:r>
              <a:rPr lang="en-US" sz="2300" dirty="0"/>
              <a:t>Updated version released in 2022.</a:t>
            </a:r>
          </a:p>
          <a:p>
            <a:endParaRPr lang="en-US" sz="2300" dirty="0"/>
          </a:p>
          <a:p>
            <a:r>
              <a:rPr lang="en-US" sz="2300" dirty="0"/>
              <a:t>Main changes are the literature base, some changes to the use of language, and and emphasis on cultural considerations.</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2C5F39E1-AC01-621C-DF44-5F49DF12B7EA}"/>
              </a:ext>
            </a:extLst>
          </p:cNvPr>
          <p:cNvSpPr>
            <a:spLocks noGrp="1"/>
          </p:cNvSpPr>
          <p:nvPr>
            <p:ph type="dt" sz="half" idx="10"/>
          </p:nvPr>
        </p:nvSpPr>
        <p:spPr/>
        <p:txBody>
          <a:bodyPr/>
          <a:lstStyle/>
          <a:p>
            <a:fld id="{2D4C7E7B-9C7D-7447-8B16-666A72878BBD}" type="datetime1">
              <a:rPr lang="en-AU" smtClean="0"/>
              <a:t>30/7/23</a:t>
            </a:fld>
            <a:endParaRPr lang="en-US" dirty="0"/>
          </a:p>
        </p:txBody>
      </p:sp>
    </p:spTree>
    <p:extLst>
      <p:ext uri="{BB962C8B-B14F-4D97-AF65-F5344CB8AC3E}">
        <p14:creationId xmlns:p14="http://schemas.microsoft.com/office/powerpoint/2010/main" val="2307300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572000"/>
            <a:ext cx="6781800" cy="1600200"/>
          </a:xfrm>
        </p:spPr>
        <p:txBody>
          <a:bodyPr anchor="b">
            <a:normAutofit/>
          </a:bodyPr>
          <a:lstStyle/>
          <a:p>
            <a:pPr>
              <a:lnSpc>
                <a:spcPct val="90000"/>
              </a:lnSpc>
            </a:pPr>
            <a:r>
              <a:rPr lang="en-US" sz="3800" dirty="0"/>
              <a:t>What might you ask about the use of a risk assessment tool?</a:t>
            </a:r>
          </a:p>
        </p:txBody>
      </p:sp>
      <p:pic>
        <p:nvPicPr>
          <p:cNvPr id="5" name="Picture 4" descr="j03028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9441" y="685800"/>
            <a:ext cx="2768917" cy="3886200"/>
          </a:xfrm>
          <a:prstGeom prst="rect">
            <a:avLst/>
          </a:prstGeom>
          <a:noFill/>
        </p:spPr>
      </p:pic>
      <p:sp>
        <p:nvSpPr>
          <p:cNvPr id="2" name="Date Placeholder 1">
            <a:extLst>
              <a:ext uri="{FF2B5EF4-FFF2-40B4-BE49-F238E27FC236}">
                <a16:creationId xmlns:a16="http://schemas.microsoft.com/office/drawing/2014/main" id="{97870B96-248B-9766-9AB2-E6F490768B60}"/>
              </a:ext>
            </a:extLst>
          </p:cNvPr>
          <p:cNvSpPr>
            <a:spLocks noGrp="1"/>
          </p:cNvSpPr>
          <p:nvPr>
            <p:ph type="dt" sz="half" idx="10"/>
          </p:nvPr>
        </p:nvSpPr>
        <p:spPr/>
        <p:txBody>
          <a:bodyPr/>
          <a:lstStyle/>
          <a:p>
            <a:fld id="{197DB1AE-ACF9-9648-8FF0-0CC97775C01A}" type="datetime1">
              <a:rPr lang="en-AU" smtClean="0"/>
              <a:t>30/7/23</a:t>
            </a:fld>
            <a:endParaRPr lang="en-US" dirty="0"/>
          </a:p>
        </p:txBody>
      </p:sp>
    </p:spTree>
    <p:extLst>
      <p:ext uri="{BB962C8B-B14F-4D97-AF65-F5344CB8AC3E}">
        <p14:creationId xmlns:p14="http://schemas.microsoft.com/office/powerpoint/2010/main" val="1578849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46" y="1557"/>
            <a:ext cx="6781800" cy="1127634"/>
          </a:xfrm>
        </p:spPr>
        <p:txBody>
          <a:bodyPr>
            <a:normAutofit/>
          </a:bodyPr>
          <a:lstStyle/>
          <a:p>
            <a:r>
              <a:rPr lang="en-US" sz="3200" dirty="0"/>
              <a:t>Validity</a:t>
            </a:r>
          </a:p>
        </p:txBody>
      </p:sp>
      <p:sp>
        <p:nvSpPr>
          <p:cNvPr id="3" name="Content Placeholder 2"/>
          <p:cNvSpPr>
            <a:spLocks noGrp="1"/>
          </p:cNvSpPr>
          <p:nvPr>
            <p:ph idx="1"/>
          </p:nvPr>
        </p:nvSpPr>
        <p:spPr>
          <a:xfrm>
            <a:off x="538546" y="1035981"/>
            <a:ext cx="7543800" cy="4786037"/>
          </a:xfrm>
        </p:spPr>
        <p:txBody>
          <a:bodyPr>
            <a:normAutofit/>
          </a:bodyPr>
          <a:lstStyle/>
          <a:p>
            <a:r>
              <a:rPr lang="en-US" b="1" dirty="0"/>
              <a:t>Face Validity </a:t>
            </a:r>
            <a:r>
              <a:rPr lang="en-US" dirty="0"/>
              <a:t>– Does the test appear to test what it aims to test.</a:t>
            </a:r>
          </a:p>
          <a:p>
            <a:r>
              <a:rPr lang="en-US" b="1" dirty="0"/>
              <a:t>Construct Validity </a:t>
            </a:r>
            <a:r>
              <a:rPr lang="en-US" dirty="0"/>
              <a:t>– Does the test relate to the underlying construct.</a:t>
            </a:r>
          </a:p>
          <a:p>
            <a:r>
              <a:rPr lang="en-US" b="1" dirty="0"/>
              <a:t>Concurrent Validity </a:t>
            </a:r>
            <a:r>
              <a:rPr lang="en-US" dirty="0"/>
              <a:t>– Does the test relate to existing similar measures.</a:t>
            </a:r>
          </a:p>
          <a:p>
            <a:r>
              <a:rPr lang="en-US" b="1" dirty="0"/>
              <a:t>Predictive Validity </a:t>
            </a:r>
            <a:r>
              <a:rPr lang="en-US" dirty="0"/>
              <a:t>– Does the test predict the behaviour.</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091CC59A-0F5F-7D99-DA2E-20F4F13DE555}"/>
              </a:ext>
            </a:extLst>
          </p:cNvPr>
          <p:cNvSpPr>
            <a:spLocks noGrp="1"/>
          </p:cNvSpPr>
          <p:nvPr>
            <p:ph type="dt" sz="half" idx="10"/>
          </p:nvPr>
        </p:nvSpPr>
        <p:spPr/>
        <p:txBody>
          <a:bodyPr/>
          <a:lstStyle/>
          <a:p>
            <a:fld id="{C0F47B52-18AA-714B-B8F9-D81FF87FB276}" type="datetime1">
              <a:rPr lang="en-AU" smtClean="0"/>
              <a:t>30/7/23</a:t>
            </a:fld>
            <a:endParaRPr lang="en-US" dirty="0"/>
          </a:p>
        </p:txBody>
      </p:sp>
    </p:spTree>
    <p:extLst>
      <p:ext uri="{BB962C8B-B14F-4D97-AF65-F5344CB8AC3E}">
        <p14:creationId xmlns:p14="http://schemas.microsoft.com/office/powerpoint/2010/main" val="1486892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338" y="125814"/>
            <a:ext cx="6781800" cy="1029208"/>
          </a:xfrm>
        </p:spPr>
        <p:txBody>
          <a:bodyPr>
            <a:normAutofit/>
          </a:bodyPr>
          <a:lstStyle/>
          <a:p>
            <a:r>
              <a:rPr lang="en-US" sz="3200" dirty="0"/>
              <a:t>Interrater reliability</a:t>
            </a:r>
          </a:p>
        </p:txBody>
      </p:sp>
      <p:sp>
        <p:nvSpPr>
          <p:cNvPr id="3" name="Content Placeholder 2"/>
          <p:cNvSpPr>
            <a:spLocks noGrp="1"/>
          </p:cNvSpPr>
          <p:nvPr>
            <p:ph idx="1"/>
          </p:nvPr>
        </p:nvSpPr>
        <p:spPr>
          <a:xfrm>
            <a:off x="551931" y="1371593"/>
            <a:ext cx="7543800" cy="1699708"/>
          </a:xfrm>
        </p:spPr>
        <p:txBody>
          <a:bodyPr/>
          <a:lstStyle/>
          <a:p>
            <a:r>
              <a:rPr lang="en-US" dirty="0"/>
              <a:t>To what extent will equally qualified scorers arrive at the same score?</a:t>
            </a:r>
          </a:p>
        </p:txBody>
      </p:sp>
      <p:sp>
        <p:nvSpPr>
          <p:cNvPr id="4" name="Date Placeholder 3">
            <a:extLst>
              <a:ext uri="{FF2B5EF4-FFF2-40B4-BE49-F238E27FC236}">
                <a16:creationId xmlns:a16="http://schemas.microsoft.com/office/drawing/2014/main" id="{CB0CC6B9-D7DD-937B-8D71-704A89F7F0E6}"/>
              </a:ext>
            </a:extLst>
          </p:cNvPr>
          <p:cNvSpPr>
            <a:spLocks noGrp="1"/>
          </p:cNvSpPr>
          <p:nvPr>
            <p:ph type="dt" sz="half" idx="10"/>
          </p:nvPr>
        </p:nvSpPr>
        <p:spPr/>
        <p:txBody>
          <a:bodyPr/>
          <a:lstStyle/>
          <a:p>
            <a:fld id="{EA404C7E-FBDD-DF42-AAF5-8EC283A4DB67}" type="datetime1">
              <a:rPr lang="en-AU" smtClean="0"/>
              <a:t>30/7/23</a:t>
            </a:fld>
            <a:endParaRPr lang="en-US" dirty="0"/>
          </a:p>
        </p:txBody>
      </p:sp>
    </p:spTree>
    <p:extLst>
      <p:ext uri="{BB962C8B-B14F-4D97-AF65-F5344CB8AC3E}">
        <p14:creationId xmlns:p14="http://schemas.microsoft.com/office/powerpoint/2010/main" val="3553091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34925" y="0"/>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a:spcBef>
                <a:spcPct val="0"/>
              </a:spcBef>
            </a:pPr>
            <a:r>
              <a:rPr lang="en-US" sz="3200" dirty="0">
                <a:solidFill>
                  <a:schemeClr val="tx1">
                    <a:lumMod val="85000"/>
                    <a:lumOff val="15000"/>
                  </a:schemeClr>
                </a:solidFill>
                <a:latin typeface="+mj-lt"/>
                <a:ea typeface="+mj-ea"/>
                <a:cs typeface="+mj-cs"/>
              </a:rPr>
              <a:t>  Transparency about how accurate the tools are?</a:t>
            </a:r>
          </a:p>
        </p:txBody>
      </p:sp>
      <p:sp>
        <p:nvSpPr>
          <p:cNvPr id="25604" name="Rectangle 11"/>
          <p:cNvSpPr>
            <a:spLocks noChangeArrowheads="1"/>
          </p:cNvSpPr>
          <p:nvPr/>
        </p:nvSpPr>
        <p:spPr bwMode="auto">
          <a:xfrm>
            <a:off x="152400" y="838200"/>
            <a:ext cx="86106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38150" indent="-319088" eaLnBrk="1" hangingPunct="1">
              <a:spcAft>
                <a:spcPts val="1200"/>
              </a:spcAft>
              <a:buClr>
                <a:schemeClr val="accent1"/>
              </a:buClr>
              <a:buSzPct val="80000"/>
              <a:buFont typeface="Wingdings 2" charset="0"/>
              <a:buChar char=""/>
            </a:pPr>
            <a:r>
              <a:rPr lang="en-US" sz="2800" dirty="0">
                <a:solidFill>
                  <a:srgbClr val="FFC000"/>
                </a:solidFill>
                <a:latin typeface="Calibri" charset="0"/>
                <a:cs typeface="Calibri" charset="0"/>
              </a:rPr>
              <a:t>Low error rates </a:t>
            </a:r>
            <a:r>
              <a:rPr lang="en-US" sz="2800" dirty="0">
                <a:latin typeface="Calibri" charset="0"/>
                <a:cs typeface="Calibri" charset="0"/>
              </a:rPr>
              <a:t>– specific area of concern depends on decisions being made and who is making the decisions</a:t>
            </a:r>
          </a:p>
          <a:p>
            <a:pPr marL="895350" lvl="1" indent="-319088" eaLnBrk="1" hangingPunct="1">
              <a:spcAft>
                <a:spcPts val="1200"/>
              </a:spcAft>
              <a:buClr>
                <a:schemeClr val="accent1"/>
              </a:buClr>
              <a:buSzPct val="80000"/>
              <a:buFont typeface="Wingdings 2" charset="0"/>
              <a:buChar char=""/>
            </a:pPr>
            <a:r>
              <a:rPr lang="en-US" sz="2600" dirty="0">
                <a:solidFill>
                  <a:srgbClr val="FFC000"/>
                </a:solidFill>
                <a:latin typeface="Calibri" charset="0"/>
                <a:cs typeface="Calibri" charset="0"/>
              </a:rPr>
              <a:t>False negatives  </a:t>
            </a:r>
            <a:r>
              <a:rPr lang="en-US" sz="2600" dirty="0">
                <a:latin typeface="Calibri" charset="0"/>
                <a:cs typeface="Calibri" charset="0"/>
              </a:rPr>
              <a:t>- assessment says </a:t>
            </a:r>
            <a:r>
              <a:rPr lang="ja-JP" altLang="en-US" sz="2600">
                <a:latin typeface="Calibri" charset="0"/>
                <a:cs typeface="Calibri" charset="0"/>
              </a:rPr>
              <a:t>“</a:t>
            </a:r>
            <a:r>
              <a:rPr lang="en-US" sz="2600" dirty="0">
                <a:latin typeface="Calibri" charset="0"/>
                <a:cs typeface="Calibri" charset="0"/>
              </a:rPr>
              <a:t>low risk</a:t>
            </a:r>
            <a:r>
              <a:rPr lang="ja-JP" altLang="en-US" sz="2600">
                <a:latin typeface="Calibri" charset="0"/>
                <a:cs typeface="Calibri" charset="0"/>
              </a:rPr>
              <a:t>”</a:t>
            </a:r>
            <a:r>
              <a:rPr lang="en-US" sz="2600" dirty="0">
                <a:latin typeface="Calibri" charset="0"/>
                <a:cs typeface="Calibri" charset="0"/>
              </a:rPr>
              <a:t> – but really high risk because person recidivates </a:t>
            </a:r>
          </a:p>
          <a:p>
            <a:pPr marL="895350" lvl="1" indent="-319088" eaLnBrk="1" hangingPunct="1">
              <a:spcAft>
                <a:spcPts val="1200"/>
              </a:spcAft>
              <a:buClr>
                <a:schemeClr val="accent1"/>
              </a:buClr>
              <a:buSzPct val="80000"/>
              <a:buFont typeface="Wingdings 2" charset="0"/>
              <a:buChar char=""/>
            </a:pPr>
            <a:r>
              <a:rPr lang="en-US" sz="2600" dirty="0">
                <a:solidFill>
                  <a:srgbClr val="FFC000"/>
                </a:solidFill>
                <a:latin typeface="Calibri" charset="0"/>
                <a:cs typeface="Calibri" charset="0"/>
              </a:rPr>
              <a:t>False positives </a:t>
            </a:r>
            <a:r>
              <a:rPr lang="en-US" sz="2600" dirty="0">
                <a:latin typeface="Calibri" charset="0"/>
                <a:cs typeface="Calibri" charset="0"/>
              </a:rPr>
              <a:t>- assessment says </a:t>
            </a:r>
            <a:r>
              <a:rPr lang="ja-JP" altLang="en-US" sz="2600">
                <a:latin typeface="Calibri" charset="0"/>
                <a:cs typeface="Calibri" charset="0"/>
              </a:rPr>
              <a:t>“</a:t>
            </a:r>
            <a:r>
              <a:rPr lang="en-US" sz="2600" dirty="0">
                <a:latin typeface="Calibri" charset="0"/>
                <a:cs typeface="Calibri" charset="0"/>
              </a:rPr>
              <a:t>high risk</a:t>
            </a:r>
            <a:r>
              <a:rPr lang="ja-JP" altLang="en-US" sz="2600">
                <a:latin typeface="Calibri" charset="0"/>
                <a:cs typeface="Calibri" charset="0"/>
              </a:rPr>
              <a:t>”</a:t>
            </a:r>
            <a:r>
              <a:rPr lang="en-US" sz="2600" dirty="0">
                <a:latin typeface="Calibri" charset="0"/>
                <a:cs typeface="Calibri" charset="0"/>
              </a:rPr>
              <a:t> – but person doesn't</a:t>
            </a:r>
            <a:r>
              <a:rPr lang="ja-JP" altLang="en-US" sz="2600">
                <a:latin typeface="Calibri" charset="0"/>
                <a:cs typeface="Calibri" charset="0"/>
              </a:rPr>
              <a:t>’</a:t>
            </a:r>
            <a:r>
              <a:rPr lang="en-US" sz="2600" dirty="0">
                <a:latin typeface="Calibri" charset="0"/>
                <a:cs typeface="Calibri" charset="0"/>
              </a:rPr>
              <a:t>t or wouldn't</a:t>
            </a:r>
            <a:r>
              <a:rPr lang="ja-JP" altLang="en-US" sz="2600">
                <a:latin typeface="Calibri" charset="0"/>
                <a:cs typeface="Calibri" charset="0"/>
              </a:rPr>
              <a:t>’</a:t>
            </a:r>
            <a:r>
              <a:rPr lang="en-US" sz="2600" dirty="0">
                <a:latin typeface="Calibri" charset="0"/>
                <a:cs typeface="Calibri" charset="0"/>
              </a:rPr>
              <a:t>t have recidivated </a:t>
            </a:r>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141" y="3933825"/>
            <a:ext cx="4233145" cy="2371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 name="Picture 2" descr="skd186475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09" y="3744428"/>
            <a:ext cx="2833900" cy="2561122"/>
          </a:xfrm>
          <a:prstGeom prst="rect">
            <a:avLst/>
          </a:prstGeom>
        </p:spPr>
      </p:pic>
    </p:spTree>
    <p:extLst>
      <p:ext uri="{BB962C8B-B14F-4D97-AF65-F5344CB8AC3E}">
        <p14:creationId xmlns:p14="http://schemas.microsoft.com/office/powerpoint/2010/main" val="587938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4"/>
          <p:cNvSpPr txBox="1">
            <a:spLocks noChangeArrowheads="1"/>
          </p:cNvSpPr>
          <p:nvPr/>
        </p:nvSpPr>
        <p:spPr bwMode="auto">
          <a:xfrm>
            <a:off x="439716" y="428963"/>
            <a:ext cx="85344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eaLnBrk="1" hangingPunct="1"/>
            <a:r>
              <a:rPr lang="en-US" sz="3200" dirty="0">
                <a:solidFill>
                  <a:schemeClr val="tx1">
                    <a:lumMod val="85000"/>
                    <a:lumOff val="15000"/>
                  </a:schemeClr>
                </a:solidFill>
                <a:latin typeface="+mj-lt"/>
                <a:ea typeface="+mj-ea"/>
                <a:cs typeface="+mj-cs"/>
              </a:rPr>
              <a:t>Specificity vs. Sensitivity</a:t>
            </a:r>
          </a:p>
        </p:txBody>
      </p:sp>
      <p:sp>
        <p:nvSpPr>
          <p:cNvPr id="10" name="Oval 9"/>
          <p:cNvSpPr/>
          <p:nvPr/>
        </p:nvSpPr>
        <p:spPr>
          <a:xfrm>
            <a:off x="1143000" y="2667000"/>
            <a:ext cx="533400" cy="533400"/>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US" sz="3200" b="1" dirty="0">
                <a:solidFill>
                  <a:schemeClr val="bg1"/>
                </a:solidFill>
              </a:rPr>
              <a:t>0</a:t>
            </a:r>
          </a:p>
        </p:txBody>
      </p:sp>
      <p:sp>
        <p:nvSpPr>
          <p:cNvPr id="11" name="Oval 10"/>
          <p:cNvSpPr/>
          <p:nvPr/>
        </p:nvSpPr>
        <p:spPr>
          <a:xfrm>
            <a:off x="7467600" y="2667000"/>
            <a:ext cx="533400" cy="533400"/>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US" sz="3200" dirty="0">
                <a:solidFill>
                  <a:schemeClr val="bg1"/>
                </a:solidFill>
              </a:rPr>
              <a:t>1</a:t>
            </a:r>
          </a:p>
        </p:txBody>
      </p:sp>
      <p:cxnSp>
        <p:nvCxnSpPr>
          <p:cNvPr id="12" name="Straight Connector 11"/>
          <p:cNvCxnSpPr>
            <a:cxnSpLocks noChangeShapeType="1"/>
            <a:stCxn id="10" idx="6"/>
            <a:endCxn id="11" idx="2"/>
          </p:cNvCxnSpPr>
          <p:nvPr/>
        </p:nvCxnSpPr>
        <p:spPr bwMode="auto">
          <a:xfrm>
            <a:off x="1676400" y="2933700"/>
            <a:ext cx="5791200" cy="0"/>
          </a:xfrm>
          <a:prstGeom prst="line">
            <a:avLst/>
          </a:prstGeom>
          <a:noFill/>
          <a:ln w="48500" cmpd="thickThin">
            <a:solidFill>
              <a:srgbClr val="E66C7D"/>
            </a:solidFill>
            <a:round/>
            <a:headEnd/>
            <a:tailEnd/>
          </a:ln>
          <a:effectLst>
            <a:outerShdw blurRad="39000" dist="26940" dir="5400000" rotWithShape="0">
              <a:srgbClr val="000000">
                <a:alpha val="37999"/>
              </a:srgbClr>
            </a:outerShdw>
          </a:effectLst>
          <a:extLst>
            <a:ext uri="{909E8E84-426E-40dd-AFC4-6F175D3DCCD1}">
              <a14:hiddenFill xmlns:a14="http://schemas.microsoft.com/office/drawing/2010/main" xmlns="">
                <a:noFill/>
              </a14:hiddenFill>
            </a:ext>
          </a:extLst>
        </p:spPr>
      </p:cxnSp>
      <p:grpSp>
        <p:nvGrpSpPr>
          <p:cNvPr id="34823" name="Group 13"/>
          <p:cNvGrpSpPr>
            <a:grpSpLocks/>
          </p:cNvGrpSpPr>
          <p:nvPr/>
        </p:nvGrpSpPr>
        <p:grpSpPr bwMode="auto">
          <a:xfrm>
            <a:off x="1644650" y="2263775"/>
            <a:ext cx="2236788" cy="674688"/>
            <a:chOff x="3249717" y="2602468"/>
            <a:chExt cx="2236683" cy="674132"/>
          </a:xfrm>
        </p:grpSpPr>
        <p:sp>
          <p:nvSpPr>
            <p:cNvPr id="8" name="Isosceles Triangle 7"/>
            <p:cNvSpPr/>
            <p:nvPr/>
          </p:nvSpPr>
          <p:spPr>
            <a:xfrm rot="10800000">
              <a:off x="4114864" y="2667502"/>
              <a:ext cx="457179" cy="609098"/>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837" name="TextBox 8"/>
            <p:cNvSpPr txBox="1">
              <a:spLocks noChangeArrowheads="1"/>
            </p:cNvSpPr>
            <p:nvPr/>
          </p:nvSpPr>
          <p:spPr bwMode="auto">
            <a:xfrm>
              <a:off x="4505041" y="2602468"/>
              <a:ext cx="9813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eaLnBrk="1" hangingPunct="1"/>
              <a:r>
                <a:rPr lang="en-US" sz="1600" dirty="0"/>
                <a:t>High Risk</a:t>
              </a:r>
            </a:p>
          </p:txBody>
        </p:sp>
        <p:sp>
          <p:nvSpPr>
            <p:cNvPr id="13" name="Right Arrow 12"/>
            <p:cNvSpPr/>
            <p:nvPr/>
          </p:nvSpPr>
          <p:spPr>
            <a:xfrm>
              <a:off x="4500608" y="2949844"/>
              <a:ext cx="609571" cy="1189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Right Arrow 19"/>
            <p:cNvSpPr/>
            <p:nvPr/>
          </p:nvSpPr>
          <p:spPr>
            <a:xfrm rot="10800000">
              <a:off x="3581489" y="2946672"/>
              <a:ext cx="609571" cy="12055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840" name="TextBox 20"/>
            <p:cNvSpPr txBox="1">
              <a:spLocks noChangeArrowheads="1"/>
            </p:cNvSpPr>
            <p:nvPr/>
          </p:nvSpPr>
          <p:spPr bwMode="auto">
            <a:xfrm>
              <a:off x="3249717" y="2602468"/>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eaLnBrk="1" hangingPunct="1"/>
              <a:r>
                <a:rPr lang="en-US" sz="1600" dirty="0"/>
                <a:t>Low Risk</a:t>
              </a:r>
            </a:p>
          </p:txBody>
        </p:sp>
      </p:grpSp>
      <p:sp>
        <p:nvSpPr>
          <p:cNvPr id="23" name="Oval 22"/>
          <p:cNvSpPr/>
          <p:nvPr/>
        </p:nvSpPr>
        <p:spPr>
          <a:xfrm>
            <a:off x="1154113" y="4876800"/>
            <a:ext cx="533400" cy="533400"/>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US" sz="3200" b="1" dirty="0">
                <a:solidFill>
                  <a:schemeClr val="bg1"/>
                </a:solidFill>
              </a:rPr>
              <a:t>0</a:t>
            </a:r>
          </a:p>
        </p:txBody>
      </p:sp>
      <p:sp>
        <p:nvSpPr>
          <p:cNvPr id="24" name="Oval 23"/>
          <p:cNvSpPr/>
          <p:nvPr/>
        </p:nvSpPr>
        <p:spPr>
          <a:xfrm>
            <a:off x="7478713" y="4876800"/>
            <a:ext cx="533400" cy="533400"/>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US" sz="3200" dirty="0">
                <a:solidFill>
                  <a:schemeClr val="bg1"/>
                </a:solidFill>
              </a:rPr>
              <a:t>1</a:t>
            </a:r>
          </a:p>
        </p:txBody>
      </p:sp>
      <p:cxnSp>
        <p:nvCxnSpPr>
          <p:cNvPr id="25" name="Straight Connector 24"/>
          <p:cNvCxnSpPr>
            <a:cxnSpLocks noChangeShapeType="1"/>
            <a:stCxn id="23" idx="6"/>
            <a:endCxn id="24" idx="2"/>
          </p:cNvCxnSpPr>
          <p:nvPr/>
        </p:nvCxnSpPr>
        <p:spPr bwMode="auto">
          <a:xfrm>
            <a:off x="1687513" y="5143500"/>
            <a:ext cx="5791200" cy="0"/>
          </a:xfrm>
          <a:prstGeom prst="line">
            <a:avLst/>
          </a:prstGeom>
          <a:noFill/>
          <a:ln w="48500" cmpd="thickThin">
            <a:solidFill>
              <a:srgbClr val="E66C7D"/>
            </a:solidFill>
            <a:round/>
            <a:headEnd/>
            <a:tailEnd/>
          </a:ln>
          <a:effectLst>
            <a:outerShdw blurRad="39000" dist="26940" dir="5400000" rotWithShape="0">
              <a:srgbClr val="000000">
                <a:alpha val="37999"/>
              </a:srgbClr>
            </a:outerShdw>
          </a:effectLst>
          <a:extLst>
            <a:ext uri="{909E8E84-426E-40dd-AFC4-6F175D3DCCD1}">
              <a14:hiddenFill xmlns:a14="http://schemas.microsoft.com/office/drawing/2010/main" xmlns="">
                <a:noFill/>
              </a14:hiddenFill>
            </a:ext>
          </a:extLst>
        </p:spPr>
      </p:cxnSp>
      <p:grpSp>
        <p:nvGrpSpPr>
          <p:cNvPr id="34827" name="Group 25"/>
          <p:cNvGrpSpPr>
            <a:grpSpLocks/>
          </p:cNvGrpSpPr>
          <p:nvPr/>
        </p:nvGrpSpPr>
        <p:grpSpPr bwMode="auto">
          <a:xfrm>
            <a:off x="4927600" y="4468813"/>
            <a:ext cx="2236788" cy="674687"/>
            <a:chOff x="3249717" y="2602468"/>
            <a:chExt cx="2236683" cy="674132"/>
          </a:xfrm>
        </p:grpSpPr>
        <p:sp>
          <p:nvSpPr>
            <p:cNvPr id="27" name="Isosceles Triangle 26"/>
            <p:cNvSpPr/>
            <p:nvPr/>
          </p:nvSpPr>
          <p:spPr>
            <a:xfrm rot="10800000">
              <a:off x="4114864" y="2667501"/>
              <a:ext cx="457179" cy="609099"/>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832" name="TextBox 27"/>
            <p:cNvSpPr txBox="1">
              <a:spLocks noChangeArrowheads="1"/>
            </p:cNvSpPr>
            <p:nvPr/>
          </p:nvSpPr>
          <p:spPr bwMode="auto">
            <a:xfrm>
              <a:off x="4505041" y="2602468"/>
              <a:ext cx="9813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eaLnBrk="1" hangingPunct="1"/>
              <a:r>
                <a:rPr lang="en-US" sz="1600" dirty="0"/>
                <a:t>High Risk</a:t>
              </a:r>
            </a:p>
          </p:txBody>
        </p:sp>
        <p:sp>
          <p:nvSpPr>
            <p:cNvPr id="29" name="Right Arrow 28"/>
            <p:cNvSpPr/>
            <p:nvPr/>
          </p:nvSpPr>
          <p:spPr>
            <a:xfrm>
              <a:off x="4500608" y="2949844"/>
              <a:ext cx="609571" cy="11896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 name="Right Arrow 29"/>
            <p:cNvSpPr/>
            <p:nvPr/>
          </p:nvSpPr>
          <p:spPr>
            <a:xfrm rot="10800000">
              <a:off x="3581489" y="2946672"/>
              <a:ext cx="609571" cy="12055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835" name="TextBox 30"/>
            <p:cNvSpPr txBox="1">
              <a:spLocks noChangeArrowheads="1"/>
            </p:cNvSpPr>
            <p:nvPr/>
          </p:nvSpPr>
          <p:spPr bwMode="auto">
            <a:xfrm>
              <a:off x="3249717" y="2602468"/>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eaLnBrk="1" hangingPunct="1"/>
              <a:r>
                <a:rPr lang="en-US" sz="1600" dirty="0"/>
                <a:t>Low Risk</a:t>
              </a:r>
            </a:p>
          </p:txBody>
        </p:sp>
      </p:grpSp>
      <p:sp>
        <p:nvSpPr>
          <p:cNvPr id="34828" name="TextBox 14"/>
          <p:cNvSpPr txBox="1">
            <a:spLocks noChangeArrowheads="1"/>
          </p:cNvSpPr>
          <p:nvPr/>
        </p:nvSpPr>
        <p:spPr bwMode="auto">
          <a:xfrm>
            <a:off x="1447800" y="3190875"/>
            <a:ext cx="7086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eaLnBrk="1" hangingPunct="1">
              <a:buFont typeface="Arial" charset="0"/>
              <a:buChar char="•"/>
            </a:pPr>
            <a:r>
              <a:rPr lang="en-US" dirty="0"/>
              <a:t>Most cases labeled </a:t>
            </a:r>
            <a:r>
              <a:rPr lang="ja-JP" altLang="en-US"/>
              <a:t>“</a:t>
            </a:r>
            <a:r>
              <a:rPr lang="en-US" dirty="0"/>
              <a:t>high risk</a:t>
            </a:r>
            <a:r>
              <a:rPr lang="ja-JP" altLang="en-US"/>
              <a:t>”</a:t>
            </a:r>
            <a:endParaRPr lang="en-US" dirty="0"/>
          </a:p>
          <a:p>
            <a:pPr eaLnBrk="1" hangingPunct="1">
              <a:buFont typeface="Arial" charset="0"/>
              <a:buChar char="•"/>
            </a:pPr>
            <a:r>
              <a:rPr lang="en-US" dirty="0"/>
              <a:t>More False Positives – predict </a:t>
            </a:r>
            <a:r>
              <a:rPr lang="ja-JP" altLang="en-US"/>
              <a:t>“</a:t>
            </a:r>
            <a:r>
              <a:rPr lang="en-US" dirty="0"/>
              <a:t>high risk</a:t>
            </a:r>
            <a:r>
              <a:rPr lang="ja-JP" altLang="en-US"/>
              <a:t>”</a:t>
            </a:r>
            <a:r>
              <a:rPr lang="en-US" dirty="0"/>
              <a:t> but they don</a:t>
            </a:r>
            <a:r>
              <a:rPr lang="ja-JP" altLang="en-US"/>
              <a:t>’</a:t>
            </a:r>
            <a:r>
              <a:rPr lang="en-US" dirty="0"/>
              <a:t>t recidivate</a:t>
            </a:r>
          </a:p>
          <a:p>
            <a:pPr eaLnBrk="1" hangingPunct="1">
              <a:buFont typeface="Arial" charset="0"/>
              <a:buChar char="•"/>
            </a:pPr>
            <a:r>
              <a:rPr lang="en-US" dirty="0"/>
              <a:t>Fewer False Negatives – predict </a:t>
            </a:r>
            <a:r>
              <a:rPr lang="ja-JP" altLang="en-US"/>
              <a:t>“</a:t>
            </a:r>
            <a:r>
              <a:rPr lang="en-US" dirty="0"/>
              <a:t>low risk</a:t>
            </a:r>
            <a:r>
              <a:rPr lang="ja-JP" altLang="en-US"/>
              <a:t>”</a:t>
            </a:r>
            <a:r>
              <a:rPr lang="en-US" dirty="0"/>
              <a:t> but they recidivate</a:t>
            </a:r>
          </a:p>
        </p:txBody>
      </p:sp>
      <p:sp>
        <p:nvSpPr>
          <p:cNvPr id="34829" name="TextBox 32"/>
          <p:cNvSpPr txBox="1">
            <a:spLocks noChangeArrowheads="1"/>
          </p:cNvSpPr>
          <p:nvPr/>
        </p:nvSpPr>
        <p:spPr bwMode="auto">
          <a:xfrm>
            <a:off x="1447800" y="5410200"/>
            <a:ext cx="7086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eaLnBrk="1" hangingPunct="1">
              <a:buFont typeface="Arial" charset="0"/>
              <a:buChar char="•"/>
            </a:pPr>
            <a:r>
              <a:rPr lang="en-US" dirty="0"/>
              <a:t>Small number of cases labeled </a:t>
            </a:r>
            <a:r>
              <a:rPr lang="ja-JP" altLang="en-US"/>
              <a:t>“</a:t>
            </a:r>
            <a:r>
              <a:rPr lang="en-US" dirty="0"/>
              <a:t>high risk</a:t>
            </a:r>
            <a:r>
              <a:rPr lang="ja-JP" altLang="en-US"/>
              <a:t>”</a:t>
            </a:r>
            <a:endParaRPr lang="en-US" dirty="0"/>
          </a:p>
          <a:p>
            <a:pPr eaLnBrk="1" hangingPunct="1">
              <a:buFont typeface="Arial" charset="0"/>
              <a:buChar char="•"/>
            </a:pPr>
            <a:r>
              <a:rPr lang="en-US" dirty="0"/>
              <a:t>Fewer False Positives – predict </a:t>
            </a:r>
            <a:r>
              <a:rPr lang="ja-JP" altLang="en-US"/>
              <a:t>“</a:t>
            </a:r>
            <a:r>
              <a:rPr lang="en-US" dirty="0"/>
              <a:t>high risk</a:t>
            </a:r>
            <a:r>
              <a:rPr lang="ja-JP" altLang="en-US"/>
              <a:t>”</a:t>
            </a:r>
            <a:r>
              <a:rPr lang="en-US" dirty="0"/>
              <a:t> but they don</a:t>
            </a:r>
            <a:r>
              <a:rPr lang="ja-JP" altLang="en-US"/>
              <a:t>’</a:t>
            </a:r>
            <a:r>
              <a:rPr lang="en-US" dirty="0"/>
              <a:t>t recidivate</a:t>
            </a:r>
          </a:p>
          <a:p>
            <a:pPr eaLnBrk="1" hangingPunct="1">
              <a:buFont typeface="Arial" charset="0"/>
              <a:buChar char="•"/>
            </a:pPr>
            <a:r>
              <a:rPr lang="en-US" dirty="0"/>
              <a:t>More False Negatives – predict </a:t>
            </a:r>
            <a:r>
              <a:rPr lang="ja-JP" altLang="en-US"/>
              <a:t>“</a:t>
            </a:r>
            <a:r>
              <a:rPr lang="en-US" dirty="0"/>
              <a:t>low risk</a:t>
            </a:r>
            <a:r>
              <a:rPr lang="ja-JP" altLang="en-US"/>
              <a:t>”</a:t>
            </a:r>
            <a:r>
              <a:rPr lang="en-US" dirty="0"/>
              <a:t> but they recidivate</a:t>
            </a:r>
          </a:p>
        </p:txBody>
      </p:sp>
      <p:sp>
        <p:nvSpPr>
          <p:cNvPr id="34830" name="Content Placeholder 2"/>
          <p:cNvSpPr txBox="1">
            <a:spLocks/>
          </p:cNvSpPr>
          <p:nvPr/>
        </p:nvSpPr>
        <p:spPr bwMode="auto">
          <a:xfrm>
            <a:off x="152399" y="1000935"/>
            <a:ext cx="9355895" cy="4968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38150" indent="-319088">
              <a:defRPr>
                <a:solidFill>
                  <a:schemeClr val="tx1"/>
                </a:solidFill>
                <a:latin typeface="Corbel" charset="0"/>
                <a:ea typeface="ＭＳ Ｐゴシック" charset="0"/>
              </a:defRPr>
            </a:lvl1pPr>
            <a:lvl2pPr marL="917575" indent="-342900">
              <a:defRPr>
                <a:solidFill>
                  <a:schemeClr val="tx1"/>
                </a:solidFill>
                <a:latin typeface="Corbel" charset="0"/>
                <a:ea typeface="ＭＳ Ｐゴシック" charset="0"/>
              </a:defRPr>
            </a:lvl2pPr>
            <a:lvl3pPr marL="1374775" indent="-3429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marL="119062" indent="0" eaLnBrk="1" hangingPunct="1">
              <a:spcAft>
                <a:spcPts val="1200"/>
              </a:spcAft>
              <a:buClr>
                <a:schemeClr val="accent1"/>
              </a:buClr>
              <a:buSzPct val="80000"/>
            </a:pPr>
            <a:r>
              <a:rPr lang="en-US" sz="2800" dirty="0">
                <a:solidFill>
                  <a:srgbClr val="FFC000"/>
                </a:solidFill>
                <a:latin typeface="Calibri" charset="0"/>
                <a:cs typeface="Calibri" charset="0"/>
              </a:rPr>
              <a:t>Where do you place cutoff to determine high vs. low risk?</a:t>
            </a:r>
          </a:p>
        </p:txBody>
      </p:sp>
      <p:sp>
        <p:nvSpPr>
          <p:cNvPr id="2" name="Date Placeholder 1">
            <a:extLst>
              <a:ext uri="{FF2B5EF4-FFF2-40B4-BE49-F238E27FC236}">
                <a16:creationId xmlns:a16="http://schemas.microsoft.com/office/drawing/2014/main" id="{F5695595-2958-3FE8-1A5F-F2839D7ED8E4}"/>
              </a:ext>
            </a:extLst>
          </p:cNvPr>
          <p:cNvSpPr>
            <a:spLocks noGrp="1"/>
          </p:cNvSpPr>
          <p:nvPr>
            <p:ph type="dt" sz="half" idx="10"/>
          </p:nvPr>
        </p:nvSpPr>
        <p:spPr/>
        <p:txBody>
          <a:bodyPr/>
          <a:lstStyle/>
          <a:p>
            <a:fld id="{406B5416-A75E-224E-AD42-5B007C42E003}" type="datetime1">
              <a:rPr lang="en-AU" smtClean="0"/>
              <a:t>30/7/23</a:t>
            </a:fld>
            <a:endParaRPr lang="en-US" dirty="0"/>
          </a:p>
        </p:txBody>
      </p:sp>
    </p:spTree>
    <p:extLst>
      <p:ext uri="{BB962C8B-B14F-4D97-AF65-F5344CB8AC3E}">
        <p14:creationId xmlns:p14="http://schemas.microsoft.com/office/powerpoint/2010/main" val="4067208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07" y="-316274"/>
            <a:ext cx="8419874" cy="1446689"/>
          </a:xfrm>
        </p:spPr>
        <p:txBody>
          <a:bodyPr>
            <a:normAutofit/>
          </a:bodyPr>
          <a:lstStyle/>
          <a:p>
            <a:r>
              <a:rPr lang="en-US" sz="3200" dirty="0"/>
              <a:t>Receiver Operator Characteristic</a:t>
            </a:r>
          </a:p>
        </p:txBody>
      </p:sp>
      <p:sp>
        <p:nvSpPr>
          <p:cNvPr id="3" name="Content Placeholder 2"/>
          <p:cNvSpPr>
            <a:spLocks noGrp="1"/>
          </p:cNvSpPr>
          <p:nvPr>
            <p:ph idx="1"/>
          </p:nvPr>
        </p:nvSpPr>
        <p:spPr>
          <a:xfrm>
            <a:off x="243551" y="407766"/>
            <a:ext cx="8402476" cy="4856209"/>
          </a:xfrm>
        </p:spPr>
        <p:txBody>
          <a:bodyPr>
            <a:normAutofit/>
          </a:bodyPr>
          <a:lstStyle/>
          <a:p>
            <a:pPr marL="0" indent="0">
              <a:buNone/>
            </a:pPr>
            <a:r>
              <a:rPr lang="en-US" dirty="0"/>
              <a:t>In a </a:t>
            </a:r>
            <a:r>
              <a:rPr lang="en-US" b="1" dirty="0"/>
              <a:t>Receiver Operating Characteristic</a:t>
            </a:r>
            <a:r>
              <a:rPr lang="en-US" dirty="0"/>
              <a:t> (</a:t>
            </a:r>
            <a:r>
              <a:rPr lang="en-US" b="1" dirty="0"/>
              <a:t>ROC</a:t>
            </a:r>
            <a:r>
              <a:rPr lang="en-US" dirty="0"/>
              <a:t>) curve the true positive rate (Sensitivity) is plotted in function of the false positive rate (100-Specificity) for different cut-off points. Each point on the </a:t>
            </a:r>
            <a:r>
              <a:rPr lang="en-US" b="1" dirty="0"/>
              <a:t>ROC</a:t>
            </a:r>
            <a:r>
              <a:rPr lang="en-US" dirty="0"/>
              <a:t> curve represents a sensitivity/specificity pair corresponding to a particular decision threshold.</a:t>
            </a:r>
          </a:p>
          <a:p>
            <a:pPr marL="0" indent="0">
              <a:buNone/>
            </a:pPr>
            <a:endParaRPr lang="en-US" dirty="0"/>
          </a:p>
          <a:p>
            <a:pPr marL="0" indent="0">
              <a:buNone/>
            </a:pPr>
            <a:r>
              <a:rPr lang="en-US" dirty="0"/>
              <a:t>.50 = chance       .55 = small         .65 = moderate        .7 = large</a:t>
            </a:r>
          </a:p>
        </p:txBody>
      </p:sp>
      <p:sp>
        <p:nvSpPr>
          <p:cNvPr id="5" name="Date Placeholder 4">
            <a:extLst>
              <a:ext uri="{FF2B5EF4-FFF2-40B4-BE49-F238E27FC236}">
                <a16:creationId xmlns:a16="http://schemas.microsoft.com/office/drawing/2014/main" id="{3CD1FE45-DFF4-B27B-FC21-7C3E4C0E5184}"/>
              </a:ext>
            </a:extLst>
          </p:cNvPr>
          <p:cNvSpPr>
            <a:spLocks noGrp="1"/>
          </p:cNvSpPr>
          <p:nvPr>
            <p:ph type="dt" sz="half" idx="10"/>
          </p:nvPr>
        </p:nvSpPr>
        <p:spPr/>
        <p:txBody>
          <a:bodyPr/>
          <a:lstStyle/>
          <a:p>
            <a:fld id="{894E76EB-CB03-0642-9A35-6F3D80386455}" type="datetime1">
              <a:rPr lang="en-AU" smtClean="0"/>
              <a:t>30/7/23</a:t>
            </a:fld>
            <a:endParaRPr lang="en-US" dirty="0"/>
          </a:p>
        </p:txBody>
      </p:sp>
    </p:spTree>
    <p:extLst>
      <p:ext uri="{BB962C8B-B14F-4D97-AF65-F5344CB8AC3E}">
        <p14:creationId xmlns:p14="http://schemas.microsoft.com/office/powerpoint/2010/main" val="2980293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193728"/>
          </a:xfrm>
        </p:spPr>
        <p:txBody>
          <a:bodyPr/>
          <a:lstStyle/>
          <a:p>
            <a:pPr marL="0" indent="0">
              <a:buNone/>
            </a:pPr>
            <a:r>
              <a:rPr lang="en-US" dirty="0"/>
              <a:t>The extent that a randomly picked recidivist will have a higher score than a randomly picked non-recidivist.</a:t>
            </a:r>
          </a:p>
        </p:txBody>
      </p:sp>
      <p:sp>
        <p:nvSpPr>
          <p:cNvPr id="2" name="Date Placeholder 1">
            <a:extLst>
              <a:ext uri="{FF2B5EF4-FFF2-40B4-BE49-F238E27FC236}">
                <a16:creationId xmlns:a16="http://schemas.microsoft.com/office/drawing/2014/main" id="{3BE7B63F-94AD-C564-0E49-EB366089CB97}"/>
              </a:ext>
            </a:extLst>
          </p:cNvPr>
          <p:cNvSpPr>
            <a:spLocks noGrp="1"/>
          </p:cNvSpPr>
          <p:nvPr>
            <p:ph type="dt" sz="half" idx="10"/>
          </p:nvPr>
        </p:nvSpPr>
        <p:spPr/>
        <p:txBody>
          <a:bodyPr/>
          <a:lstStyle/>
          <a:p>
            <a:fld id="{F43329C9-5511-9548-8D40-30867AF6056B}" type="datetime1">
              <a:rPr lang="en-AU" smtClean="0"/>
              <a:t>30/7/23</a:t>
            </a:fld>
            <a:endParaRPr lang="en-US" dirty="0"/>
          </a:p>
        </p:txBody>
      </p:sp>
    </p:spTree>
    <p:extLst>
      <p:ext uri="{BB962C8B-B14F-4D97-AF65-F5344CB8AC3E}">
        <p14:creationId xmlns:p14="http://schemas.microsoft.com/office/powerpoint/2010/main" val="18480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Box 2"/>
          <p:cNvSpPr txBox="1">
            <a:spLocks noChangeArrowheads="1"/>
          </p:cNvSpPr>
          <p:nvPr/>
        </p:nvSpPr>
        <p:spPr bwMode="auto">
          <a:xfrm>
            <a:off x="-3175" y="6100763"/>
            <a:ext cx="90709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eaLnBrk="1" hangingPunct="1"/>
            <a:r>
              <a:rPr lang="en-US" sz="1400" dirty="0"/>
              <a:t>PSC data from revalidation; AUC</a:t>
            </a:r>
            <a:r>
              <a:rPr lang="ja-JP" altLang="en-US" sz="1400"/>
              <a:t>’</a:t>
            </a:r>
            <a:r>
              <a:rPr lang="en-US" sz="1400" dirty="0"/>
              <a:t>s for other scales from Yang, Wong, &amp; Coid</a:t>
            </a:r>
            <a:r>
              <a:rPr lang="ja-JP" altLang="en-US" sz="1400"/>
              <a:t>’</a:t>
            </a:r>
            <a:r>
              <a:rPr lang="en-US" sz="1400" dirty="0"/>
              <a:t>s (2010) meta-analysis on violence prediction</a:t>
            </a:r>
          </a:p>
        </p:txBody>
      </p:sp>
      <p:pic>
        <p:nvPicPr>
          <p:cNvPr id="3379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467600" cy="504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76790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472" y="-27213"/>
            <a:ext cx="6781800" cy="1174881"/>
          </a:xfrm>
        </p:spPr>
        <p:txBody>
          <a:bodyPr/>
          <a:lstStyle/>
          <a:p>
            <a:r>
              <a:rPr lang="en-US" sz="3200" dirty="0"/>
              <a:t>NOTE</a:t>
            </a:r>
          </a:p>
        </p:txBody>
      </p:sp>
      <p:sp>
        <p:nvSpPr>
          <p:cNvPr id="3" name="Content Placeholder 2"/>
          <p:cNvSpPr>
            <a:spLocks noGrp="1"/>
          </p:cNvSpPr>
          <p:nvPr>
            <p:ph idx="1"/>
          </p:nvPr>
        </p:nvSpPr>
        <p:spPr>
          <a:xfrm>
            <a:off x="540603" y="890394"/>
            <a:ext cx="7543800" cy="3890949"/>
          </a:xfrm>
        </p:spPr>
        <p:txBody>
          <a:bodyPr>
            <a:normAutofit/>
          </a:bodyPr>
          <a:lstStyle/>
          <a:p>
            <a:r>
              <a:rPr lang="en-US" dirty="0"/>
              <a:t>The research is all based primarily on people who are charged/convicted or otherwise known to have committed an offence.</a:t>
            </a:r>
          </a:p>
          <a:p>
            <a:r>
              <a:rPr lang="en-US" dirty="0"/>
              <a:t>Therefore, there is a threat to validity in applying the scale to people who are not clearly determined to have committed an offence; and</a:t>
            </a:r>
          </a:p>
          <a:p>
            <a:r>
              <a:rPr lang="en-US" dirty="0"/>
              <a:t>This often complicates WWCC assessments in cases where there are no convictions.</a:t>
            </a:r>
          </a:p>
        </p:txBody>
      </p:sp>
      <p:sp>
        <p:nvSpPr>
          <p:cNvPr id="4" name="Date Placeholder 3">
            <a:extLst>
              <a:ext uri="{FF2B5EF4-FFF2-40B4-BE49-F238E27FC236}">
                <a16:creationId xmlns:a16="http://schemas.microsoft.com/office/drawing/2014/main" id="{CB80E6F8-CC65-AFFA-CE2D-E327A37C6697}"/>
              </a:ext>
            </a:extLst>
          </p:cNvPr>
          <p:cNvSpPr>
            <a:spLocks noGrp="1"/>
          </p:cNvSpPr>
          <p:nvPr>
            <p:ph type="dt" sz="half" idx="10"/>
          </p:nvPr>
        </p:nvSpPr>
        <p:spPr/>
        <p:txBody>
          <a:bodyPr/>
          <a:lstStyle/>
          <a:p>
            <a:fld id="{3B1C7882-232B-614F-A16F-A98A9C4D74EB}" type="datetime1">
              <a:rPr lang="en-AU" smtClean="0"/>
              <a:t>30/7/23</a:t>
            </a:fld>
            <a:endParaRPr lang="en-US" dirty="0"/>
          </a:p>
        </p:txBody>
      </p:sp>
    </p:spTree>
    <p:extLst>
      <p:ext uri="{BB962C8B-B14F-4D97-AF65-F5344CB8AC3E}">
        <p14:creationId xmlns:p14="http://schemas.microsoft.com/office/powerpoint/2010/main" val="21515526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147" y="241359"/>
            <a:ext cx="6781800" cy="1023264"/>
          </a:xfrm>
        </p:spPr>
        <p:txBody>
          <a:bodyPr>
            <a:normAutofit/>
          </a:bodyPr>
          <a:lstStyle/>
          <a:p>
            <a:r>
              <a:rPr lang="en-US" sz="3200" dirty="0"/>
              <a:t>Time adjustment</a:t>
            </a:r>
          </a:p>
        </p:txBody>
      </p:sp>
      <p:sp>
        <p:nvSpPr>
          <p:cNvPr id="3" name="Content Placeholder 2"/>
          <p:cNvSpPr>
            <a:spLocks noGrp="1"/>
          </p:cNvSpPr>
          <p:nvPr>
            <p:ph idx="1"/>
          </p:nvPr>
        </p:nvSpPr>
        <p:spPr>
          <a:xfrm>
            <a:off x="407773" y="746033"/>
            <a:ext cx="7898027" cy="3635566"/>
          </a:xfrm>
        </p:spPr>
        <p:txBody>
          <a:bodyPr/>
          <a:lstStyle/>
          <a:p>
            <a:r>
              <a:rPr lang="en-US" dirty="0"/>
              <a:t>As a general rule, risk halves for every 5-10 years in the community without further charge or conviction; and</a:t>
            </a:r>
          </a:p>
          <a:p>
            <a:r>
              <a:rPr lang="en-US" dirty="0"/>
              <a:t>Becomes a relevant feature when assessing historical offences.</a:t>
            </a:r>
          </a:p>
        </p:txBody>
      </p:sp>
      <p:sp>
        <p:nvSpPr>
          <p:cNvPr id="4" name="Date Placeholder 3">
            <a:extLst>
              <a:ext uri="{FF2B5EF4-FFF2-40B4-BE49-F238E27FC236}">
                <a16:creationId xmlns:a16="http://schemas.microsoft.com/office/drawing/2014/main" id="{EB6648EF-185B-8AF0-FF3A-A4D62C29F58B}"/>
              </a:ext>
            </a:extLst>
          </p:cNvPr>
          <p:cNvSpPr>
            <a:spLocks noGrp="1"/>
          </p:cNvSpPr>
          <p:nvPr>
            <p:ph type="dt" sz="half" idx="10"/>
          </p:nvPr>
        </p:nvSpPr>
        <p:spPr/>
        <p:txBody>
          <a:bodyPr/>
          <a:lstStyle/>
          <a:p>
            <a:fld id="{013B8E70-AC66-D744-9649-F4E83B22D052}" type="datetime1">
              <a:rPr lang="en-AU" smtClean="0"/>
              <a:t>30/7/23</a:t>
            </a:fld>
            <a:endParaRPr lang="en-US" dirty="0"/>
          </a:p>
        </p:txBody>
      </p:sp>
    </p:spTree>
    <p:extLst>
      <p:ext uri="{BB962C8B-B14F-4D97-AF65-F5344CB8AC3E}">
        <p14:creationId xmlns:p14="http://schemas.microsoft.com/office/powerpoint/2010/main" val="132351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3A66FF-264D-9755-55D9-CCF065555909}"/>
              </a:ext>
            </a:extLst>
          </p:cNvPr>
          <p:cNvSpPr>
            <a:spLocks noGrp="1"/>
          </p:cNvSpPr>
          <p:nvPr>
            <p:ph idx="1"/>
          </p:nvPr>
        </p:nvSpPr>
        <p:spPr>
          <a:xfrm>
            <a:off x="626076" y="863768"/>
            <a:ext cx="7543800" cy="4746200"/>
          </a:xfrm>
        </p:spPr>
        <p:txBody>
          <a:bodyPr/>
          <a:lstStyle/>
          <a:p>
            <a:pPr marL="0" indent="0">
              <a:buNone/>
            </a:pPr>
            <a:r>
              <a:rPr lang="en-US" b="1" dirty="0"/>
              <a:t>New Additions:</a:t>
            </a:r>
            <a:endParaRPr lang="en-US" dirty="0"/>
          </a:p>
          <a:p>
            <a:r>
              <a:rPr lang="en-US" dirty="0"/>
              <a:t>Premenstrual dysphoric disorder. </a:t>
            </a:r>
          </a:p>
          <a:p>
            <a:r>
              <a:rPr lang="en-US" dirty="0"/>
              <a:t>Prolonged grief disorder.</a:t>
            </a:r>
          </a:p>
          <a:p>
            <a:r>
              <a:rPr lang="en-US" dirty="0"/>
              <a:t>Stimulant induced mild neurocognitive disorder.</a:t>
            </a:r>
          </a:p>
          <a:p>
            <a:endParaRPr lang="en-US" dirty="0"/>
          </a:p>
          <a:p>
            <a:pPr marL="0" indent="0">
              <a:buNone/>
            </a:pPr>
            <a:r>
              <a:rPr lang="en-US" b="1" dirty="0"/>
              <a:t>Other changes:</a:t>
            </a:r>
            <a:endParaRPr lang="en-US" dirty="0"/>
          </a:p>
          <a:p>
            <a:r>
              <a:rPr lang="en-US" dirty="0"/>
              <a:t>Criterion A addition (clinical impairment and distress). added for Autistic Spectrum Disorder (ASD).</a:t>
            </a:r>
          </a:p>
          <a:p>
            <a:endParaRPr lang="en-US" dirty="0"/>
          </a:p>
        </p:txBody>
      </p:sp>
      <p:sp>
        <p:nvSpPr>
          <p:cNvPr id="2" name="Date Placeholder 1">
            <a:extLst>
              <a:ext uri="{FF2B5EF4-FFF2-40B4-BE49-F238E27FC236}">
                <a16:creationId xmlns:a16="http://schemas.microsoft.com/office/drawing/2014/main" id="{3F0039B2-B0BF-0A0B-9CBE-49C1AC110D11}"/>
              </a:ext>
            </a:extLst>
          </p:cNvPr>
          <p:cNvSpPr>
            <a:spLocks noGrp="1"/>
          </p:cNvSpPr>
          <p:nvPr>
            <p:ph type="dt" sz="half" idx="10"/>
          </p:nvPr>
        </p:nvSpPr>
        <p:spPr/>
        <p:txBody>
          <a:bodyPr/>
          <a:lstStyle/>
          <a:p>
            <a:fld id="{2E180CBF-3FBB-CA4E-A6E4-75054369FF3C}" type="datetime1">
              <a:rPr lang="en-AU" smtClean="0"/>
              <a:t>30/7/23</a:t>
            </a:fld>
            <a:endParaRPr lang="en-US" dirty="0"/>
          </a:p>
        </p:txBody>
      </p:sp>
    </p:spTree>
    <p:extLst>
      <p:ext uri="{BB962C8B-B14F-4D97-AF65-F5344CB8AC3E}">
        <p14:creationId xmlns:p14="http://schemas.microsoft.com/office/powerpoint/2010/main" val="3029911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06627" y="126498"/>
            <a:ext cx="8031891" cy="1600200"/>
          </a:xfrm>
        </p:spPr>
        <p:txBody>
          <a:bodyPr>
            <a:normAutofit/>
          </a:bodyPr>
          <a:lstStyle/>
          <a:p>
            <a:pPr defTabSz="912813"/>
            <a:r>
              <a:rPr lang="en-US" sz="3200" b="1" dirty="0">
                <a:solidFill>
                  <a:schemeClr val="tx2"/>
                </a:solidFill>
                <a:latin typeface="+mn-lt"/>
                <a:cs typeface="Arial" charset="0"/>
              </a:rPr>
              <a:t>Examples of Dynamic Risk Factors for Sex Offenders</a:t>
            </a:r>
            <a:endParaRPr lang="en-US" sz="3200" b="1" dirty="0">
              <a:latin typeface="+mn-lt"/>
              <a:cs typeface="Arial" charset="0"/>
            </a:endParaRPr>
          </a:p>
        </p:txBody>
      </p:sp>
      <p:graphicFrame>
        <p:nvGraphicFramePr>
          <p:cNvPr id="6" name="Diagram 5"/>
          <p:cNvGraphicFramePr/>
          <p:nvPr>
            <p:extLst>
              <p:ext uri="{D42A27DB-BD31-4B8C-83A1-F6EECF244321}">
                <p14:modId xmlns:p14="http://schemas.microsoft.com/office/powerpoint/2010/main" val="1489143796"/>
              </p:ext>
            </p:extLst>
          </p:nvPr>
        </p:nvGraphicFramePr>
        <p:xfrm>
          <a:off x="1371600" y="1290334"/>
          <a:ext cx="6477000" cy="4747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a:extLst>
              <a:ext uri="{FF2B5EF4-FFF2-40B4-BE49-F238E27FC236}">
                <a16:creationId xmlns:a16="http://schemas.microsoft.com/office/drawing/2014/main" id="{4B256EA4-D15E-14B1-BBB0-714A26DA23E9}"/>
              </a:ext>
            </a:extLst>
          </p:cNvPr>
          <p:cNvSpPr>
            <a:spLocks noGrp="1"/>
          </p:cNvSpPr>
          <p:nvPr>
            <p:ph type="dt" sz="half" idx="10"/>
          </p:nvPr>
        </p:nvSpPr>
        <p:spPr/>
        <p:txBody>
          <a:bodyPr/>
          <a:lstStyle/>
          <a:p>
            <a:fld id="{196D5307-8CE9-A54A-B941-2A7053506C2B}" type="datetime1">
              <a:rPr lang="en-AU" smtClean="0"/>
              <a:t>30/7/23</a:t>
            </a:fld>
            <a:endParaRPr lang="en-US" dirty="0"/>
          </a:p>
        </p:txBody>
      </p:sp>
    </p:spTree>
    <p:extLst>
      <p:ext uri="{BB962C8B-B14F-4D97-AF65-F5344CB8AC3E}">
        <p14:creationId xmlns:p14="http://schemas.microsoft.com/office/powerpoint/2010/main" val="2918471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533400"/>
            <a:ext cx="8229600" cy="1143000"/>
          </a:xfrm>
        </p:spPr>
        <p:txBody>
          <a:bodyPr>
            <a:normAutofit/>
          </a:bodyPr>
          <a:lstStyle/>
          <a:p>
            <a:pPr defTabSz="912813" eaLnBrk="1" hangingPunct="1"/>
            <a:r>
              <a:rPr lang="en-US" sz="3200" b="1" dirty="0">
                <a:solidFill>
                  <a:schemeClr val="tx2"/>
                </a:solidFill>
                <a:latin typeface="Arial" charset="0"/>
                <a:cs typeface="Arial" charset="0"/>
              </a:rPr>
              <a:t>Variables </a:t>
            </a:r>
            <a:r>
              <a:rPr lang="en-US" sz="3200" b="1" i="1" dirty="0">
                <a:solidFill>
                  <a:schemeClr val="tx2"/>
                </a:solidFill>
                <a:latin typeface="Arial" charset="0"/>
                <a:cs typeface="Arial" charset="0"/>
              </a:rPr>
              <a:t>Not</a:t>
            </a:r>
            <a:r>
              <a:rPr lang="en-US" sz="3200" b="1" dirty="0">
                <a:solidFill>
                  <a:schemeClr val="tx2"/>
                </a:solidFill>
                <a:latin typeface="Arial" charset="0"/>
                <a:cs typeface="Arial" charset="0"/>
              </a:rPr>
              <a:t> Linked to Sex Offenders</a:t>
            </a:r>
            <a:r>
              <a:rPr lang="ja-JP" altLang="en-US" sz="3200" b="1">
                <a:solidFill>
                  <a:schemeClr val="tx2"/>
                </a:solidFill>
                <a:latin typeface="Arial" charset="0"/>
                <a:cs typeface="Arial" charset="0"/>
              </a:rPr>
              <a:t>’</a:t>
            </a:r>
            <a:r>
              <a:rPr lang="en-US" sz="3200" b="1" dirty="0">
                <a:solidFill>
                  <a:schemeClr val="tx2"/>
                </a:solidFill>
                <a:latin typeface="Arial" charset="0"/>
                <a:cs typeface="Arial" charset="0"/>
              </a:rPr>
              <a:t> Recidivism:</a:t>
            </a:r>
          </a:p>
        </p:txBody>
      </p:sp>
      <p:sp>
        <p:nvSpPr>
          <p:cNvPr id="31747" name="Content Placeholder 2"/>
          <p:cNvSpPr>
            <a:spLocks noGrp="1"/>
          </p:cNvSpPr>
          <p:nvPr>
            <p:ph idx="1"/>
          </p:nvPr>
        </p:nvSpPr>
        <p:spPr>
          <a:xfrm>
            <a:off x="533400" y="1843257"/>
            <a:ext cx="8077200" cy="4252743"/>
          </a:xfrm>
        </p:spPr>
        <p:txBody>
          <a:bodyPr>
            <a:normAutofit/>
          </a:bodyPr>
          <a:lstStyle/>
          <a:p>
            <a:pPr defTabSz="912813" eaLnBrk="1" hangingPunct="1">
              <a:spcBef>
                <a:spcPct val="40000"/>
              </a:spcBef>
            </a:pPr>
            <a:r>
              <a:rPr lang="en-US" sz="3200" dirty="0">
                <a:latin typeface="Arial" charset="0"/>
                <a:cs typeface="Arial" charset="0"/>
              </a:rPr>
              <a:t>Defensiveness and Denial?</a:t>
            </a:r>
          </a:p>
          <a:p>
            <a:pPr defTabSz="912813" eaLnBrk="1" hangingPunct="1">
              <a:spcBef>
                <a:spcPct val="40000"/>
              </a:spcBef>
            </a:pPr>
            <a:r>
              <a:rPr lang="en-US" sz="3200" dirty="0">
                <a:latin typeface="Arial" charset="0"/>
                <a:cs typeface="Arial" charset="0"/>
              </a:rPr>
              <a:t>Poor clinical presentation</a:t>
            </a:r>
          </a:p>
          <a:p>
            <a:pPr defTabSz="912813" eaLnBrk="1" hangingPunct="1">
              <a:spcBef>
                <a:spcPct val="40000"/>
              </a:spcBef>
            </a:pPr>
            <a:r>
              <a:rPr lang="en-US" sz="3200" dirty="0">
                <a:latin typeface="Arial" charset="0"/>
                <a:cs typeface="Arial" charset="0"/>
              </a:rPr>
              <a:t>How yucky or creepy the offence</a:t>
            </a:r>
          </a:p>
          <a:p>
            <a:pPr defTabSz="912813" eaLnBrk="1" hangingPunct="1">
              <a:spcBef>
                <a:spcPct val="40000"/>
              </a:spcBef>
            </a:pPr>
            <a:r>
              <a:rPr lang="en-US" sz="3200" dirty="0">
                <a:latin typeface="Arial" charset="0"/>
                <a:cs typeface="Arial" charset="0"/>
              </a:rPr>
              <a:t>Age of the victim</a:t>
            </a:r>
          </a:p>
          <a:p>
            <a:pPr defTabSz="912813" eaLnBrk="1" hangingPunct="1">
              <a:spcBef>
                <a:spcPct val="40000"/>
              </a:spcBef>
            </a:pPr>
            <a:r>
              <a:rPr lang="en-US" sz="3200" dirty="0">
                <a:latin typeface="Arial" charset="0"/>
                <a:cs typeface="Arial" charset="0"/>
              </a:rPr>
              <a:t>Age difference between victim and offender</a:t>
            </a:r>
          </a:p>
        </p:txBody>
      </p:sp>
      <p:pic>
        <p:nvPicPr>
          <p:cNvPr id="2" name="Picture 1" descr="BU00580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3867" y="1139608"/>
            <a:ext cx="1731174" cy="2376898"/>
          </a:xfrm>
          <a:prstGeom prst="rect">
            <a:avLst/>
          </a:prstGeom>
        </p:spPr>
      </p:pic>
      <p:sp>
        <p:nvSpPr>
          <p:cNvPr id="3" name="Date Placeholder 2">
            <a:extLst>
              <a:ext uri="{FF2B5EF4-FFF2-40B4-BE49-F238E27FC236}">
                <a16:creationId xmlns:a16="http://schemas.microsoft.com/office/drawing/2014/main" id="{BECEA673-72C2-7BE3-6BC8-8659A788561F}"/>
              </a:ext>
            </a:extLst>
          </p:cNvPr>
          <p:cNvSpPr>
            <a:spLocks noGrp="1"/>
          </p:cNvSpPr>
          <p:nvPr>
            <p:ph type="dt" sz="half" idx="10"/>
          </p:nvPr>
        </p:nvSpPr>
        <p:spPr/>
        <p:txBody>
          <a:bodyPr/>
          <a:lstStyle/>
          <a:p>
            <a:fld id="{0A81FD7B-2700-C148-B7A2-4E6A56C96659}" type="datetime1">
              <a:rPr lang="en-AU" smtClean="0"/>
              <a:t>30/7/23</a:t>
            </a:fld>
            <a:endParaRPr lang="en-US" dirty="0"/>
          </a:p>
        </p:txBody>
      </p:sp>
    </p:spTree>
    <p:extLst>
      <p:ext uri="{BB962C8B-B14F-4D97-AF65-F5344CB8AC3E}">
        <p14:creationId xmlns:p14="http://schemas.microsoft.com/office/powerpoint/2010/main" val="3332556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782" y="599651"/>
            <a:ext cx="6781800" cy="898120"/>
          </a:xfrm>
        </p:spPr>
        <p:txBody>
          <a:bodyPr>
            <a:normAutofit/>
          </a:bodyPr>
          <a:lstStyle/>
          <a:p>
            <a:r>
              <a:rPr lang="en-US" sz="3200" dirty="0"/>
              <a:t>Formulation</a:t>
            </a:r>
          </a:p>
        </p:txBody>
      </p:sp>
      <p:sp>
        <p:nvSpPr>
          <p:cNvPr id="3" name="Content Placeholder 2"/>
          <p:cNvSpPr>
            <a:spLocks noGrp="1"/>
          </p:cNvSpPr>
          <p:nvPr>
            <p:ph idx="1"/>
          </p:nvPr>
        </p:nvSpPr>
        <p:spPr>
          <a:xfrm>
            <a:off x="762000" y="1953614"/>
            <a:ext cx="7543800" cy="4004909"/>
          </a:xfrm>
        </p:spPr>
        <p:txBody>
          <a:bodyPr/>
          <a:lstStyle/>
          <a:p>
            <a:r>
              <a:rPr lang="en-US" dirty="0"/>
              <a:t>Hypothesis of how the risk features work together in this case to create vulnerability to harm</a:t>
            </a:r>
          </a:p>
          <a:p>
            <a:r>
              <a:rPr lang="en-US" dirty="0"/>
              <a:t>What type of harm to whom?</a:t>
            </a:r>
          </a:p>
          <a:p>
            <a:r>
              <a:rPr lang="en-US" dirty="0"/>
              <a:t>What are the circumstances where risk is present?</a:t>
            </a:r>
          </a:p>
        </p:txBody>
      </p:sp>
      <p:pic>
        <p:nvPicPr>
          <p:cNvPr id="4" name="Picture 3" descr="BU00525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6438" y="599651"/>
            <a:ext cx="2590206" cy="2314490"/>
          </a:xfrm>
          <a:prstGeom prst="rect">
            <a:avLst/>
          </a:prstGeom>
        </p:spPr>
      </p:pic>
      <p:sp>
        <p:nvSpPr>
          <p:cNvPr id="5" name="Date Placeholder 4">
            <a:extLst>
              <a:ext uri="{FF2B5EF4-FFF2-40B4-BE49-F238E27FC236}">
                <a16:creationId xmlns:a16="http://schemas.microsoft.com/office/drawing/2014/main" id="{AB189E49-ADA2-9E57-D12C-29D9ADBCEEED}"/>
              </a:ext>
            </a:extLst>
          </p:cNvPr>
          <p:cNvSpPr>
            <a:spLocks noGrp="1"/>
          </p:cNvSpPr>
          <p:nvPr>
            <p:ph type="dt" sz="half" idx="10"/>
          </p:nvPr>
        </p:nvSpPr>
        <p:spPr/>
        <p:txBody>
          <a:bodyPr/>
          <a:lstStyle/>
          <a:p>
            <a:fld id="{945DD838-5B84-7D4D-AC38-92945FE4343B}" type="datetime1">
              <a:rPr lang="en-AU" smtClean="0"/>
              <a:t>30/7/23</a:t>
            </a:fld>
            <a:endParaRPr lang="en-US" dirty="0"/>
          </a:p>
        </p:txBody>
      </p:sp>
    </p:spTree>
    <p:extLst>
      <p:ext uri="{BB962C8B-B14F-4D97-AF65-F5344CB8AC3E}">
        <p14:creationId xmlns:p14="http://schemas.microsoft.com/office/powerpoint/2010/main" val="931154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0811"/>
            <a:ext cx="6781800" cy="1191162"/>
          </a:xfrm>
        </p:spPr>
        <p:txBody>
          <a:bodyPr>
            <a:normAutofit/>
          </a:bodyPr>
          <a:lstStyle/>
          <a:p>
            <a:r>
              <a:rPr lang="en-US" sz="3200" dirty="0"/>
              <a:t>Protective factors</a:t>
            </a:r>
          </a:p>
        </p:txBody>
      </p:sp>
      <p:sp>
        <p:nvSpPr>
          <p:cNvPr id="3" name="Content Placeholder 2"/>
          <p:cNvSpPr>
            <a:spLocks noGrp="1"/>
          </p:cNvSpPr>
          <p:nvPr>
            <p:ph idx="1"/>
          </p:nvPr>
        </p:nvSpPr>
        <p:spPr>
          <a:xfrm>
            <a:off x="762000" y="2018735"/>
            <a:ext cx="7543800" cy="3776987"/>
          </a:xfrm>
        </p:spPr>
        <p:txBody>
          <a:bodyPr/>
          <a:lstStyle/>
          <a:p>
            <a:r>
              <a:rPr lang="en-US" dirty="0"/>
              <a:t>Age</a:t>
            </a:r>
          </a:p>
          <a:p>
            <a:r>
              <a:rPr lang="en-US" dirty="0"/>
              <a:t>Health</a:t>
            </a:r>
          </a:p>
          <a:p>
            <a:r>
              <a:rPr lang="en-US" dirty="0"/>
              <a:t>Time </a:t>
            </a:r>
          </a:p>
          <a:p>
            <a:r>
              <a:rPr lang="en-US" dirty="0"/>
              <a:t>Maturation</a:t>
            </a:r>
          </a:p>
          <a:p>
            <a:r>
              <a:rPr lang="en-US" dirty="0"/>
              <a:t>Contextual/environmental factors</a:t>
            </a:r>
          </a:p>
        </p:txBody>
      </p:sp>
      <p:sp>
        <p:nvSpPr>
          <p:cNvPr id="4" name="Date Placeholder 3">
            <a:extLst>
              <a:ext uri="{FF2B5EF4-FFF2-40B4-BE49-F238E27FC236}">
                <a16:creationId xmlns:a16="http://schemas.microsoft.com/office/drawing/2014/main" id="{2B609488-00E3-45BA-2844-126C7DF94060}"/>
              </a:ext>
            </a:extLst>
          </p:cNvPr>
          <p:cNvSpPr>
            <a:spLocks noGrp="1"/>
          </p:cNvSpPr>
          <p:nvPr>
            <p:ph type="dt" sz="half" idx="10"/>
          </p:nvPr>
        </p:nvSpPr>
        <p:spPr/>
        <p:txBody>
          <a:bodyPr/>
          <a:lstStyle/>
          <a:p>
            <a:fld id="{B80986DC-1039-2A4D-B197-8B516C7DABF1}" type="datetime1">
              <a:rPr lang="en-AU" smtClean="0"/>
              <a:t>30/7/23</a:t>
            </a:fld>
            <a:endParaRPr lang="en-US" dirty="0"/>
          </a:p>
        </p:txBody>
      </p:sp>
    </p:spTree>
    <p:extLst>
      <p:ext uri="{BB962C8B-B14F-4D97-AF65-F5344CB8AC3E}">
        <p14:creationId xmlns:p14="http://schemas.microsoft.com/office/powerpoint/2010/main" val="3370092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8447-5991-78F5-5032-F402CEA449A0}"/>
              </a:ext>
            </a:extLst>
          </p:cNvPr>
          <p:cNvSpPr>
            <a:spLocks noGrp="1"/>
          </p:cNvSpPr>
          <p:nvPr>
            <p:ph type="title"/>
          </p:nvPr>
        </p:nvSpPr>
        <p:spPr>
          <a:xfrm>
            <a:off x="450376" y="641269"/>
            <a:ext cx="7855424" cy="950026"/>
          </a:xfrm>
        </p:spPr>
        <p:txBody>
          <a:bodyPr>
            <a:normAutofit/>
          </a:bodyPr>
          <a:lstStyle/>
          <a:p>
            <a:r>
              <a:rPr lang="en-US" sz="3200" dirty="0"/>
              <a:t>Assumptions about Recidivism</a:t>
            </a:r>
          </a:p>
        </p:txBody>
      </p:sp>
      <p:sp>
        <p:nvSpPr>
          <p:cNvPr id="3" name="Content Placeholder 2">
            <a:extLst>
              <a:ext uri="{FF2B5EF4-FFF2-40B4-BE49-F238E27FC236}">
                <a16:creationId xmlns:a16="http://schemas.microsoft.com/office/drawing/2014/main" id="{8827EE7B-772F-9EDB-D8C7-B63357609AA6}"/>
              </a:ext>
            </a:extLst>
          </p:cNvPr>
          <p:cNvSpPr>
            <a:spLocks noGrp="1"/>
          </p:cNvSpPr>
          <p:nvPr>
            <p:ph idx="1"/>
          </p:nvPr>
        </p:nvSpPr>
        <p:spPr>
          <a:xfrm>
            <a:off x="762000" y="1698171"/>
            <a:ext cx="7543800" cy="4180115"/>
          </a:xfrm>
        </p:spPr>
        <p:txBody>
          <a:bodyPr/>
          <a:lstStyle/>
          <a:p>
            <a:r>
              <a:rPr lang="en-US" dirty="0"/>
              <a:t>Lower reoffending rates for sex offences relative to other offence types.</a:t>
            </a:r>
          </a:p>
          <a:p>
            <a:r>
              <a:rPr lang="en-US" dirty="0"/>
              <a:t>11% for treated offenders; 17.5% for untreated offenders (Losel and Schmucker, 2005).</a:t>
            </a:r>
          </a:p>
          <a:p>
            <a:r>
              <a:rPr lang="en-US" dirty="0"/>
              <a:t>BOCSAR followed convicted sex offenders for 15 years from 1994, with 42% reoffending within that period (not restricted to sexual reoffending (2012); and</a:t>
            </a:r>
          </a:p>
          <a:p>
            <a:r>
              <a:rPr lang="en-US" dirty="0"/>
              <a:t>This was relative to: unlawful entry (81%), Robbery (75%), assault (64%).</a:t>
            </a:r>
          </a:p>
        </p:txBody>
      </p:sp>
      <p:sp>
        <p:nvSpPr>
          <p:cNvPr id="4" name="Date Placeholder 3">
            <a:extLst>
              <a:ext uri="{FF2B5EF4-FFF2-40B4-BE49-F238E27FC236}">
                <a16:creationId xmlns:a16="http://schemas.microsoft.com/office/drawing/2014/main" id="{309DE6C0-5C71-D9B3-F5DA-4FA4ECDCD283}"/>
              </a:ext>
            </a:extLst>
          </p:cNvPr>
          <p:cNvSpPr>
            <a:spLocks noGrp="1"/>
          </p:cNvSpPr>
          <p:nvPr>
            <p:ph type="dt" sz="half" idx="10"/>
          </p:nvPr>
        </p:nvSpPr>
        <p:spPr/>
        <p:txBody>
          <a:bodyPr/>
          <a:lstStyle/>
          <a:p>
            <a:fld id="{74100932-D8CF-0F47-A9BC-DE87E0794D8B}" type="datetime1">
              <a:rPr lang="en-AU" smtClean="0"/>
              <a:t>30/7/23</a:t>
            </a:fld>
            <a:endParaRPr lang="en-US" dirty="0"/>
          </a:p>
        </p:txBody>
      </p:sp>
    </p:spTree>
    <p:extLst>
      <p:ext uri="{BB962C8B-B14F-4D97-AF65-F5344CB8AC3E}">
        <p14:creationId xmlns:p14="http://schemas.microsoft.com/office/powerpoint/2010/main" val="39771363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3B6D-0771-0AEA-C61D-01644BEBE73D}"/>
              </a:ext>
            </a:extLst>
          </p:cNvPr>
          <p:cNvSpPr>
            <a:spLocks noGrp="1"/>
          </p:cNvSpPr>
          <p:nvPr>
            <p:ph type="title"/>
          </p:nvPr>
        </p:nvSpPr>
        <p:spPr>
          <a:xfrm>
            <a:off x="762000" y="2038855"/>
            <a:ext cx="7764162" cy="1600200"/>
          </a:xfrm>
        </p:spPr>
        <p:txBody>
          <a:bodyPr>
            <a:normAutofit fontScale="90000"/>
          </a:bodyPr>
          <a:lstStyle/>
          <a:p>
            <a:r>
              <a:rPr lang="en-US" dirty="0"/>
              <a:t>Risk Management in Practice</a:t>
            </a:r>
          </a:p>
        </p:txBody>
      </p:sp>
      <p:sp>
        <p:nvSpPr>
          <p:cNvPr id="4" name="Date Placeholder 3">
            <a:extLst>
              <a:ext uri="{FF2B5EF4-FFF2-40B4-BE49-F238E27FC236}">
                <a16:creationId xmlns:a16="http://schemas.microsoft.com/office/drawing/2014/main" id="{43D0FE92-1D9E-84EC-EFEA-D1B502EDA6F5}"/>
              </a:ext>
            </a:extLst>
          </p:cNvPr>
          <p:cNvSpPr>
            <a:spLocks noGrp="1"/>
          </p:cNvSpPr>
          <p:nvPr>
            <p:ph type="dt" sz="half" idx="10"/>
          </p:nvPr>
        </p:nvSpPr>
        <p:spPr/>
        <p:txBody>
          <a:bodyPr/>
          <a:lstStyle/>
          <a:p>
            <a:fld id="{CC14153F-841C-C442-85A0-261F760D1834}" type="datetime1">
              <a:rPr lang="en-AU" smtClean="0"/>
              <a:t>30/7/23</a:t>
            </a:fld>
            <a:endParaRPr lang="en-US" dirty="0"/>
          </a:p>
        </p:txBody>
      </p:sp>
    </p:spTree>
    <p:extLst>
      <p:ext uri="{BB962C8B-B14F-4D97-AF65-F5344CB8AC3E}">
        <p14:creationId xmlns:p14="http://schemas.microsoft.com/office/powerpoint/2010/main" val="6280680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0AA442-0E0C-6FA6-C9F3-A44EC8D57904}"/>
              </a:ext>
            </a:extLst>
          </p:cNvPr>
          <p:cNvSpPr>
            <a:spLocks noGrp="1"/>
          </p:cNvSpPr>
          <p:nvPr>
            <p:ph idx="1"/>
          </p:nvPr>
        </p:nvSpPr>
        <p:spPr>
          <a:xfrm>
            <a:off x="762000" y="685799"/>
            <a:ext cx="7543800" cy="5332863"/>
          </a:xfrm>
        </p:spPr>
        <p:txBody>
          <a:bodyPr/>
          <a:lstStyle/>
          <a:p>
            <a:pPr marL="0" indent="0">
              <a:buNone/>
            </a:pPr>
            <a:r>
              <a:rPr lang="en-US" b="1" dirty="0"/>
              <a:t>Outside of sentencing, risk management is applied through:</a:t>
            </a:r>
          </a:p>
          <a:p>
            <a:pPr marL="0" indent="0">
              <a:buNone/>
            </a:pPr>
            <a:endParaRPr lang="en-US" dirty="0"/>
          </a:p>
          <a:p>
            <a:r>
              <a:rPr lang="en-US" dirty="0"/>
              <a:t>Bail conditions.</a:t>
            </a:r>
          </a:p>
          <a:p>
            <a:r>
              <a:rPr lang="en-US" dirty="0"/>
              <a:t>Parole conditions.</a:t>
            </a:r>
          </a:p>
          <a:p>
            <a:r>
              <a:rPr lang="en-US" dirty="0"/>
              <a:t>CPR and CPPO.</a:t>
            </a:r>
          </a:p>
          <a:p>
            <a:r>
              <a:rPr lang="en-US" dirty="0"/>
              <a:t>High Risk Offenders Act.</a:t>
            </a:r>
          </a:p>
          <a:p>
            <a:r>
              <a:rPr lang="en-US" dirty="0"/>
              <a:t>Limiting term orders.</a:t>
            </a:r>
          </a:p>
          <a:p>
            <a:r>
              <a:rPr lang="en-US" dirty="0"/>
              <a:t>Community Treatment Orders; and</a:t>
            </a:r>
          </a:p>
          <a:p>
            <a:r>
              <a:rPr lang="en-US" dirty="0"/>
              <a:t>Guardianship orders.</a:t>
            </a:r>
          </a:p>
        </p:txBody>
      </p:sp>
      <p:sp>
        <p:nvSpPr>
          <p:cNvPr id="2" name="Date Placeholder 1">
            <a:extLst>
              <a:ext uri="{FF2B5EF4-FFF2-40B4-BE49-F238E27FC236}">
                <a16:creationId xmlns:a16="http://schemas.microsoft.com/office/drawing/2014/main" id="{4C00AB07-8C2A-CC19-874F-FCFFE694AF9A}"/>
              </a:ext>
            </a:extLst>
          </p:cNvPr>
          <p:cNvSpPr>
            <a:spLocks noGrp="1"/>
          </p:cNvSpPr>
          <p:nvPr>
            <p:ph type="dt" sz="half" idx="10"/>
          </p:nvPr>
        </p:nvSpPr>
        <p:spPr/>
        <p:txBody>
          <a:bodyPr/>
          <a:lstStyle/>
          <a:p>
            <a:fld id="{B43726FC-946C-EA44-A9D2-109FA2BD99FB}" type="datetime1">
              <a:rPr lang="en-AU" smtClean="0"/>
              <a:t>30/7/23</a:t>
            </a:fld>
            <a:endParaRPr lang="en-US" dirty="0"/>
          </a:p>
        </p:txBody>
      </p:sp>
    </p:spTree>
    <p:extLst>
      <p:ext uri="{BB962C8B-B14F-4D97-AF65-F5344CB8AC3E}">
        <p14:creationId xmlns:p14="http://schemas.microsoft.com/office/powerpoint/2010/main" val="39434948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8B75B6-3EFF-651F-072B-B37F1F523FA1}"/>
              </a:ext>
            </a:extLst>
          </p:cNvPr>
          <p:cNvSpPr>
            <a:spLocks noGrp="1"/>
          </p:cNvSpPr>
          <p:nvPr>
            <p:ph idx="1"/>
          </p:nvPr>
        </p:nvSpPr>
        <p:spPr>
          <a:xfrm>
            <a:off x="762000" y="685799"/>
            <a:ext cx="7543800" cy="5305567"/>
          </a:xfrm>
        </p:spPr>
        <p:txBody>
          <a:bodyPr/>
          <a:lstStyle/>
          <a:p>
            <a:pPr marL="0" indent="0" algn="ctr">
              <a:buNone/>
            </a:pPr>
            <a:r>
              <a:rPr lang="en-US" dirty="0"/>
              <a:t>Each of these functions have a responsibility to protect the community</a:t>
            </a:r>
          </a:p>
          <a:p>
            <a:pPr marL="0" indent="0" algn="ctr">
              <a:buNone/>
            </a:pPr>
            <a:endParaRPr lang="en-US" dirty="0"/>
          </a:p>
          <a:p>
            <a:pPr marL="0" indent="0" algn="ctr">
              <a:buNone/>
            </a:pPr>
            <a:r>
              <a:rPr lang="en-US" b="1" dirty="0"/>
              <a:t>BUT</a:t>
            </a:r>
          </a:p>
          <a:p>
            <a:pPr marL="0" indent="0" algn="ctr">
              <a:buNone/>
            </a:pPr>
            <a:endParaRPr lang="en-US" dirty="0"/>
          </a:p>
          <a:p>
            <a:pPr marL="0" indent="0" algn="ctr">
              <a:buNone/>
            </a:pPr>
            <a:r>
              <a:rPr lang="en-US" dirty="0"/>
              <a:t>Each service has finite resources.</a:t>
            </a:r>
          </a:p>
        </p:txBody>
      </p:sp>
      <p:sp>
        <p:nvSpPr>
          <p:cNvPr id="2" name="Date Placeholder 1">
            <a:extLst>
              <a:ext uri="{FF2B5EF4-FFF2-40B4-BE49-F238E27FC236}">
                <a16:creationId xmlns:a16="http://schemas.microsoft.com/office/drawing/2014/main" id="{DDBB23A2-2539-8FBC-106A-0F4CD828CBC4}"/>
              </a:ext>
            </a:extLst>
          </p:cNvPr>
          <p:cNvSpPr>
            <a:spLocks noGrp="1"/>
          </p:cNvSpPr>
          <p:nvPr>
            <p:ph type="dt" sz="half" idx="10"/>
          </p:nvPr>
        </p:nvSpPr>
        <p:spPr/>
        <p:txBody>
          <a:bodyPr/>
          <a:lstStyle/>
          <a:p>
            <a:fld id="{AA53820C-3651-8A4F-BC05-3DA0EE6FC4CE}" type="datetime1">
              <a:rPr lang="en-AU" smtClean="0"/>
              <a:t>30/7/23</a:t>
            </a:fld>
            <a:endParaRPr lang="en-US" dirty="0"/>
          </a:p>
        </p:txBody>
      </p:sp>
    </p:spTree>
    <p:extLst>
      <p:ext uri="{BB962C8B-B14F-4D97-AF65-F5344CB8AC3E}">
        <p14:creationId xmlns:p14="http://schemas.microsoft.com/office/powerpoint/2010/main" val="24769778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6C9963-6470-2568-0820-DDF83946CA83}"/>
              </a:ext>
            </a:extLst>
          </p:cNvPr>
          <p:cNvSpPr>
            <a:spLocks noGrp="1"/>
          </p:cNvSpPr>
          <p:nvPr>
            <p:ph idx="1"/>
          </p:nvPr>
        </p:nvSpPr>
        <p:spPr>
          <a:xfrm>
            <a:off x="762000" y="685799"/>
            <a:ext cx="7543800" cy="5182737"/>
          </a:xfrm>
        </p:spPr>
        <p:txBody>
          <a:bodyPr/>
          <a:lstStyle/>
          <a:p>
            <a:r>
              <a:rPr lang="en-US" dirty="0"/>
              <a:t>Therefore, it is critical that those resources are used judiciously. </a:t>
            </a:r>
          </a:p>
          <a:p>
            <a:endParaRPr lang="en-US" dirty="0"/>
          </a:p>
          <a:p>
            <a:r>
              <a:rPr lang="en-US" dirty="0"/>
              <a:t>If everyone is high risk, no-one is.</a:t>
            </a:r>
          </a:p>
          <a:p>
            <a:endParaRPr lang="en-US" dirty="0"/>
          </a:p>
          <a:p>
            <a:r>
              <a:rPr lang="en-US" dirty="0"/>
              <a:t>Who you exclude is as important as who you include; and</a:t>
            </a:r>
          </a:p>
          <a:p>
            <a:endParaRPr lang="en-US" dirty="0"/>
          </a:p>
          <a:p>
            <a:r>
              <a:rPr lang="en-US" dirty="0"/>
              <a:t>The logic of “It can’t hurt” is dangerous.</a:t>
            </a:r>
          </a:p>
        </p:txBody>
      </p:sp>
      <p:sp>
        <p:nvSpPr>
          <p:cNvPr id="2" name="Date Placeholder 1">
            <a:extLst>
              <a:ext uri="{FF2B5EF4-FFF2-40B4-BE49-F238E27FC236}">
                <a16:creationId xmlns:a16="http://schemas.microsoft.com/office/drawing/2014/main" id="{D2DD7CFA-3BD3-8A3D-EAFA-BB215D83DC2C}"/>
              </a:ext>
            </a:extLst>
          </p:cNvPr>
          <p:cNvSpPr>
            <a:spLocks noGrp="1"/>
          </p:cNvSpPr>
          <p:nvPr>
            <p:ph type="dt" sz="half" idx="10"/>
          </p:nvPr>
        </p:nvSpPr>
        <p:spPr/>
        <p:txBody>
          <a:bodyPr/>
          <a:lstStyle/>
          <a:p>
            <a:fld id="{5FB4A84A-3F75-AE4E-8485-1A969D949F00}" type="datetime1">
              <a:rPr lang="en-AU" smtClean="0"/>
              <a:t>30/7/23</a:t>
            </a:fld>
            <a:endParaRPr lang="en-US" dirty="0"/>
          </a:p>
        </p:txBody>
      </p:sp>
    </p:spTree>
    <p:extLst>
      <p:ext uri="{BB962C8B-B14F-4D97-AF65-F5344CB8AC3E}">
        <p14:creationId xmlns:p14="http://schemas.microsoft.com/office/powerpoint/2010/main" val="39034355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565554"/>
            <a:ext cx="9144000" cy="4726501"/>
          </a:xfrm>
          <a:prstGeom prst="rect">
            <a:avLst/>
          </a:prstGeom>
        </p:spPr>
      </p:pic>
      <p:sp>
        <p:nvSpPr>
          <p:cNvPr id="7" name="TextBox 6"/>
          <p:cNvSpPr txBox="1"/>
          <p:nvPr/>
        </p:nvSpPr>
        <p:spPr>
          <a:xfrm>
            <a:off x="713254" y="793493"/>
            <a:ext cx="5584255" cy="523220"/>
          </a:xfrm>
          <a:prstGeom prst="rect">
            <a:avLst/>
          </a:prstGeom>
          <a:noFill/>
        </p:spPr>
        <p:txBody>
          <a:bodyPr wrap="square" rtlCol="0">
            <a:spAutoFit/>
          </a:bodyPr>
          <a:lstStyle/>
          <a:p>
            <a:r>
              <a:rPr lang="en-US" sz="2800" b="1" dirty="0"/>
              <a:t>Risk Matrix</a:t>
            </a:r>
          </a:p>
        </p:txBody>
      </p:sp>
      <p:sp>
        <p:nvSpPr>
          <p:cNvPr id="2" name="Date Placeholder 1">
            <a:extLst>
              <a:ext uri="{FF2B5EF4-FFF2-40B4-BE49-F238E27FC236}">
                <a16:creationId xmlns:a16="http://schemas.microsoft.com/office/drawing/2014/main" id="{098195D5-9AD3-6682-DC33-C6F8FDD31BF5}"/>
              </a:ext>
            </a:extLst>
          </p:cNvPr>
          <p:cNvSpPr>
            <a:spLocks noGrp="1"/>
          </p:cNvSpPr>
          <p:nvPr>
            <p:ph type="dt" sz="half" idx="10"/>
          </p:nvPr>
        </p:nvSpPr>
        <p:spPr/>
        <p:txBody>
          <a:bodyPr/>
          <a:lstStyle/>
          <a:p>
            <a:fld id="{882AFD15-B8AF-6248-AA49-D61E462B9131}" type="datetime1">
              <a:rPr lang="en-AU" smtClean="0"/>
              <a:t>30/7/23</a:t>
            </a:fld>
            <a:endParaRPr lang="en-US" dirty="0"/>
          </a:p>
        </p:txBody>
      </p:sp>
    </p:spTree>
    <p:extLst>
      <p:ext uri="{BB962C8B-B14F-4D97-AF65-F5344CB8AC3E}">
        <p14:creationId xmlns:p14="http://schemas.microsoft.com/office/powerpoint/2010/main" val="838517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EB612-E3A3-383C-B072-0912C0D4076E}"/>
              </a:ext>
            </a:extLst>
          </p:cNvPr>
          <p:cNvSpPr>
            <a:spLocks noGrp="1"/>
          </p:cNvSpPr>
          <p:nvPr>
            <p:ph sz="half" idx="1"/>
          </p:nvPr>
        </p:nvSpPr>
        <p:spPr>
          <a:xfrm>
            <a:off x="762000" y="609600"/>
            <a:ext cx="3657600" cy="5309285"/>
          </a:xfrm>
        </p:spPr>
        <p:txBody>
          <a:bodyPr anchor="ctr">
            <a:normAutofit/>
          </a:bodyPr>
          <a:lstStyle/>
          <a:p>
            <a:pPr>
              <a:lnSpc>
                <a:spcPct val="90000"/>
              </a:lnSpc>
            </a:pPr>
            <a:r>
              <a:rPr lang="en-US" sz="2400" dirty="0"/>
              <a:t>There is broad recognition that early trauma can affect people in enduring, complex ways that are not neatly captured within the DSM PTSD criteria.</a:t>
            </a:r>
          </a:p>
          <a:p>
            <a:pPr>
              <a:lnSpc>
                <a:spcPct val="90000"/>
              </a:lnSpc>
            </a:pPr>
            <a:r>
              <a:rPr lang="en-US" sz="2400" dirty="0"/>
              <a:t>Complex PTSD not in DSM.</a:t>
            </a:r>
          </a:p>
          <a:p>
            <a:pPr>
              <a:lnSpc>
                <a:spcPct val="90000"/>
              </a:lnSpc>
            </a:pPr>
            <a:r>
              <a:rPr lang="en-US" sz="2400" dirty="0"/>
              <a:t>Is in the International Classification of Diseases – 11th Revision (ICD-11R).</a:t>
            </a:r>
          </a:p>
          <a:p>
            <a:pPr>
              <a:lnSpc>
                <a:spcPct val="90000"/>
              </a:lnSpc>
            </a:pPr>
            <a:r>
              <a:rPr lang="en-US" sz="2400" dirty="0"/>
              <a:t>Risk of overdiagnosis?</a:t>
            </a:r>
          </a:p>
        </p:txBody>
      </p:sp>
      <p:sp>
        <p:nvSpPr>
          <p:cNvPr id="9" name="Content Placeholder 3">
            <a:extLst>
              <a:ext uri="{FF2B5EF4-FFF2-40B4-BE49-F238E27FC236}">
                <a16:creationId xmlns:a16="http://schemas.microsoft.com/office/drawing/2014/main" id="{3E430417-1EFB-37D6-9512-3E912D92B620}"/>
              </a:ext>
            </a:extLst>
          </p:cNvPr>
          <p:cNvSpPr>
            <a:spLocks noGrp="1"/>
          </p:cNvSpPr>
          <p:nvPr>
            <p:ph sz="half" idx="2"/>
          </p:nvPr>
        </p:nvSpPr>
        <p:spPr>
          <a:xfrm>
            <a:off x="4648200" y="609601"/>
            <a:ext cx="3657600" cy="3767328"/>
          </a:xfrm>
        </p:spPr>
        <p:txBody>
          <a:bodyPr>
            <a:normAutofit/>
          </a:bodyPr>
          <a:lstStyle/>
          <a:p>
            <a:pPr marL="0" indent="0">
              <a:buNone/>
            </a:pPr>
            <a:r>
              <a:rPr lang="en-US" sz="3200" b="1" dirty="0"/>
              <a:t>Post Traumatic Stress Disorder (PTSD) vs Complex PTSD</a:t>
            </a:r>
          </a:p>
        </p:txBody>
      </p:sp>
      <p:sp>
        <p:nvSpPr>
          <p:cNvPr id="4" name="Date Placeholder 3">
            <a:extLst>
              <a:ext uri="{FF2B5EF4-FFF2-40B4-BE49-F238E27FC236}">
                <a16:creationId xmlns:a16="http://schemas.microsoft.com/office/drawing/2014/main" id="{6DDD73BA-79E6-2B64-404C-E7D41F60DC20}"/>
              </a:ext>
            </a:extLst>
          </p:cNvPr>
          <p:cNvSpPr>
            <a:spLocks noGrp="1"/>
          </p:cNvSpPr>
          <p:nvPr>
            <p:ph type="dt" sz="half" idx="10"/>
          </p:nvPr>
        </p:nvSpPr>
        <p:spPr>
          <a:xfrm>
            <a:off x="6248400" y="6208776"/>
            <a:ext cx="2133600" cy="365125"/>
          </a:xfrm>
        </p:spPr>
        <p:txBody>
          <a:bodyPr anchor="ctr">
            <a:normAutofit/>
          </a:bodyPr>
          <a:lstStyle/>
          <a:p>
            <a:pPr>
              <a:spcAft>
                <a:spcPts val="600"/>
              </a:spcAft>
            </a:pPr>
            <a:fld id="{34F859B1-5B13-1E4A-918B-30B1CD1339FA}" type="datetime1">
              <a:rPr lang="en-AU" smtClean="0"/>
              <a:pPr>
                <a:spcAft>
                  <a:spcPts val="600"/>
                </a:spcAft>
              </a:pPr>
              <a:t>30/7/23</a:t>
            </a:fld>
            <a:endParaRPr lang="en-US" dirty="0"/>
          </a:p>
        </p:txBody>
      </p:sp>
    </p:spTree>
    <p:extLst>
      <p:ext uri="{BB962C8B-B14F-4D97-AF65-F5344CB8AC3E}">
        <p14:creationId xmlns:p14="http://schemas.microsoft.com/office/powerpoint/2010/main" val="19367304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0771B-BE29-90E7-9F5E-951A50A63025}"/>
              </a:ext>
            </a:extLst>
          </p:cNvPr>
          <p:cNvSpPr>
            <a:spLocks noGrp="1"/>
          </p:cNvSpPr>
          <p:nvPr>
            <p:ph type="title"/>
          </p:nvPr>
        </p:nvSpPr>
        <p:spPr>
          <a:xfrm>
            <a:off x="308757" y="581891"/>
            <a:ext cx="8431481" cy="819398"/>
          </a:xfrm>
        </p:spPr>
        <p:txBody>
          <a:bodyPr>
            <a:normAutofit/>
          </a:bodyPr>
          <a:lstStyle/>
          <a:p>
            <a:pPr algn="ctr"/>
            <a:r>
              <a:rPr lang="en-US" sz="2800" dirty="0"/>
              <a:t>Child Protection (Offenders Prohibition Orders) Act 2004</a:t>
            </a:r>
          </a:p>
        </p:txBody>
      </p:sp>
      <p:sp>
        <p:nvSpPr>
          <p:cNvPr id="3" name="Content Placeholder 2">
            <a:extLst>
              <a:ext uri="{FF2B5EF4-FFF2-40B4-BE49-F238E27FC236}">
                <a16:creationId xmlns:a16="http://schemas.microsoft.com/office/drawing/2014/main" id="{80AF83BB-051D-637D-DE80-483CE0A6BD05}"/>
              </a:ext>
            </a:extLst>
          </p:cNvPr>
          <p:cNvSpPr>
            <a:spLocks noGrp="1"/>
          </p:cNvSpPr>
          <p:nvPr>
            <p:ph idx="1"/>
          </p:nvPr>
        </p:nvSpPr>
        <p:spPr>
          <a:xfrm>
            <a:off x="655122" y="1638794"/>
            <a:ext cx="7543800" cy="4441371"/>
          </a:xfrm>
        </p:spPr>
        <p:txBody>
          <a:bodyPr/>
          <a:lstStyle/>
          <a:p>
            <a:pPr marL="0" indent="0" algn="l">
              <a:buNone/>
            </a:pPr>
            <a:r>
              <a:rPr lang="en-AU" b="0" i="0" u="none" strike="noStrike" dirty="0">
                <a:solidFill>
                  <a:srgbClr val="000000"/>
                </a:solidFill>
                <a:effectLst/>
                <a:latin typeface="Times New Roman" panose="02020603050405020304" pitchFamily="18" charset="0"/>
              </a:rPr>
              <a:t>(1)  The Local Court may make a child protection prohibition order prohibiting a person from engaging in conduct specified in the order if it is satisfied that the person is a registrable person and that, on the balance of probabilities:</a:t>
            </a:r>
          </a:p>
          <a:p>
            <a:pPr marL="0" indent="0" algn="l">
              <a:buNone/>
            </a:pPr>
            <a:r>
              <a:rPr lang="en-AU" dirty="0">
                <a:solidFill>
                  <a:srgbClr val="000000"/>
                </a:solidFill>
                <a:latin typeface="Times New Roman" panose="02020603050405020304" pitchFamily="18" charset="0"/>
              </a:rPr>
              <a:t>	</a:t>
            </a:r>
            <a:r>
              <a:rPr lang="en-AU" b="0" i="0" u="none" strike="noStrike" dirty="0">
                <a:solidFill>
                  <a:srgbClr val="000000"/>
                </a:solidFill>
                <a:effectLst/>
                <a:latin typeface="Times New Roman" panose="02020603050405020304" pitchFamily="18" charset="0"/>
              </a:rPr>
              <a:t>(a)  there is reasonable cause to believe, having regard to the nature and pattern of conduct of the person, that the person poses a risk to the lives or sexual safety of one or more children, or children generally, and</a:t>
            </a:r>
          </a:p>
          <a:p>
            <a:pPr marL="0" indent="0" algn="l">
              <a:buNone/>
            </a:pPr>
            <a:r>
              <a:rPr lang="en-AU" b="0" i="0" u="none" strike="noStrike" dirty="0">
                <a:solidFill>
                  <a:srgbClr val="000000"/>
                </a:solidFill>
                <a:effectLst/>
                <a:latin typeface="Times New Roman" panose="02020603050405020304" pitchFamily="18" charset="0"/>
              </a:rPr>
              <a:t>	(b)  the making of the order will reduce that risk.</a:t>
            </a:r>
          </a:p>
        </p:txBody>
      </p:sp>
      <p:sp>
        <p:nvSpPr>
          <p:cNvPr id="4" name="Date Placeholder 3">
            <a:extLst>
              <a:ext uri="{FF2B5EF4-FFF2-40B4-BE49-F238E27FC236}">
                <a16:creationId xmlns:a16="http://schemas.microsoft.com/office/drawing/2014/main" id="{6DB1314B-B8BE-1F24-381B-7C5A3608F5F8}"/>
              </a:ext>
            </a:extLst>
          </p:cNvPr>
          <p:cNvSpPr>
            <a:spLocks noGrp="1"/>
          </p:cNvSpPr>
          <p:nvPr>
            <p:ph type="dt" sz="half" idx="10"/>
          </p:nvPr>
        </p:nvSpPr>
        <p:spPr/>
        <p:txBody>
          <a:bodyPr/>
          <a:lstStyle/>
          <a:p>
            <a:fld id="{537E7616-9A99-D34A-BEC6-8C871DA4741B}" type="datetime1">
              <a:rPr lang="en-AU" smtClean="0"/>
              <a:t>30/7/23</a:t>
            </a:fld>
            <a:endParaRPr lang="en-US" dirty="0"/>
          </a:p>
        </p:txBody>
      </p:sp>
    </p:spTree>
    <p:extLst>
      <p:ext uri="{BB962C8B-B14F-4D97-AF65-F5344CB8AC3E}">
        <p14:creationId xmlns:p14="http://schemas.microsoft.com/office/powerpoint/2010/main" val="7804567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C54D2C-8AB2-DA5D-DEEC-CB88D1120B7A}"/>
              </a:ext>
            </a:extLst>
          </p:cNvPr>
          <p:cNvSpPr>
            <a:spLocks noGrp="1"/>
          </p:cNvSpPr>
          <p:nvPr>
            <p:ph idx="1"/>
          </p:nvPr>
        </p:nvSpPr>
        <p:spPr>
          <a:xfrm>
            <a:off x="522514" y="486889"/>
            <a:ext cx="7783286" cy="5997038"/>
          </a:xfrm>
        </p:spPr>
        <p:txBody>
          <a:bodyPr>
            <a:noAutofit/>
          </a:bodyPr>
          <a:lstStyle/>
          <a:p>
            <a:pPr marL="0" indent="0">
              <a:buNone/>
            </a:pPr>
            <a:r>
              <a:rPr lang="en-AU" sz="1800" dirty="0">
                <a:effectLst/>
              </a:rPr>
              <a:t>(3)</a:t>
            </a:r>
            <a:r>
              <a:rPr lang="en-AU" sz="1800" dirty="0"/>
              <a:t>  In determining whether to make an order under this section against a registrable person, the Local Court is to consider the following:</a:t>
            </a:r>
            <a:r>
              <a:rPr lang="en-AU" sz="1800" dirty="0">
                <a:effectLst/>
              </a:rPr>
              <a:t>(a)  the seriousness of each offence with respect to which the person is a registrable person,</a:t>
            </a:r>
          </a:p>
          <a:p>
            <a:pPr marL="0" indent="0">
              <a:buNone/>
            </a:pPr>
            <a:r>
              <a:rPr lang="en-AU" sz="1800" dirty="0">
                <a:effectLst/>
              </a:rPr>
              <a:t>	(b)  the period of time since those offences were committed,</a:t>
            </a:r>
          </a:p>
          <a:p>
            <a:pPr marL="0" indent="0">
              <a:buNone/>
            </a:pPr>
            <a:r>
              <a:rPr lang="en-AU" sz="1800" dirty="0">
                <a:effectLst/>
              </a:rPr>
              <a:t>	(c)  the age of the person when those offences were committed,</a:t>
            </a:r>
          </a:p>
          <a:p>
            <a:pPr marL="0" indent="0">
              <a:buNone/>
            </a:pPr>
            <a:r>
              <a:rPr lang="en-AU" sz="1800" dirty="0"/>
              <a:t>	</a:t>
            </a:r>
            <a:r>
              <a:rPr lang="en-AU" sz="1800" dirty="0">
                <a:effectLst/>
              </a:rPr>
              <a:t>(d)  the age of each victim of the offences when they were committed,</a:t>
            </a:r>
          </a:p>
          <a:p>
            <a:pPr marL="0" indent="0">
              <a:buNone/>
            </a:pPr>
            <a:r>
              <a:rPr lang="en-AU" sz="1800" dirty="0">
                <a:effectLst/>
              </a:rPr>
              <a:t>	(e)  the difference in age between the person and each such victim,</a:t>
            </a:r>
          </a:p>
          <a:p>
            <a:pPr marL="0" indent="0">
              <a:buNone/>
            </a:pPr>
            <a:r>
              <a:rPr lang="en-AU" sz="1800" dirty="0">
                <a:effectLst/>
              </a:rPr>
              <a:t>	(f)  the person’s present age,</a:t>
            </a:r>
          </a:p>
          <a:p>
            <a:pPr marL="0" indent="0">
              <a:buNone/>
            </a:pPr>
            <a:r>
              <a:rPr lang="en-AU" sz="1800" dirty="0">
                <a:effectLst/>
              </a:rPr>
              <a:t>	(g)  the seriousness of the person’s total criminal record,</a:t>
            </a:r>
          </a:p>
          <a:p>
            <a:pPr marL="0" indent="0">
              <a:buNone/>
            </a:pPr>
            <a:r>
              <a:rPr lang="en-AU" sz="1800" dirty="0">
                <a:effectLst/>
              </a:rPr>
              <a:t>	(h)  the effect of the order sought on the person in comparison with the 	level of the risk that a further registrable offence may be committed by 	the person,</a:t>
            </a:r>
          </a:p>
          <a:p>
            <a:pPr marL="0" indent="0">
              <a:buNone/>
            </a:pPr>
            <a:r>
              <a:rPr lang="en-AU" sz="1800" dirty="0">
                <a:effectLst/>
              </a:rPr>
              <a:t>	(i)  to the extent that they relate to the conduct sought to be prohibited, 	the circumstances of the person, including the person’s accommodation, 	employment needs and integration into the community,</a:t>
            </a:r>
          </a:p>
          <a:p>
            <a:pPr marL="0" indent="0">
              <a:buNone/>
            </a:pPr>
            <a:r>
              <a:rPr lang="en-AU" sz="1800" dirty="0">
                <a:effectLst/>
              </a:rPr>
              <a:t>	(j)  in the case of a young registrable person, the educational needs of 	the person,</a:t>
            </a:r>
          </a:p>
          <a:p>
            <a:pPr marL="0" indent="0">
              <a:buNone/>
            </a:pPr>
            <a:r>
              <a:rPr lang="en-AU" sz="1800" dirty="0">
                <a:effectLst/>
              </a:rPr>
              <a:t>	(k)  any other matters it thinks relevant.</a:t>
            </a:r>
          </a:p>
          <a:p>
            <a:pPr marL="0" indent="0">
              <a:buNone/>
            </a:pPr>
            <a:br>
              <a:rPr lang="en-AU" sz="1800" dirty="0"/>
            </a:br>
            <a:endParaRPr lang="en-US" sz="1800" dirty="0"/>
          </a:p>
        </p:txBody>
      </p:sp>
      <p:sp>
        <p:nvSpPr>
          <p:cNvPr id="2" name="Date Placeholder 1">
            <a:extLst>
              <a:ext uri="{FF2B5EF4-FFF2-40B4-BE49-F238E27FC236}">
                <a16:creationId xmlns:a16="http://schemas.microsoft.com/office/drawing/2014/main" id="{1651C3C3-CEF0-B220-2EE7-0B5CAD14468B}"/>
              </a:ext>
            </a:extLst>
          </p:cNvPr>
          <p:cNvSpPr>
            <a:spLocks noGrp="1"/>
          </p:cNvSpPr>
          <p:nvPr>
            <p:ph type="dt" sz="half" idx="10"/>
          </p:nvPr>
        </p:nvSpPr>
        <p:spPr/>
        <p:txBody>
          <a:bodyPr/>
          <a:lstStyle/>
          <a:p>
            <a:fld id="{1F9B3D42-97B7-B04D-8C38-54E31AF98A8E}" type="datetime1">
              <a:rPr lang="en-AU" smtClean="0"/>
              <a:t>30/7/23</a:t>
            </a:fld>
            <a:endParaRPr lang="en-US" dirty="0"/>
          </a:p>
        </p:txBody>
      </p:sp>
    </p:spTree>
    <p:extLst>
      <p:ext uri="{BB962C8B-B14F-4D97-AF65-F5344CB8AC3E}">
        <p14:creationId xmlns:p14="http://schemas.microsoft.com/office/powerpoint/2010/main" val="13018897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4D893E-C49A-BAF0-0332-4CDA49D80D98}"/>
              </a:ext>
            </a:extLst>
          </p:cNvPr>
          <p:cNvSpPr>
            <a:spLocks noGrp="1"/>
          </p:cNvSpPr>
          <p:nvPr>
            <p:ph idx="1"/>
          </p:nvPr>
        </p:nvSpPr>
        <p:spPr>
          <a:xfrm>
            <a:off x="762000" y="685800"/>
            <a:ext cx="7543800" cy="5228112"/>
          </a:xfrm>
        </p:spPr>
        <p:txBody>
          <a:bodyPr/>
          <a:lstStyle/>
          <a:p>
            <a:r>
              <a:rPr lang="en-AU" dirty="0">
                <a:effectLst/>
                <a:latin typeface="Calibri" panose="020F0502020204030204" pitchFamily="34" charset="0"/>
              </a:rPr>
              <a:t>A NSW Ombudsman report (2012) noted that applications for CPPOs were extremely low and as a consequence, between 1 January 2007 and 23 May 2012, only 71 CPPOs were issued by NSW Courts. </a:t>
            </a:r>
          </a:p>
          <a:p>
            <a:pPr marL="0" indent="0">
              <a:buNone/>
            </a:pPr>
            <a:endParaRPr lang="en-AU" sz="2800" dirty="0">
              <a:effectLst/>
              <a:latin typeface="Calibri" panose="020F0502020204030204" pitchFamily="34" charset="0"/>
            </a:endParaRPr>
          </a:p>
          <a:p>
            <a:r>
              <a:rPr lang="en-AU" dirty="0">
                <a:effectLst/>
                <a:latin typeface="Calibri" panose="020F0502020204030204" pitchFamily="34" charset="0"/>
              </a:rPr>
              <a:t>The report opined that despite the importance of such orders, they were not commonly used due to a lack of awareness of them within the NSW Police and associated child protection agencies. </a:t>
            </a:r>
            <a:endParaRPr lang="en-AU" dirty="0"/>
          </a:p>
          <a:p>
            <a:pPr marL="0" indent="0">
              <a:buNone/>
            </a:pPr>
            <a:endParaRPr lang="en-US" dirty="0"/>
          </a:p>
        </p:txBody>
      </p:sp>
      <p:sp>
        <p:nvSpPr>
          <p:cNvPr id="2" name="Date Placeholder 1">
            <a:extLst>
              <a:ext uri="{FF2B5EF4-FFF2-40B4-BE49-F238E27FC236}">
                <a16:creationId xmlns:a16="http://schemas.microsoft.com/office/drawing/2014/main" id="{C533B6FD-7DE3-EDDD-3EF6-DAD454C0B129}"/>
              </a:ext>
            </a:extLst>
          </p:cNvPr>
          <p:cNvSpPr>
            <a:spLocks noGrp="1"/>
          </p:cNvSpPr>
          <p:nvPr>
            <p:ph type="dt" sz="half" idx="10"/>
          </p:nvPr>
        </p:nvSpPr>
        <p:spPr/>
        <p:txBody>
          <a:bodyPr/>
          <a:lstStyle/>
          <a:p>
            <a:fld id="{967F52F7-8B60-A847-B491-B3EC863959A8}" type="datetime1">
              <a:rPr lang="en-AU" smtClean="0"/>
              <a:t>30/7/23</a:t>
            </a:fld>
            <a:endParaRPr lang="en-US" dirty="0"/>
          </a:p>
        </p:txBody>
      </p:sp>
    </p:spTree>
    <p:extLst>
      <p:ext uri="{BB962C8B-B14F-4D97-AF65-F5344CB8AC3E}">
        <p14:creationId xmlns:p14="http://schemas.microsoft.com/office/powerpoint/2010/main" val="2530611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28180-485B-2F76-118C-F22CB2C37F3F}"/>
              </a:ext>
            </a:extLst>
          </p:cNvPr>
          <p:cNvSpPr>
            <a:spLocks noGrp="1"/>
          </p:cNvSpPr>
          <p:nvPr>
            <p:ph type="title"/>
          </p:nvPr>
        </p:nvSpPr>
        <p:spPr>
          <a:xfrm>
            <a:off x="526190" y="319612"/>
            <a:ext cx="6781800" cy="829563"/>
          </a:xfrm>
        </p:spPr>
        <p:txBody>
          <a:bodyPr>
            <a:normAutofit/>
          </a:bodyPr>
          <a:lstStyle/>
          <a:p>
            <a:r>
              <a:rPr lang="en-US" sz="3200" dirty="0"/>
              <a:t>Young people and CPR/CPPO</a:t>
            </a:r>
          </a:p>
        </p:txBody>
      </p:sp>
      <p:sp>
        <p:nvSpPr>
          <p:cNvPr id="3" name="Content Placeholder 2">
            <a:extLst>
              <a:ext uri="{FF2B5EF4-FFF2-40B4-BE49-F238E27FC236}">
                <a16:creationId xmlns:a16="http://schemas.microsoft.com/office/drawing/2014/main" id="{5A980252-6393-3ADD-0A28-E8FEB038AB79}"/>
              </a:ext>
            </a:extLst>
          </p:cNvPr>
          <p:cNvSpPr>
            <a:spLocks noGrp="1"/>
          </p:cNvSpPr>
          <p:nvPr>
            <p:ph idx="1"/>
          </p:nvPr>
        </p:nvSpPr>
        <p:spPr>
          <a:xfrm>
            <a:off x="416008" y="733561"/>
            <a:ext cx="7543800" cy="4947911"/>
          </a:xfrm>
        </p:spPr>
        <p:txBody>
          <a:bodyPr/>
          <a:lstStyle/>
          <a:p>
            <a:r>
              <a:rPr lang="en-US" dirty="0"/>
              <a:t>Risk is particularly dynamic in young people.</a:t>
            </a:r>
          </a:p>
          <a:p>
            <a:endParaRPr lang="en-US" dirty="0"/>
          </a:p>
          <a:p>
            <a:r>
              <a:rPr lang="en-US" dirty="0"/>
              <a:t>Developmental sex offences are understood to be a different phenomena than adult offending.</a:t>
            </a:r>
          </a:p>
          <a:p>
            <a:endParaRPr lang="en-US" dirty="0"/>
          </a:p>
          <a:p>
            <a:r>
              <a:rPr lang="en-US" dirty="0"/>
              <a:t>Identity and self concept are fragile for this cohort; and</a:t>
            </a:r>
          </a:p>
          <a:p>
            <a:endParaRPr lang="en-US" dirty="0"/>
          </a:p>
          <a:p>
            <a:r>
              <a:rPr lang="en-US" dirty="0"/>
              <a:t>There are dangers inherent in a young person entering adulthood defining themselves as a sex offender.</a:t>
            </a:r>
          </a:p>
        </p:txBody>
      </p:sp>
      <p:sp>
        <p:nvSpPr>
          <p:cNvPr id="4" name="Date Placeholder 3">
            <a:extLst>
              <a:ext uri="{FF2B5EF4-FFF2-40B4-BE49-F238E27FC236}">
                <a16:creationId xmlns:a16="http://schemas.microsoft.com/office/drawing/2014/main" id="{9DDBA537-C5D8-A34A-AA1F-1DF2855B68C5}"/>
              </a:ext>
            </a:extLst>
          </p:cNvPr>
          <p:cNvSpPr>
            <a:spLocks noGrp="1"/>
          </p:cNvSpPr>
          <p:nvPr>
            <p:ph type="dt" sz="half" idx="10"/>
          </p:nvPr>
        </p:nvSpPr>
        <p:spPr/>
        <p:txBody>
          <a:bodyPr/>
          <a:lstStyle/>
          <a:p>
            <a:fld id="{4CB4194C-2F01-7147-8AD9-C4B1935F95BC}" type="datetime1">
              <a:rPr lang="en-AU" smtClean="0"/>
              <a:t>30/7/23</a:t>
            </a:fld>
            <a:endParaRPr lang="en-US" dirty="0"/>
          </a:p>
        </p:txBody>
      </p:sp>
    </p:spTree>
    <p:extLst>
      <p:ext uri="{BB962C8B-B14F-4D97-AF65-F5344CB8AC3E}">
        <p14:creationId xmlns:p14="http://schemas.microsoft.com/office/powerpoint/2010/main" val="23714536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BC63-9674-3FB5-4203-CF39B95AE8B9}"/>
              </a:ext>
            </a:extLst>
          </p:cNvPr>
          <p:cNvSpPr>
            <a:spLocks noGrp="1"/>
          </p:cNvSpPr>
          <p:nvPr>
            <p:ph type="title"/>
          </p:nvPr>
        </p:nvSpPr>
        <p:spPr>
          <a:xfrm>
            <a:off x="732430" y="0"/>
            <a:ext cx="7620000" cy="1600200"/>
          </a:xfrm>
        </p:spPr>
        <p:txBody>
          <a:bodyPr>
            <a:normAutofit/>
          </a:bodyPr>
          <a:lstStyle/>
          <a:p>
            <a:r>
              <a:rPr lang="en-US" sz="3200" dirty="0"/>
              <a:t>Orders should be bespoke</a:t>
            </a:r>
          </a:p>
        </p:txBody>
      </p:sp>
      <p:sp>
        <p:nvSpPr>
          <p:cNvPr id="3" name="Content Placeholder 2">
            <a:extLst>
              <a:ext uri="{FF2B5EF4-FFF2-40B4-BE49-F238E27FC236}">
                <a16:creationId xmlns:a16="http://schemas.microsoft.com/office/drawing/2014/main" id="{C0355EF4-77EF-17AF-2682-2EFD797A3FE2}"/>
              </a:ext>
            </a:extLst>
          </p:cNvPr>
          <p:cNvSpPr>
            <a:spLocks noGrp="1"/>
          </p:cNvSpPr>
          <p:nvPr>
            <p:ph idx="1"/>
          </p:nvPr>
        </p:nvSpPr>
        <p:spPr>
          <a:xfrm>
            <a:off x="838200" y="1682085"/>
            <a:ext cx="7543800" cy="4336577"/>
          </a:xfrm>
        </p:spPr>
        <p:txBody>
          <a:bodyPr/>
          <a:lstStyle/>
          <a:p>
            <a:r>
              <a:rPr lang="en-US" dirty="0"/>
              <a:t>Any condition should speak specifically to the individual risk profile.</a:t>
            </a:r>
          </a:p>
          <a:p>
            <a:endParaRPr lang="en-US" dirty="0"/>
          </a:p>
          <a:p>
            <a:r>
              <a:rPr lang="en-US" dirty="0"/>
              <a:t>Fewer conditions the better.</a:t>
            </a:r>
          </a:p>
          <a:p>
            <a:endParaRPr lang="en-US" dirty="0"/>
          </a:p>
          <a:p>
            <a:r>
              <a:rPr lang="en-US" dirty="0"/>
              <a:t>Idiosyncratic vs diverse offending.</a:t>
            </a:r>
          </a:p>
          <a:p>
            <a:endParaRPr lang="en-US" dirty="0"/>
          </a:p>
          <a:p>
            <a:endParaRPr lang="en-US" dirty="0"/>
          </a:p>
        </p:txBody>
      </p:sp>
      <p:sp>
        <p:nvSpPr>
          <p:cNvPr id="4" name="Date Placeholder 3">
            <a:extLst>
              <a:ext uri="{FF2B5EF4-FFF2-40B4-BE49-F238E27FC236}">
                <a16:creationId xmlns:a16="http://schemas.microsoft.com/office/drawing/2014/main" id="{65BCCAF6-669C-D281-4E94-9E11C68161CC}"/>
              </a:ext>
            </a:extLst>
          </p:cNvPr>
          <p:cNvSpPr>
            <a:spLocks noGrp="1"/>
          </p:cNvSpPr>
          <p:nvPr>
            <p:ph type="dt" sz="half" idx="10"/>
          </p:nvPr>
        </p:nvSpPr>
        <p:spPr/>
        <p:txBody>
          <a:bodyPr/>
          <a:lstStyle/>
          <a:p>
            <a:fld id="{C9CDEF4F-821A-3549-AE36-4FA1CB503A79}" type="datetime1">
              <a:rPr lang="en-AU" smtClean="0"/>
              <a:t>30/7/23</a:t>
            </a:fld>
            <a:endParaRPr lang="en-US" dirty="0"/>
          </a:p>
        </p:txBody>
      </p:sp>
    </p:spTree>
    <p:extLst>
      <p:ext uri="{BB962C8B-B14F-4D97-AF65-F5344CB8AC3E}">
        <p14:creationId xmlns:p14="http://schemas.microsoft.com/office/powerpoint/2010/main" val="2177613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3397-8B81-070C-DA9E-520CC570CD95}"/>
              </a:ext>
            </a:extLst>
          </p:cNvPr>
          <p:cNvSpPr>
            <a:spLocks noGrp="1"/>
          </p:cNvSpPr>
          <p:nvPr>
            <p:ph type="title"/>
          </p:nvPr>
        </p:nvSpPr>
        <p:spPr>
          <a:xfrm>
            <a:off x="532263" y="491318"/>
            <a:ext cx="8052179" cy="818867"/>
          </a:xfrm>
        </p:spPr>
        <p:txBody>
          <a:bodyPr>
            <a:normAutofit/>
          </a:bodyPr>
          <a:lstStyle/>
          <a:p>
            <a:r>
              <a:rPr lang="en-US" sz="3200" dirty="0"/>
              <a:t>Good Lives Model (Ward 2002)</a:t>
            </a:r>
          </a:p>
        </p:txBody>
      </p:sp>
      <p:sp>
        <p:nvSpPr>
          <p:cNvPr id="3" name="Content Placeholder 2">
            <a:extLst>
              <a:ext uri="{FF2B5EF4-FFF2-40B4-BE49-F238E27FC236}">
                <a16:creationId xmlns:a16="http://schemas.microsoft.com/office/drawing/2014/main" id="{DA2F138F-1E58-4482-5355-311E945A55F6}"/>
              </a:ext>
            </a:extLst>
          </p:cNvPr>
          <p:cNvSpPr>
            <a:spLocks noGrp="1"/>
          </p:cNvSpPr>
          <p:nvPr>
            <p:ph idx="1"/>
          </p:nvPr>
        </p:nvSpPr>
        <p:spPr>
          <a:xfrm>
            <a:off x="762000" y="1600199"/>
            <a:ext cx="7543800" cy="4363873"/>
          </a:xfrm>
        </p:spPr>
        <p:txBody>
          <a:bodyPr/>
          <a:lstStyle/>
          <a:p>
            <a:r>
              <a:rPr lang="en-US" dirty="0"/>
              <a:t>Rehabilitation framework adopted internationally and by CSNSW.</a:t>
            </a:r>
          </a:p>
          <a:p>
            <a:endParaRPr lang="en-US" dirty="0"/>
          </a:p>
          <a:p>
            <a:r>
              <a:rPr lang="en-US" dirty="0"/>
              <a:t>Generated by the need to articulate an idea of personal well being to offenders engaged in rehabilitation.</a:t>
            </a:r>
          </a:p>
          <a:p>
            <a:endParaRPr lang="en-US" dirty="0"/>
          </a:p>
          <a:p>
            <a:r>
              <a:rPr lang="en-US" dirty="0"/>
              <a:t>This is a lynchpin of modern offender rehabilitation over the past 20 years, but routinely overlooked in risk management plans.</a:t>
            </a:r>
          </a:p>
          <a:p>
            <a:endParaRPr lang="en-US" dirty="0"/>
          </a:p>
        </p:txBody>
      </p:sp>
      <p:sp>
        <p:nvSpPr>
          <p:cNvPr id="4" name="Date Placeholder 3">
            <a:extLst>
              <a:ext uri="{FF2B5EF4-FFF2-40B4-BE49-F238E27FC236}">
                <a16:creationId xmlns:a16="http://schemas.microsoft.com/office/drawing/2014/main" id="{C2EC5925-E035-813D-2C41-11DDEECDDD14}"/>
              </a:ext>
            </a:extLst>
          </p:cNvPr>
          <p:cNvSpPr>
            <a:spLocks noGrp="1"/>
          </p:cNvSpPr>
          <p:nvPr>
            <p:ph type="dt" sz="half" idx="10"/>
          </p:nvPr>
        </p:nvSpPr>
        <p:spPr/>
        <p:txBody>
          <a:bodyPr/>
          <a:lstStyle/>
          <a:p>
            <a:fld id="{CDE6EAAD-1A4A-F347-B3B8-78D6082A34E9}" type="datetime1">
              <a:rPr lang="en-AU" smtClean="0"/>
              <a:t>30/7/23</a:t>
            </a:fld>
            <a:endParaRPr lang="en-US" dirty="0"/>
          </a:p>
        </p:txBody>
      </p:sp>
    </p:spTree>
    <p:extLst>
      <p:ext uri="{BB962C8B-B14F-4D97-AF65-F5344CB8AC3E}">
        <p14:creationId xmlns:p14="http://schemas.microsoft.com/office/powerpoint/2010/main" val="660786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0026-48AD-6FD0-DEE4-9B8DDCB79747}"/>
              </a:ext>
            </a:extLst>
          </p:cNvPr>
          <p:cNvSpPr>
            <a:spLocks noGrp="1"/>
          </p:cNvSpPr>
          <p:nvPr>
            <p:ph type="title"/>
          </p:nvPr>
        </p:nvSpPr>
        <p:spPr>
          <a:xfrm>
            <a:off x="438434" y="-428245"/>
            <a:ext cx="8267131" cy="1600200"/>
          </a:xfrm>
        </p:spPr>
        <p:txBody>
          <a:bodyPr>
            <a:normAutofit/>
          </a:bodyPr>
          <a:lstStyle/>
          <a:p>
            <a:r>
              <a:rPr lang="en-US" sz="3200" dirty="0"/>
              <a:t>How does the GLM relate to supervision?</a:t>
            </a:r>
          </a:p>
        </p:txBody>
      </p:sp>
      <p:sp>
        <p:nvSpPr>
          <p:cNvPr id="3" name="Content Placeholder 2">
            <a:extLst>
              <a:ext uri="{FF2B5EF4-FFF2-40B4-BE49-F238E27FC236}">
                <a16:creationId xmlns:a16="http://schemas.microsoft.com/office/drawing/2014/main" id="{18C5ED63-076A-EE20-8CEB-3732886A9F8A}"/>
              </a:ext>
            </a:extLst>
          </p:cNvPr>
          <p:cNvSpPr>
            <a:spLocks noGrp="1"/>
          </p:cNvSpPr>
          <p:nvPr>
            <p:ph idx="1"/>
          </p:nvPr>
        </p:nvSpPr>
        <p:spPr>
          <a:xfrm>
            <a:off x="281113" y="1417061"/>
            <a:ext cx="7543800" cy="4835463"/>
          </a:xfrm>
        </p:spPr>
        <p:txBody>
          <a:bodyPr>
            <a:normAutofit fontScale="92500"/>
          </a:bodyPr>
          <a:lstStyle/>
          <a:p>
            <a:r>
              <a:rPr lang="en-US" dirty="0"/>
              <a:t>To remind us that no amount of externally imposed rules will stop someone from reoffending. We ultimately rely of the defendant to decide not to reoffend</a:t>
            </a:r>
          </a:p>
          <a:p>
            <a:r>
              <a:rPr lang="en-US" dirty="0"/>
              <a:t>Conditions should be a mix of avoidance goals and approach goals</a:t>
            </a:r>
          </a:p>
          <a:p>
            <a:r>
              <a:rPr lang="en-US" dirty="0"/>
              <a:t>This is where CPPO are deficient. They can only specify what is prohibited and have no case management function.</a:t>
            </a:r>
          </a:p>
          <a:p>
            <a:r>
              <a:rPr lang="en-US" dirty="0"/>
              <a:t>Fewer conditions the better</a:t>
            </a:r>
          </a:p>
          <a:p>
            <a:r>
              <a:rPr lang="en-US" dirty="0"/>
              <a:t>Conditions should be specific to risk of what to whom, where and when</a:t>
            </a:r>
          </a:p>
          <a:p>
            <a:r>
              <a:rPr lang="en-US" dirty="0"/>
              <a:t>There is a need to balance risk management with cultivating a personal sense of agency and hope in the defendant</a:t>
            </a:r>
          </a:p>
          <a:p>
            <a:endParaRPr lang="en-US" dirty="0"/>
          </a:p>
        </p:txBody>
      </p:sp>
      <p:sp>
        <p:nvSpPr>
          <p:cNvPr id="4" name="Date Placeholder 3">
            <a:extLst>
              <a:ext uri="{FF2B5EF4-FFF2-40B4-BE49-F238E27FC236}">
                <a16:creationId xmlns:a16="http://schemas.microsoft.com/office/drawing/2014/main" id="{FD11D5B0-D544-ACB4-7CAB-E25BCB383C67}"/>
              </a:ext>
            </a:extLst>
          </p:cNvPr>
          <p:cNvSpPr>
            <a:spLocks noGrp="1"/>
          </p:cNvSpPr>
          <p:nvPr>
            <p:ph type="dt" sz="half" idx="10"/>
          </p:nvPr>
        </p:nvSpPr>
        <p:spPr/>
        <p:txBody>
          <a:bodyPr/>
          <a:lstStyle/>
          <a:p>
            <a:fld id="{1FD6A533-A120-1940-B3FB-1C804578713C}" type="datetime1">
              <a:rPr lang="en-AU" smtClean="0"/>
              <a:t>30/7/23</a:t>
            </a:fld>
            <a:endParaRPr lang="en-US" dirty="0"/>
          </a:p>
        </p:txBody>
      </p:sp>
    </p:spTree>
    <p:extLst>
      <p:ext uri="{BB962C8B-B14F-4D97-AF65-F5344CB8AC3E}">
        <p14:creationId xmlns:p14="http://schemas.microsoft.com/office/powerpoint/2010/main" val="28411324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6676B-C4D4-E810-E05F-9F8CADD57BCE}"/>
              </a:ext>
            </a:extLst>
          </p:cNvPr>
          <p:cNvSpPr>
            <a:spLocks noGrp="1"/>
          </p:cNvSpPr>
          <p:nvPr>
            <p:ph idx="1"/>
          </p:nvPr>
        </p:nvSpPr>
        <p:spPr>
          <a:xfrm>
            <a:off x="762000" y="685799"/>
            <a:ext cx="7543800" cy="5196385"/>
          </a:xfrm>
        </p:spPr>
        <p:txBody>
          <a:bodyPr/>
          <a:lstStyle/>
          <a:p>
            <a:pPr marL="0" indent="0">
              <a:buNone/>
            </a:pPr>
            <a:r>
              <a:rPr lang="en-US" b="1" dirty="0"/>
              <a:t>Common conditions that require closer examination:</a:t>
            </a:r>
          </a:p>
          <a:p>
            <a:pPr marL="0" indent="0">
              <a:buNone/>
            </a:pPr>
            <a:endParaRPr lang="en-US" dirty="0"/>
          </a:p>
          <a:p>
            <a:r>
              <a:rPr lang="en-US" dirty="0"/>
              <a:t>Arbitrary rules about living x metres from childcare facilities</a:t>
            </a:r>
          </a:p>
          <a:p>
            <a:r>
              <a:rPr lang="en-US" dirty="0"/>
              <a:t>Rules about entering parks</a:t>
            </a:r>
          </a:p>
          <a:p>
            <a:r>
              <a:rPr lang="en-US" dirty="0"/>
              <a:t>Curfews</a:t>
            </a:r>
          </a:p>
          <a:p>
            <a:r>
              <a:rPr lang="en-US" dirty="0"/>
              <a:t>Rules about technology use</a:t>
            </a:r>
          </a:p>
          <a:p>
            <a:r>
              <a:rPr lang="en-US" dirty="0"/>
              <a:t>Rules about adult material</a:t>
            </a:r>
          </a:p>
          <a:p>
            <a:r>
              <a:rPr lang="en-US" dirty="0"/>
              <a:t>Rules about finances</a:t>
            </a:r>
          </a:p>
          <a:p>
            <a:r>
              <a:rPr lang="en-US" dirty="0"/>
              <a:t>Rules compelling education/employment</a:t>
            </a:r>
          </a:p>
          <a:p>
            <a:r>
              <a:rPr lang="en-US" dirty="0"/>
              <a:t>Electronic monitoring</a:t>
            </a:r>
          </a:p>
        </p:txBody>
      </p:sp>
      <p:sp>
        <p:nvSpPr>
          <p:cNvPr id="2" name="Date Placeholder 1">
            <a:extLst>
              <a:ext uri="{FF2B5EF4-FFF2-40B4-BE49-F238E27FC236}">
                <a16:creationId xmlns:a16="http://schemas.microsoft.com/office/drawing/2014/main" id="{92BACDCB-9A09-6A78-005B-16D25D825291}"/>
              </a:ext>
            </a:extLst>
          </p:cNvPr>
          <p:cNvSpPr>
            <a:spLocks noGrp="1"/>
          </p:cNvSpPr>
          <p:nvPr>
            <p:ph type="dt" sz="half" idx="10"/>
          </p:nvPr>
        </p:nvSpPr>
        <p:spPr/>
        <p:txBody>
          <a:bodyPr/>
          <a:lstStyle/>
          <a:p>
            <a:fld id="{3148EB11-A2E7-3A4E-A79D-75370F03DD7C}" type="datetime1">
              <a:rPr lang="en-AU" smtClean="0"/>
              <a:t>30/7/23</a:t>
            </a:fld>
            <a:endParaRPr lang="en-US" dirty="0"/>
          </a:p>
        </p:txBody>
      </p:sp>
    </p:spTree>
    <p:extLst>
      <p:ext uri="{BB962C8B-B14F-4D97-AF65-F5344CB8AC3E}">
        <p14:creationId xmlns:p14="http://schemas.microsoft.com/office/powerpoint/2010/main" val="29014413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B76BC-E4BF-B51E-FB38-40BE7072C0D0}"/>
              </a:ext>
            </a:extLst>
          </p:cNvPr>
          <p:cNvSpPr>
            <a:spLocks noGrp="1"/>
          </p:cNvSpPr>
          <p:nvPr>
            <p:ph type="title"/>
          </p:nvPr>
        </p:nvSpPr>
        <p:spPr>
          <a:xfrm>
            <a:off x="1348853" y="2169994"/>
            <a:ext cx="6781800" cy="1600200"/>
          </a:xfrm>
        </p:spPr>
        <p:txBody>
          <a:bodyPr>
            <a:normAutofit fontScale="90000"/>
          </a:bodyPr>
          <a:lstStyle/>
          <a:p>
            <a:r>
              <a:rPr lang="en-US" dirty="0"/>
              <a:t>What happens after sentencing?</a:t>
            </a:r>
          </a:p>
        </p:txBody>
      </p:sp>
      <p:sp>
        <p:nvSpPr>
          <p:cNvPr id="3" name="Date Placeholder 2">
            <a:extLst>
              <a:ext uri="{FF2B5EF4-FFF2-40B4-BE49-F238E27FC236}">
                <a16:creationId xmlns:a16="http://schemas.microsoft.com/office/drawing/2014/main" id="{646573DD-BD10-F5EF-5B32-ED37D00D2251}"/>
              </a:ext>
            </a:extLst>
          </p:cNvPr>
          <p:cNvSpPr>
            <a:spLocks noGrp="1"/>
          </p:cNvSpPr>
          <p:nvPr>
            <p:ph type="dt" sz="half" idx="10"/>
          </p:nvPr>
        </p:nvSpPr>
        <p:spPr/>
        <p:txBody>
          <a:bodyPr/>
          <a:lstStyle/>
          <a:p>
            <a:fld id="{53500974-C5F0-DC47-8C0A-1A7495F5E24E}" type="datetime1">
              <a:rPr lang="en-AU" smtClean="0"/>
              <a:t>30/7/23</a:t>
            </a:fld>
            <a:endParaRPr lang="en-US" dirty="0"/>
          </a:p>
        </p:txBody>
      </p:sp>
    </p:spTree>
    <p:extLst>
      <p:ext uri="{BB962C8B-B14F-4D97-AF65-F5344CB8AC3E}">
        <p14:creationId xmlns:p14="http://schemas.microsoft.com/office/powerpoint/2010/main" val="31206229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52ACED-0D5D-C558-7434-2737B905EB27}"/>
              </a:ext>
            </a:extLst>
          </p:cNvPr>
          <p:cNvSpPr>
            <a:spLocks noGrp="1"/>
          </p:cNvSpPr>
          <p:nvPr>
            <p:ph idx="1"/>
          </p:nvPr>
        </p:nvSpPr>
        <p:spPr>
          <a:xfrm>
            <a:off x="762000" y="685800"/>
            <a:ext cx="7543800" cy="5169090"/>
          </a:xfrm>
        </p:spPr>
        <p:txBody>
          <a:bodyPr/>
          <a:lstStyle/>
          <a:p>
            <a:r>
              <a:rPr lang="en-US" dirty="0"/>
              <a:t>Case Management and program pathway.</a:t>
            </a:r>
          </a:p>
          <a:p>
            <a:r>
              <a:rPr lang="en-US" dirty="0"/>
              <a:t>SMAP and associations.</a:t>
            </a:r>
          </a:p>
          <a:p>
            <a:r>
              <a:rPr lang="en-US" dirty="0"/>
              <a:t>Program prioritization based on LSI-R for general offenders and AOD offenders, Static-99R for sex offenders, and VRS for violence offenders.</a:t>
            </a:r>
          </a:p>
          <a:p>
            <a:r>
              <a:rPr lang="en-US" dirty="0"/>
              <a:t>Low-medium risk offenders will not be offered intensive programs.</a:t>
            </a:r>
          </a:p>
          <a:p>
            <a:r>
              <a:rPr lang="en-US" dirty="0"/>
              <a:t>Inmates with sentences of 10+years managed under Serious Offender Review Council (SORC); and</a:t>
            </a:r>
          </a:p>
          <a:p>
            <a:r>
              <a:rPr lang="en-US" dirty="0"/>
              <a:t>Inmate Security Classification system A-C.</a:t>
            </a:r>
          </a:p>
        </p:txBody>
      </p:sp>
      <p:sp>
        <p:nvSpPr>
          <p:cNvPr id="2" name="Date Placeholder 1">
            <a:extLst>
              <a:ext uri="{FF2B5EF4-FFF2-40B4-BE49-F238E27FC236}">
                <a16:creationId xmlns:a16="http://schemas.microsoft.com/office/drawing/2014/main" id="{21E66E8D-93C2-4B2E-E7A0-95F6C19AC082}"/>
              </a:ext>
            </a:extLst>
          </p:cNvPr>
          <p:cNvSpPr>
            <a:spLocks noGrp="1"/>
          </p:cNvSpPr>
          <p:nvPr>
            <p:ph type="dt" sz="half" idx="10"/>
          </p:nvPr>
        </p:nvSpPr>
        <p:spPr/>
        <p:txBody>
          <a:bodyPr/>
          <a:lstStyle/>
          <a:p>
            <a:fld id="{7CA7E81E-23B0-FA47-AA45-DA7A0FCA364C}" type="datetime1">
              <a:rPr lang="en-AU" smtClean="0"/>
              <a:t>30/7/23</a:t>
            </a:fld>
            <a:endParaRPr lang="en-US" dirty="0"/>
          </a:p>
        </p:txBody>
      </p:sp>
    </p:spTree>
    <p:extLst>
      <p:ext uri="{BB962C8B-B14F-4D97-AF65-F5344CB8AC3E}">
        <p14:creationId xmlns:p14="http://schemas.microsoft.com/office/powerpoint/2010/main" val="3746969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EB01-A3FF-A7A7-9FBC-0ADE0D39FDD7}"/>
              </a:ext>
            </a:extLst>
          </p:cNvPr>
          <p:cNvSpPr>
            <a:spLocks noGrp="1"/>
          </p:cNvSpPr>
          <p:nvPr>
            <p:ph type="title"/>
          </p:nvPr>
        </p:nvSpPr>
        <p:spPr>
          <a:xfrm>
            <a:off x="922641" y="-210069"/>
            <a:ext cx="7162800" cy="1600200"/>
          </a:xfrm>
        </p:spPr>
        <p:txBody>
          <a:bodyPr>
            <a:normAutofit/>
          </a:bodyPr>
          <a:lstStyle/>
          <a:p>
            <a:pPr>
              <a:defRPr/>
            </a:pPr>
            <a:r>
              <a:rPr lang="en-US" sz="3200" dirty="0"/>
              <a:t>What is Personality?</a:t>
            </a:r>
          </a:p>
        </p:txBody>
      </p:sp>
      <p:sp>
        <p:nvSpPr>
          <p:cNvPr id="3" name="Content Placeholder 2">
            <a:extLst>
              <a:ext uri="{FF2B5EF4-FFF2-40B4-BE49-F238E27FC236}">
                <a16:creationId xmlns:a16="http://schemas.microsoft.com/office/drawing/2014/main" id="{FFEAB8EE-6207-51F5-D2E9-3DFC9103EA9B}"/>
              </a:ext>
            </a:extLst>
          </p:cNvPr>
          <p:cNvSpPr>
            <a:spLocks noGrp="1"/>
          </p:cNvSpPr>
          <p:nvPr>
            <p:ph idx="1"/>
          </p:nvPr>
        </p:nvSpPr>
        <p:spPr>
          <a:xfrm>
            <a:off x="762000" y="1828802"/>
            <a:ext cx="7543800" cy="3534036"/>
          </a:xfrm>
        </p:spPr>
        <p:txBody>
          <a:bodyPr>
            <a:normAutofit lnSpcReduction="10000"/>
          </a:bodyPr>
          <a:lstStyle/>
          <a:p>
            <a:pPr>
              <a:lnSpc>
                <a:spcPct val="80000"/>
              </a:lnSpc>
              <a:defRPr/>
            </a:pPr>
            <a:r>
              <a:rPr lang="en-US" dirty="0"/>
              <a:t>How we construct our world.</a:t>
            </a:r>
          </a:p>
          <a:p>
            <a:pPr>
              <a:lnSpc>
                <a:spcPct val="80000"/>
              </a:lnSpc>
              <a:defRPr/>
            </a:pPr>
            <a:endParaRPr lang="en-US" dirty="0"/>
          </a:p>
          <a:p>
            <a:pPr>
              <a:lnSpc>
                <a:spcPct val="80000"/>
              </a:lnSpc>
              <a:defRPr/>
            </a:pPr>
            <a:r>
              <a:rPr lang="en-US" dirty="0"/>
              <a:t>How we relate to people and ourselves.</a:t>
            </a:r>
          </a:p>
          <a:p>
            <a:pPr>
              <a:lnSpc>
                <a:spcPct val="80000"/>
              </a:lnSpc>
              <a:defRPr/>
            </a:pPr>
            <a:endParaRPr lang="en-US" dirty="0"/>
          </a:p>
          <a:p>
            <a:pPr>
              <a:lnSpc>
                <a:spcPct val="80000"/>
              </a:lnSpc>
              <a:defRPr/>
            </a:pPr>
            <a:r>
              <a:rPr lang="en-US" dirty="0"/>
              <a:t>Ingrained unquestioned habits.</a:t>
            </a:r>
          </a:p>
          <a:p>
            <a:pPr marL="0" indent="0">
              <a:buNone/>
            </a:pPr>
            <a:endParaRPr lang="en-US" dirty="0"/>
          </a:p>
          <a:p>
            <a:r>
              <a:rPr lang="en-US" dirty="0"/>
              <a:t>Nexus to criminal behavior:</a:t>
            </a:r>
          </a:p>
          <a:p>
            <a:pPr lvl="1"/>
            <a:r>
              <a:rPr lang="en-US" sz="2400" dirty="0"/>
              <a:t>Requires a formulation</a:t>
            </a:r>
          </a:p>
          <a:p>
            <a:pPr lvl="1"/>
            <a:r>
              <a:rPr lang="en-US" sz="2400" dirty="0"/>
              <a:t>Often partial</a:t>
            </a:r>
          </a:p>
          <a:p>
            <a:pPr>
              <a:lnSpc>
                <a:spcPct val="80000"/>
              </a:lnSpc>
              <a:defRPr/>
            </a:pPr>
            <a:endParaRPr lang="en-US" dirty="0"/>
          </a:p>
        </p:txBody>
      </p:sp>
      <p:sp>
        <p:nvSpPr>
          <p:cNvPr id="4" name="Date Placeholder 3">
            <a:extLst>
              <a:ext uri="{FF2B5EF4-FFF2-40B4-BE49-F238E27FC236}">
                <a16:creationId xmlns:a16="http://schemas.microsoft.com/office/drawing/2014/main" id="{52E55BCE-7D7B-4FE4-8ABA-1DEA1221EA21}"/>
              </a:ext>
            </a:extLst>
          </p:cNvPr>
          <p:cNvSpPr>
            <a:spLocks noGrp="1"/>
          </p:cNvSpPr>
          <p:nvPr>
            <p:ph type="dt" sz="half" idx="10"/>
          </p:nvPr>
        </p:nvSpPr>
        <p:spPr/>
        <p:txBody>
          <a:bodyPr/>
          <a:lstStyle/>
          <a:p>
            <a:fld id="{BF37CD98-7EEF-B649-B3A6-6D7CAB0E24BA}" type="datetime1">
              <a:rPr lang="en-AU" smtClean="0"/>
              <a:t>30/7/23</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B43B0-29F3-8B98-03D0-04CD8A89DA9F}"/>
              </a:ext>
            </a:extLst>
          </p:cNvPr>
          <p:cNvSpPr>
            <a:spLocks noGrp="1"/>
          </p:cNvSpPr>
          <p:nvPr>
            <p:ph type="title"/>
          </p:nvPr>
        </p:nvSpPr>
        <p:spPr>
          <a:xfrm>
            <a:off x="1143000" y="532261"/>
            <a:ext cx="6781800" cy="876869"/>
          </a:xfrm>
        </p:spPr>
        <p:txBody>
          <a:bodyPr>
            <a:normAutofit/>
          </a:bodyPr>
          <a:lstStyle/>
          <a:p>
            <a:r>
              <a:rPr lang="en-US" sz="3600" dirty="0"/>
              <a:t>CSNSW Compendium of Programs</a:t>
            </a:r>
          </a:p>
        </p:txBody>
      </p:sp>
      <p:sp>
        <p:nvSpPr>
          <p:cNvPr id="3" name="Content Placeholder 2">
            <a:extLst>
              <a:ext uri="{FF2B5EF4-FFF2-40B4-BE49-F238E27FC236}">
                <a16:creationId xmlns:a16="http://schemas.microsoft.com/office/drawing/2014/main" id="{B6A0308A-C1D5-9A84-0CE0-150189697FFF}"/>
              </a:ext>
            </a:extLst>
          </p:cNvPr>
          <p:cNvSpPr>
            <a:spLocks noGrp="1"/>
          </p:cNvSpPr>
          <p:nvPr>
            <p:ph idx="1"/>
          </p:nvPr>
        </p:nvSpPr>
        <p:spPr>
          <a:xfrm>
            <a:off x="762000" y="2388358"/>
            <a:ext cx="7543800" cy="2183642"/>
          </a:xfrm>
        </p:spPr>
        <p:txBody>
          <a:bodyPr/>
          <a:lstStyle/>
          <a:p>
            <a:r>
              <a:rPr lang="en-AU" b="1"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https://correctiveservices.dcj.nsw.gov.au/documents/programs/CSNSW_Compendium_of_Offender-Behaviour_Chang</a:t>
            </a:r>
            <a:r>
              <a:rPr lang="en-AU" b="1" i="0" u="sng" strike="noStrike" dirty="0">
                <a:solidFill>
                  <a:schemeClr val="tx1"/>
                </a:solidFill>
                <a:effectLst/>
                <a:latin typeface="arial" panose="020B0604020202020204" pitchFamily="34" charset="0"/>
              </a:rPr>
              <a:t>e</a:t>
            </a:r>
            <a:r>
              <a:rPr lang="en-AU" b="1" i="0" strike="noStrike" dirty="0">
                <a:solidFill>
                  <a:schemeClr val="tx1"/>
                </a:solidFill>
                <a:effectLst/>
                <a:latin typeface="arial" panose="020B0604020202020204" pitchFamily="34" charset="0"/>
              </a:rPr>
              <a:t>_Programs</a:t>
            </a:r>
            <a:endParaRPr lang="en-US" b="1" dirty="0">
              <a:solidFill>
                <a:schemeClr val="tx1"/>
              </a:solidFill>
            </a:endParaRPr>
          </a:p>
        </p:txBody>
      </p:sp>
      <p:sp>
        <p:nvSpPr>
          <p:cNvPr id="4" name="Date Placeholder 3">
            <a:extLst>
              <a:ext uri="{FF2B5EF4-FFF2-40B4-BE49-F238E27FC236}">
                <a16:creationId xmlns:a16="http://schemas.microsoft.com/office/drawing/2014/main" id="{31DBE132-9A86-1303-0F3F-5E3F220C5F85}"/>
              </a:ext>
            </a:extLst>
          </p:cNvPr>
          <p:cNvSpPr>
            <a:spLocks noGrp="1"/>
          </p:cNvSpPr>
          <p:nvPr>
            <p:ph type="dt" sz="half" idx="10"/>
          </p:nvPr>
        </p:nvSpPr>
        <p:spPr/>
        <p:txBody>
          <a:bodyPr/>
          <a:lstStyle/>
          <a:p>
            <a:fld id="{ED190F4E-8615-6243-AFAC-0A8093729A8A}" type="datetime1">
              <a:rPr lang="en-AU" smtClean="0"/>
              <a:t>30/7/23</a:t>
            </a:fld>
            <a:endParaRPr lang="en-US" dirty="0"/>
          </a:p>
        </p:txBody>
      </p:sp>
    </p:spTree>
    <p:extLst>
      <p:ext uri="{BB962C8B-B14F-4D97-AF65-F5344CB8AC3E}">
        <p14:creationId xmlns:p14="http://schemas.microsoft.com/office/powerpoint/2010/main" val="33449847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F47A3-AC10-B06F-D6A0-5E801D610C31}"/>
              </a:ext>
            </a:extLst>
          </p:cNvPr>
          <p:cNvSpPr>
            <a:spLocks noGrp="1"/>
          </p:cNvSpPr>
          <p:nvPr>
            <p:ph idx="1"/>
          </p:nvPr>
        </p:nvSpPr>
        <p:spPr>
          <a:xfrm>
            <a:off x="762000" y="685799"/>
            <a:ext cx="7543800" cy="5401101"/>
          </a:xfrm>
        </p:spPr>
        <p:txBody>
          <a:bodyPr/>
          <a:lstStyle/>
          <a:p>
            <a:pPr marL="0" indent="0">
              <a:buNone/>
            </a:pPr>
            <a:r>
              <a:rPr lang="en-AU" sz="1800" b="1" dirty="0">
                <a:solidFill>
                  <a:schemeClr val="tx1"/>
                </a:solidFill>
                <a:effectLst/>
                <a:latin typeface="CenturyGothic"/>
              </a:rPr>
              <a:t>2. Programs for inmates on remand </a:t>
            </a:r>
            <a:endParaRPr lang="en-AU" dirty="0">
              <a:solidFill>
                <a:schemeClr val="tx1"/>
              </a:solidFill>
            </a:endParaRPr>
          </a:p>
          <a:p>
            <a:r>
              <a:rPr lang="en-AU" sz="1800" dirty="0">
                <a:solidFill>
                  <a:schemeClr val="tx1"/>
                </a:solidFill>
                <a:effectLst/>
                <a:latin typeface="CenturyGothic"/>
              </a:rPr>
              <a:t>Remand Addiction</a:t>
            </a:r>
          </a:p>
          <a:p>
            <a:r>
              <a:rPr lang="en-AU" sz="1800" dirty="0">
                <a:solidFill>
                  <a:schemeClr val="tx1"/>
                </a:solidFill>
                <a:effectLst/>
                <a:latin typeface="CenturyGothic"/>
              </a:rPr>
              <a:t>Remand Domestic Violence (DV) </a:t>
            </a:r>
          </a:p>
          <a:p>
            <a:endParaRPr lang="en-AU" dirty="0">
              <a:solidFill>
                <a:schemeClr val="tx1"/>
              </a:solidFill>
            </a:endParaRPr>
          </a:p>
          <a:p>
            <a:pPr marL="0" indent="0">
              <a:buNone/>
            </a:pPr>
            <a:r>
              <a:rPr lang="en-AU" sz="1800" b="1" dirty="0">
                <a:solidFill>
                  <a:schemeClr val="tx1"/>
                </a:solidFill>
                <a:effectLst/>
                <a:latin typeface="CenturyGothic"/>
              </a:rPr>
              <a:t>3. Programs for short-sentenced offenders in custody </a:t>
            </a:r>
            <a:endParaRPr lang="en-AU" dirty="0">
              <a:solidFill>
                <a:schemeClr val="tx1"/>
              </a:solidFill>
            </a:endParaRPr>
          </a:p>
          <a:p>
            <a:r>
              <a:rPr lang="en-AU" sz="1800" dirty="0">
                <a:solidFill>
                  <a:schemeClr val="tx1"/>
                </a:solidFill>
                <a:effectLst/>
                <a:latin typeface="CenturyGothic"/>
              </a:rPr>
              <a:t>High Intensity Program Units (HIPUs)</a:t>
            </a:r>
          </a:p>
          <a:p>
            <a:r>
              <a:rPr lang="en-AU" sz="1800" dirty="0">
                <a:solidFill>
                  <a:schemeClr val="tx1"/>
                </a:solidFill>
                <a:effectLst/>
                <a:latin typeface="CenturyGothic"/>
              </a:rPr>
              <a:t>High Intensity Program Unit (HIPU) – Violent Offender Therapeutic Program (VOTP) </a:t>
            </a:r>
          </a:p>
          <a:p>
            <a:r>
              <a:rPr lang="en-AU" sz="1800" dirty="0">
                <a:solidFill>
                  <a:schemeClr val="tx1"/>
                </a:solidFill>
                <a:effectLst/>
                <a:latin typeface="CenturyGothic"/>
              </a:rPr>
              <a:t>Short Sentence Intensive Program (SSIP) </a:t>
            </a:r>
          </a:p>
          <a:p>
            <a:endParaRPr lang="en-AU" dirty="0">
              <a:solidFill>
                <a:schemeClr val="tx1"/>
              </a:solidFill>
            </a:endParaRPr>
          </a:p>
          <a:p>
            <a:pPr marL="0" indent="0">
              <a:buNone/>
            </a:pPr>
            <a:r>
              <a:rPr lang="en-AU" sz="1800" b="1" dirty="0">
                <a:solidFill>
                  <a:schemeClr val="tx1"/>
                </a:solidFill>
                <a:effectLst/>
                <a:latin typeface="CenturyGothic"/>
              </a:rPr>
              <a:t>4. General Offender Programs </a:t>
            </a:r>
            <a:endParaRPr lang="en-AU" dirty="0">
              <a:solidFill>
                <a:schemeClr val="tx1"/>
              </a:solidFill>
            </a:endParaRPr>
          </a:p>
          <a:p>
            <a:r>
              <a:rPr lang="en-AU" sz="1800" dirty="0">
                <a:solidFill>
                  <a:schemeClr val="tx1"/>
                </a:solidFill>
                <a:effectLst/>
                <a:latin typeface="CenturyGothic"/>
              </a:rPr>
              <a:t>CONNECT</a:t>
            </a:r>
            <a:endParaRPr lang="en-AU" sz="1800" dirty="0">
              <a:solidFill>
                <a:schemeClr val="tx1"/>
              </a:solidFill>
              <a:latin typeface="CenturyGothic"/>
            </a:endParaRPr>
          </a:p>
          <a:p>
            <a:r>
              <a:rPr lang="en-AU" sz="1800" dirty="0">
                <a:solidFill>
                  <a:schemeClr val="tx1"/>
                </a:solidFill>
                <a:effectLst/>
                <a:latin typeface="CenturyGothic"/>
              </a:rPr>
              <a:t>Real Understanding of Self-Help (RUSH) </a:t>
            </a:r>
          </a:p>
          <a:p>
            <a:r>
              <a:rPr lang="en-AU" sz="1800" dirty="0">
                <a:solidFill>
                  <a:schemeClr val="tx1"/>
                </a:solidFill>
                <a:effectLst/>
                <a:latin typeface="CenturyGothic"/>
              </a:rPr>
              <a:t>EQUIPS Foundation</a:t>
            </a:r>
          </a:p>
          <a:p>
            <a:r>
              <a:rPr lang="en-AU" sz="1800" dirty="0">
                <a:solidFill>
                  <a:schemeClr val="tx1"/>
                </a:solidFill>
                <a:effectLst/>
                <a:latin typeface="CenturyGothic"/>
              </a:rPr>
              <a:t>Macquarie Intensive Program (MIP) EQUIPS Maintenance </a:t>
            </a:r>
            <a:endParaRPr lang="en-AU" dirty="0">
              <a:solidFill>
                <a:schemeClr val="tx1"/>
              </a:solidFill>
            </a:endParaRPr>
          </a:p>
          <a:p>
            <a:endParaRPr lang="en-US" dirty="0">
              <a:solidFill>
                <a:schemeClr val="tx1"/>
              </a:solidFill>
            </a:endParaRPr>
          </a:p>
        </p:txBody>
      </p:sp>
      <p:sp>
        <p:nvSpPr>
          <p:cNvPr id="2" name="Date Placeholder 1">
            <a:extLst>
              <a:ext uri="{FF2B5EF4-FFF2-40B4-BE49-F238E27FC236}">
                <a16:creationId xmlns:a16="http://schemas.microsoft.com/office/drawing/2014/main" id="{0C11D64F-D523-46C7-F49F-B3DDC9D5C5BD}"/>
              </a:ext>
            </a:extLst>
          </p:cNvPr>
          <p:cNvSpPr>
            <a:spLocks noGrp="1"/>
          </p:cNvSpPr>
          <p:nvPr>
            <p:ph type="dt" sz="half" idx="10"/>
          </p:nvPr>
        </p:nvSpPr>
        <p:spPr/>
        <p:txBody>
          <a:bodyPr/>
          <a:lstStyle/>
          <a:p>
            <a:fld id="{FF0BDB17-E201-E043-BB6A-9CA58FC142B0}" type="datetime1">
              <a:rPr lang="en-AU" smtClean="0"/>
              <a:t>30/7/23</a:t>
            </a:fld>
            <a:endParaRPr lang="en-US" dirty="0"/>
          </a:p>
        </p:txBody>
      </p:sp>
    </p:spTree>
    <p:extLst>
      <p:ext uri="{BB962C8B-B14F-4D97-AF65-F5344CB8AC3E}">
        <p14:creationId xmlns:p14="http://schemas.microsoft.com/office/powerpoint/2010/main" val="38400090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38920-086B-10C2-2BDD-D4F2491DDBB1}"/>
              </a:ext>
            </a:extLst>
          </p:cNvPr>
          <p:cNvSpPr>
            <a:spLocks noGrp="1"/>
          </p:cNvSpPr>
          <p:nvPr>
            <p:ph idx="1"/>
          </p:nvPr>
        </p:nvSpPr>
        <p:spPr>
          <a:xfrm>
            <a:off x="762000" y="685799"/>
            <a:ext cx="7543800" cy="5482989"/>
          </a:xfrm>
        </p:spPr>
        <p:txBody>
          <a:bodyPr>
            <a:normAutofit fontScale="92500" lnSpcReduction="20000"/>
          </a:bodyPr>
          <a:lstStyle/>
          <a:p>
            <a:pPr marL="0" indent="0">
              <a:buNone/>
            </a:pPr>
            <a:r>
              <a:rPr lang="en-AU" sz="1800" b="1" dirty="0">
                <a:solidFill>
                  <a:schemeClr val="tx1"/>
                </a:solidFill>
                <a:effectLst/>
                <a:latin typeface="CenturyGothic"/>
              </a:rPr>
              <a:t>Addiction Programs </a:t>
            </a:r>
            <a:endParaRPr lang="en-AU" dirty="0">
              <a:solidFill>
                <a:schemeClr val="tx1"/>
              </a:solidFill>
            </a:endParaRPr>
          </a:p>
          <a:p>
            <a:r>
              <a:rPr lang="en-AU" sz="1800" dirty="0">
                <a:solidFill>
                  <a:schemeClr val="tx1"/>
                </a:solidFill>
                <a:effectLst/>
                <a:latin typeface="CenturyGothic"/>
              </a:rPr>
              <a:t>EQUIPS Addiction</a:t>
            </a:r>
          </a:p>
          <a:p>
            <a:r>
              <a:rPr lang="en-AU" sz="1800" dirty="0">
                <a:solidFill>
                  <a:schemeClr val="tx1"/>
                </a:solidFill>
                <a:effectLst/>
                <a:latin typeface="CenturyGothic"/>
              </a:rPr>
              <a:t>Criminal Conduct and Substance Abuse – Pathways Compulsory Drug Treatment</a:t>
            </a:r>
          </a:p>
          <a:p>
            <a:r>
              <a:rPr lang="en-AU" sz="1800" dirty="0">
                <a:solidFill>
                  <a:schemeClr val="tx1"/>
                </a:solidFill>
                <a:effectLst/>
                <a:latin typeface="CenturyGothic"/>
              </a:rPr>
              <a:t>Correctional Centre (CDTCC) Intensive Drug and Alcohol Treatment Program</a:t>
            </a:r>
          </a:p>
          <a:p>
            <a:r>
              <a:rPr lang="en-AU" sz="1800" dirty="0">
                <a:solidFill>
                  <a:schemeClr val="tx1"/>
                </a:solidFill>
                <a:effectLst/>
                <a:latin typeface="CenturyGothic"/>
              </a:rPr>
              <a:t>(IDATP) IDATP – Women (Yallul Kaliarna)</a:t>
            </a:r>
          </a:p>
          <a:p>
            <a:r>
              <a:rPr lang="en-AU" sz="1800" dirty="0">
                <a:solidFill>
                  <a:schemeClr val="tx1"/>
                </a:solidFill>
                <a:effectLst/>
                <a:latin typeface="CenturyGothic"/>
              </a:rPr>
              <a:t>IDATP Access</a:t>
            </a:r>
          </a:p>
          <a:p>
            <a:r>
              <a:rPr lang="en-AU" sz="1800" dirty="0">
                <a:solidFill>
                  <a:schemeClr val="tx1"/>
                </a:solidFill>
                <a:effectLst/>
                <a:latin typeface="CenturyGothic"/>
              </a:rPr>
              <a:t>Addiction Support Groups </a:t>
            </a:r>
          </a:p>
          <a:p>
            <a:endParaRPr lang="en-AU" dirty="0">
              <a:solidFill>
                <a:schemeClr val="tx1"/>
              </a:solidFill>
            </a:endParaRPr>
          </a:p>
          <a:p>
            <a:pPr marL="0" indent="0">
              <a:buNone/>
            </a:pPr>
            <a:r>
              <a:rPr lang="en-AU" sz="1800" b="1" dirty="0">
                <a:solidFill>
                  <a:schemeClr val="tx1"/>
                </a:solidFill>
                <a:effectLst/>
                <a:latin typeface="CenturyGothic"/>
              </a:rPr>
              <a:t>Aggression/Violence Programs </a:t>
            </a:r>
            <a:endParaRPr lang="en-AU" dirty="0">
              <a:solidFill>
                <a:schemeClr val="tx1"/>
              </a:solidFill>
            </a:endParaRPr>
          </a:p>
          <a:p>
            <a:r>
              <a:rPr lang="en-AU" sz="1800" dirty="0">
                <a:solidFill>
                  <a:schemeClr val="tx1"/>
                </a:solidFill>
                <a:effectLst/>
                <a:latin typeface="CenturyGothic"/>
              </a:rPr>
              <a:t>EQUIPS Aggression</a:t>
            </a:r>
          </a:p>
          <a:p>
            <a:r>
              <a:rPr lang="en-AU" sz="1800" dirty="0">
                <a:solidFill>
                  <a:schemeClr val="tx1"/>
                </a:solidFill>
                <a:effectLst/>
                <a:latin typeface="CenturyGothic"/>
              </a:rPr>
              <a:t>EQUIPS Domestic and Family Violence</a:t>
            </a:r>
          </a:p>
          <a:p>
            <a:r>
              <a:rPr lang="en-AU" sz="1800" dirty="0">
                <a:solidFill>
                  <a:schemeClr val="tx1"/>
                </a:solidFill>
                <a:effectLst/>
                <a:latin typeface="CenturyGothic"/>
              </a:rPr>
              <a:t>Violent Offender Therapeutic Program (VOTP)</a:t>
            </a:r>
          </a:p>
          <a:p>
            <a:r>
              <a:rPr lang="en-AU" sz="1800" dirty="0">
                <a:solidFill>
                  <a:schemeClr val="tx1"/>
                </a:solidFill>
                <a:effectLst/>
                <a:latin typeface="CenturyGothic"/>
              </a:rPr>
              <a:t>Self-Regulation Program: Violent Offenders (SRP: VO)</a:t>
            </a:r>
            <a:endParaRPr lang="en-AU" sz="1800" dirty="0">
              <a:solidFill>
                <a:schemeClr val="tx1"/>
              </a:solidFill>
              <a:latin typeface="CenturyGothic"/>
            </a:endParaRPr>
          </a:p>
          <a:p>
            <a:r>
              <a:rPr lang="en-AU" sz="1800" dirty="0">
                <a:solidFill>
                  <a:schemeClr val="tx1"/>
                </a:solidFill>
                <a:effectLst/>
                <a:latin typeface="CenturyGothic"/>
              </a:rPr>
              <a:t>VOTP – Maintenance &amp; Outreach</a:t>
            </a:r>
          </a:p>
          <a:p>
            <a:r>
              <a:rPr lang="en-AU" sz="1800" dirty="0">
                <a:solidFill>
                  <a:schemeClr val="tx1"/>
                </a:solidFill>
                <a:effectLst/>
                <a:latin typeface="CenturyGothic"/>
              </a:rPr>
              <a:t>Community-Based Risk Management Intervention for High Risk Violent Offenders </a:t>
            </a:r>
          </a:p>
          <a:p>
            <a:endParaRPr lang="en-AU" dirty="0">
              <a:solidFill>
                <a:schemeClr val="tx1"/>
              </a:solidFill>
            </a:endParaRPr>
          </a:p>
          <a:p>
            <a:pPr marL="0" indent="0">
              <a:buNone/>
            </a:pPr>
            <a:r>
              <a:rPr lang="en-AU" sz="1800" b="1" dirty="0">
                <a:solidFill>
                  <a:schemeClr val="tx1"/>
                </a:solidFill>
                <a:effectLst/>
                <a:latin typeface="CenturyGothic"/>
              </a:rPr>
              <a:t>Countering Violent Extremism (CVE) Programs </a:t>
            </a:r>
            <a:endParaRPr lang="en-AU" dirty="0">
              <a:solidFill>
                <a:schemeClr val="tx1"/>
              </a:solidFill>
            </a:endParaRPr>
          </a:p>
          <a:p>
            <a:r>
              <a:rPr lang="en-AU" sz="1800" dirty="0">
                <a:solidFill>
                  <a:schemeClr val="tx1"/>
                </a:solidFill>
                <a:effectLst/>
                <a:latin typeface="CenturyGothic"/>
              </a:rPr>
              <a:t>PRISM</a:t>
            </a:r>
          </a:p>
          <a:p>
            <a:r>
              <a:rPr lang="en-AU" sz="1800" dirty="0">
                <a:solidFill>
                  <a:schemeClr val="tx1"/>
                </a:solidFill>
                <a:effectLst/>
                <a:latin typeface="CenturyGothic"/>
              </a:rPr>
              <a:t>Terrorism High Risk Offender (THRO) Psychology Team HRMCC </a:t>
            </a:r>
            <a:endParaRPr lang="en-AU" dirty="0">
              <a:solidFill>
                <a:schemeClr val="tx1"/>
              </a:solidFill>
            </a:endParaRPr>
          </a:p>
          <a:p>
            <a:pPr marL="0" indent="0">
              <a:buNone/>
            </a:pPr>
            <a:endParaRPr lang="en-US" dirty="0"/>
          </a:p>
        </p:txBody>
      </p:sp>
      <p:sp>
        <p:nvSpPr>
          <p:cNvPr id="2" name="Date Placeholder 1">
            <a:extLst>
              <a:ext uri="{FF2B5EF4-FFF2-40B4-BE49-F238E27FC236}">
                <a16:creationId xmlns:a16="http://schemas.microsoft.com/office/drawing/2014/main" id="{9F379D3D-E081-DC44-BD63-D816BD0CDB83}"/>
              </a:ext>
            </a:extLst>
          </p:cNvPr>
          <p:cNvSpPr>
            <a:spLocks noGrp="1"/>
          </p:cNvSpPr>
          <p:nvPr>
            <p:ph type="dt" sz="half" idx="10"/>
          </p:nvPr>
        </p:nvSpPr>
        <p:spPr/>
        <p:txBody>
          <a:bodyPr/>
          <a:lstStyle/>
          <a:p>
            <a:fld id="{69F55F69-28C0-A84C-81EF-0CFC3E31C5FA}" type="datetime1">
              <a:rPr lang="en-AU" smtClean="0"/>
              <a:t>30/7/23</a:t>
            </a:fld>
            <a:endParaRPr lang="en-US" dirty="0"/>
          </a:p>
        </p:txBody>
      </p:sp>
    </p:spTree>
    <p:extLst>
      <p:ext uri="{BB962C8B-B14F-4D97-AF65-F5344CB8AC3E}">
        <p14:creationId xmlns:p14="http://schemas.microsoft.com/office/powerpoint/2010/main" val="15195732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3DED23-5DF6-1B0E-91B7-732EDEA2C8A4}"/>
              </a:ext>
            </a:extLst>
          </p:cNvPr>
          <p:cNvSpPr>
            <a:spLocks noGrp="1"/>
          </p:cNvSpPr>
          <p:nvPr>
            <p:ph idx="1"/>
          </p:nvPr>
        </p:nvSpPr>
        <p:spPr>
          <a:xfrm>
            <a:off x="762000" y="532263"/>
            <a:ext cx="7543800" cy="5622877"/>
          </a:xfrm>
        </p:spPr>
        <p:txBody>
          <a:bodyPr>
            <a:normAutofit fontScale="92500" lnSpcReduction="20000"/>
          </a:bodyPr>
          <a:lstStyle/>
          <a:p>
            <a:pPr marL="0" indent="0">
              <a:buNone/>
            </a:pPr>
            <a:r>
              <a:rPr lang="en-AU" sz="1800" b="1" dirty="0">
                <a:solidFill>
                  <a:srgbClr val="355E8E"/>
                </a:solidFill>
                <a:effectLst/>
                <a:latin typeface="CenturyGothic"/>
              </a:rPr>
              <a:t>Sex Offender Programs </a:t>
            </a:r>
            <a:endParaRPr lang="en-AU" dirty="0"/>
          </a:p>
          <a:p>
            <a:r>
              <a:rPr lang="en-AU" sz="1800" dirty="0">
                <a:solidFill>
                  <a:schemeClr val="tx1"/>
                </a:solidFill>
                <a:effectLst/>
                <a:latin typeface="CenturyGothic"/>
              </a:rPr>
              <a:t>HISOP – High Intensity Sex Offender Program</a:t>
            </a:r>
          </a:p>
          <a:p>
            <a:r>
              <a:rPr lang="en-AU" sz="1800" dirty="0">
                <a:solidFill>
                  <a:schemeClr val="tx1"/>
                </a:solidFill>
                <a:effectLst/>
                <a:latin typeface="CenturyGothic"/>
              </a:rPr>
              <a:t>MISOP – Moderate Intensity Sex Offender Program (Custody and community-based) </a:t>
            </a:r>
          </a:p>
          <a:p>
            <a:r>
              <a:rPr lang="en-AU" sz="1800" dirty="0">
                <a:solidFill>
                  <a:schemeClr val="tx1"/>
                </a:solidFill>
                <a:effectLst/>
                <a:latin typeface="CenturyGothic"/>
              </a:rPr>
              <a:t>Self-Regulation Program: Sexual Offenders (SRP: SO)</a:t>
            </a:r>
          </a:p>
          <a:p>
            <a:r>
              <a:rPr lang="en-AU" sz="1800" dirty="0">
                <a:solidFill>
                  <a:schemeClr val="tx1"/>
                </a:solidFill>
                <a:effectLst/>
                <a:latin typeface="CenturyGothic"/>
              </a:rPr>
              <a:t>Deniers Program</a:t>
            </a:r>
          </a:p>
          <a:p>
            <a:r>
              <a:rPr lang="en-AU" sz="1800" dirty="0">
                <a:solidFill>
                  <a:schemeClr val="tx1"/>
                </a:solidFill>
                <a:effectLst/>
                <a:latin typeface="CenturyGothic"/>
              </a:rPr>
              <a:t>Custody-based Maintenance Program</a:t>
            </a:r>
          </a:p>
          <a:p>
            <a:r>
              <a:rPr lang="en-AU" sz="1800" dirty="0">
                <a:solidFill>
                  <a:schemeClr val="tx1"/>
                </a:solidFill>
                <a:effectLst/>
                <a:latin typeface="CenturyGothic"/>
              </a:rPr>
              <a:t>Community-based Maintenance Program</a:t>
            </a:r>
          </a:p>
          <a:p>
            <a:r>
              <a:rPr lang="en-AU" sz="1800" dirty="0">
                <a:solidFill>
                  <a:schemeClr val="tx1"/>
                </a:solidFill>
                <a:effectLst/>
                <a:latin typeface="CenturyGothic"/>
              </a:rPr>
              <a:t>Community-Based Risk Management Intervention for High Risk Sexual Offenders </a:t>
            </a:r>
            <a:endParaRPr lang="en-AU" dirty="0">
              <a:solidFill>
                <a:schemeClr val="tx1"/>
              </a:solidFill>
            </a:endParaRPr>
          </a:p>
          <a:p>
            <a:pPr marL="0" indent="0">
              <a:buNone/>
            </a:pPr>
            <a:endParaRPr lang="en-AU" sz="1800" b="1" dirty="0">
              <a:solidFill>
                <a:schemeClr val="tx1"/>
              </a:solidFill>
              <a:latin typeface="CenturyGothic"/>
            </a:endParaRPr>
          </a:p>
          <a:p>
            <a:pPr marL="0" indent="0">
              <a:buNone/>
            </a:pPr>
            <a:r>
              <a:rPr lang="en-AU" sz="1800" b="1" dirty="0">
                <a:solidFill>
                  <a:schemeClr val="tx1"/>
                </a:solidFill>
                <a:effectLst/>
                <a:latin typeface="CenturyGothic"/>
              </a:rPr>
              <a:t>Young Adult Offender Program </a:t>
            </a:r>
            <a:endParaRPr lang="en-AU" dirty="0">
              <a:solidFill>
                <a:schemeClr val="tx1"/>
              </a:solidFill>
            </a:endParaRPr>
          </a:p>
          <a:p>
            <a:r>
              <a:rPr lang="en-AU" sz="1800" dirty="0">
                <a:solidFill>
                  <a:schemeClr val="tx1"/>
                </a:solidFill>
                <a:effectLst/>
                <a:latin typeface="CenturyGothic"/>
              </a:rPr>
              <a:t>Gurnang Life Challenge </a:t>
            </a:r>
            <a:endParaRPr lang="en-AU" dirty="0">
              <a:solidFill>
                <a:schemeClr val="tx1"/>
              </a:solidFill>
            </a:endParaRPr>
          </a:p>
          <a:p>
            <a:pPr marL="0" indent="0">
              <a:buNone/>
            </a:pPr>
            <a:endParaRPr lang="en-AU" sz="1800" b="1" dirty="0">
              <a:solidFill>
                <a:schemeClr val="tx1"/>
              </a:solidFill>
              <a:latin typeface="CenturyGothic"/>
            </a:endParaRPr>
          </a:p>
          <a:p>
            <a:pPr marL="0" indent="0">
              <a:buNone/>
            </a:pPr>
            <a:r>
              <a:rPr lang="en-AU" sz="1800" b="1" dirty="0">
                <a:solidFill>
                  <a:schemeClr val="tx1"/>
                </a:solidFill>
                <a:effectLst/>
                <a:latin typeface="CenturyGothic"/>
              </a:rPr>
              <a:t>Safe Driver Programs </a:t>
            </a:r>
            <a:endParaRPr lang="en-AU" dirty="0">
              <a:solidFill>
                <a:schemeClr val="tx1"/>
              </a:solidFill>
            </a:endParaRPr>
          </a:p>
          <a:p>
            <a:r>
              <a:rPr lang="en-AU" sz="1800" dirty="0">
                <a:solidFill>
                  <a:schemeClr val="tx1"/>
                </a:solidFill>
                <a:effectLst/>
                <a:latin typeface="CenturyGothic"/>
              </a:rPr>
              <a:t>Sober Driver Program (SDP) TRIP </a:t>
            </a:r>
            <a:endParaRPr lang="en-AU" dirty="0">
              <a:solidFill>
                <a:schemeClr val="tx1"/>
              </a:solidFill>
            </a:endParaRPr>
          </a:p>
          <a:p>
            <a:pPr marL="0" indent="0">
              <a:buNone/>
            </a:pPr>
            <a:endParaRPr lang="en-AU" sz="1800" b="1" dirty="0">
              <a:solidFill>
                <a:schemeClr val="tx1"/>
              </a:solidFill>
              <a:latin typeface="CenturyGothic"/>
            </a:endParaRPr>
          </a:p>
          <a:p>
            <a:pPr marL="0" indent="0">
              <a:buNone/>
            </a:pPr>
            <a:r>
              <a:rPr lang="en-AU" sz="1800" b="1" dirty="0">
                <a:solidFill>
                  <a:schemeClr val="tx1"/>
                </a:solidFill>
                <a:effectLst/>
                <a:latin typeface="CenturyGothic"/>
              </a:rPr>
              <a:t>Wellbeing Programs </a:t>
            </a:r>
            <a:endParaRPr lang="en-AU" dirty="0">
              <a:solidFill>
                <a:schemeClr val="tx1"/>
              </a:solidFill>
            </a:endParaRPr>
          </a:p>
          <a:p>
            <a:r>
              <a:rPr lang="en-AU" sz="1800" dirty="0">
                <a:solidFill>
                  <a:schemeClr val="tx1"/>
                </a:solidFill>
                <a:effectLst/>
                <a:latin typeface="CenturyGothic"/>
              </a:rPr>
              <a:t>Aboriginal Cultural Strengthening Program</a:t>
            </a:r>
          </a:p>
          <a:p>
            <a:r>
              <a:rPr lang="en-AU" sz="1800" dirty="0">
                <a:solidFill>
                  <a:schemeClr val="tx1"/>
                </a:solidFill>
                <a:effectLst/>
                <a:latin typeface="CenturyGothic"/>
              </a:rPr>
              <a:t>Dads and Family (Aboriginal Babiin-Miyagang) Program </a:t>
            </a:r>
          </a:p>
          <a:p>
            <a:r>
              <a:rPr lang="en-AU" sz="1800" dirty="0">
                <a:solidFill>
                  <a:schemeClr val="tx1"/>
                </a:solidFill>
                <a:effectLst/>
                <a:latin typeface="CenturyGothic"/>
              </a:rPr>
              <a:t>Mothering at a Distance (MAAD)</a:t>
            </a:r>
          </a:p>
          <a:p>
            <a:r>
              <a:rPr lang="en-AU" sz="1800" dirty="0">
                <a:solidFill>
                  <a:schemeClr val="tx1"/>
                </a:solidFill>
                <a:effectLst/>
                <a:latin typeface="CenturyGothic"/>
              </a:rPr>
              <a:t>Out of the Dark </a:t>
            </a:r>
            <a:endParaRPr lang="en-AU" dirty="0">
              <a:solidFill>
                <a:schemeClr val="tx1"/>
              </a:solidFill>
            </a:endParaRPr>
          </a:p>
          <a:p>
            <a:endParaRPr lang="en-US" dirty="0"/>
          </a:p>
        </p:txBody>
      </p:sp>
      <p:sp>
        <p:nvSpPr>
          <p:cNvPr id="2" name="Date Placeholder 1">
            <a:extLst>
              <a:ext uri="{FF2B5EF4-FFF2-40B4-BE49-F238E27FC236}">
                <a16:creationId xmlns:a16="http://schemas.microsoft.com/office/drawing/2014/main" id="{2DE0F378-74BC-474D-6099-D4CA7A65F969}"/>
              </a:ext>
            </a:extLst>
          </p:cNvPr>
          <p:cNvSpPr>
            <a:spLocks noGrp="1"/>
          </p:cNvSpPr>
          <p:nvPr>
            <p:ph type="dt" sz="half" idx="10"/>
          </p:nvPr>
        </p:nvSpPr>
        <p:spPr/>
        <p:txBody>
          <a:bodyPr/>
          <a:lstStyle/>
          <a:p>
            <a:fld id="{983DECD5-CF7B-D540-AE1B-98A93E80DD3B}" type="datetime1">
              <a:rPr lang="en-AU" smtClean="0"/>
              <a:t>30/7/23</a:t>
            </a:fld>
            <a:endParaRPr lang="en-US" dirty="0"/>
          </a:p>
        </p:txBody>
      </p:sp>
    </p:spTree>
    <p:extLst>
      <p:ext uri="{BB962C8B-B14F-4D97-AF65-F5344CB8AC3E}">
        <p14:creationId xmlns:p14="http://schemas.microsoft.com/office/powerpoint/2010/main" val="10612666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3E9398-899B-9505-C76D-6B07453938A3}"/>
              </a:ext>
            </a:extLst>
          </p:cNvPr>
          <p:cNvSpPr>
            <a:spLocks noGrp="1"/>
          </p:cNvSpPr>
          <p:nvPr>
            <p:ph idx="1"/>
          </p:nvPr>
        </p:nvSpPr>
        <p:spPr>
          <a:xfrm>
            <a:off x="762000" y="685799"/>
            <a:ext cx="7543800" cy="5442045"/>
          </a:xfrm>
        </p:spPr>
        <p:txBody>
          <a:bodyPr/>
          <a:lstStyle/>
          <a:p>
            <a:pPr marL="0" indent="0">
              <a:buNone/>
            </a:pPr>
            <a:r>
              <a:rPr lang="en-US" dirty="0"/>
              <a:t>Consideration by the State Parole Authority (SPA)</a:t>
            </a:r>
          </a:p>
          <a:p>
            <a:pPr marL="0" indent="0">
              <a:buNone/>
            </a:pPr>
            <a:endParaRPr lang="en-US" dirty="0"/>
          </a:p>
          <a:p>
            <a:pPr marL="0" indent="0">
              <a:buNone/>
            </a:pPr>
            <a:r>
              <a:rPr lang="en-US" dirty="0"/>
              <a:t>Common reasons for refusal;</a:t>
            </a:r>
          </a:p>
          <a:p>
            <a:r>
              <a:rPr lang="en-US" dirty="0"/>
              <a:t>Risk to the community</a:t>
            </a:r>
          </a:p>
          <a:p>
            <a:r>
              <a:rPr lang="en-US" dirty="0"/>
              <a:t>Poor institutional behaviour</a:t>
            </a:r>
          </a:p>
          <a:p>
            <a:r>
              <a:rPr lang="en-US" dirty="0"/>
              <a:t>Unresolved or inappropriate accommodation</a:t>
            </a:r>
          </a:p>
          <a:p>
            <a:r>
              <a:rPr lang="en-US" dirty="0"/>
              <a:t>Failure to address offending behaviour</a:t>
            </a:r>
          </a:p>
          <a:p>
            <a:endParaRPr lang="en-US" dirty="0"/>
          </a:p>
          <a:p>
            <a:pPr marL="0" indent="0">
              <a:buNone/>
            </a:pPr>
            <a:endParaRPr lang="en-US" dirty="0"/>
          </a:p>
        </p:txBody>
      </p:sp>
      <p:sp>
        <p:nvSpPr>
          <p:cNvPr id="2" name="Date Placeholder 1">
            <a:extLst>
              <a:ext uri="{FF2B5EF4-FFF2-40B4-BE49-F238E27FC236}">
                <a16:creationId xmlns:a16="http://schemas.microsoft.com/office/drawing/2014/main" id="{B45E6562-F32F-F6BD-4680-5280103614D5}"/>
              </a:ext>
            </a:extLst>
          </p:cNvPr>
          <p:cNvSpPr>
            <a:spLocks noGrp="1"/>
          </p:cNvSpPr>
          <p:nvPr>
            <p:ph type="dt" sz="half" idx="10"/>
          </p:nvPr>
        </p:nvSpPr>
        <p:spPr/>
        <p:txBody>
          <a:bodyPr/>
          <a:lstStyle/>
          <a:p>
            <a:fld id="{6654C645-F3DC-0A47-B02D-002EDF9086BB}" type="datetime1">
              <a:rPr lang="en-AU" smtClean="0"/>
              <a:t>30/7/23</a:t>
            </a:fld>
            <a:endParaRPr lang="en-US" dirty="0"/>
          </a:p>
        </p:txBody>
      </p:sp>
    </p:spTree>
    <p:extLst>
      <p:ext uri="{BB962C8B-B14F-4D97-AF65-F5344CB8AC3E}">
        <p14:creationId xmlns:p14="http://schemas.microsoft.com/office/powerpoint/2010/main" val="27366069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704" y="588533"/>
            <a:ext cx="6781800" cy="837861"/>
          </a:xfrm>
        </p:spPr>
        <p:txBody>
          <a:bodyPr>
            <a:normAutofit fontScale="90000"/>
          </a:bodyPr>
          <a:lstStyle/>
          <a:p>
            <a:r>
              <a:rPr lang="en-US" dirty="0"/>
              <a:t>Useful references</a:t>
            </a:r>
          </a:p>
        </p:txBody>
      </p:sp>
      <p:sp>
        <p:nvSpPr>
          <p:cNvPr id="3" name="Content Placeholder 2"/>
          <p:cNvSpPr>
            <a:spLocks noGrp="1"/>
          </p:cNvSpPr>
          <p:nvPr>
            <p:ph idx="1"/>
          </p:nvPr>
        </p:nvSpPr>
        <p:spPr>
          <a:xfrm>
            <a:off x="762000" y="1582949"/>
            <a:ext cx="7543800" cy="4383553"/>
          </a:xfrm>
        </p:spPr>
        <p:txBody>
          <a:bodyPr>
            <a:normAutofit/>
          </a:bodyPr>
          <a:lstStyle/>
          <a:p>
            <a:r>
              <a:rPr lang="en-US" dirty="0"/>
              <a:t>Ware, J. &amp; Mann, R. E. (2012). How should “acceptance of responsibility” be addressed in sexual offending treatment programs? </a:t>
            </a:r>
            <a:r>
              <a:rPr lang="en-US" i="1" dirty="0"/>
              <a:t>Aggression and Violent Behavior 17</a:t>
            </a:r>
            <a:r>
              <a:rPr lang="en-US" dirty="0"/>
              <a:t>, 279–288.</a:t>
            </a:r>
            <a:endParaRPr lang="en-AU" dirty="0"/>
          </a:p>
          <a:p>
            <a:r>
              <a:rPr lang="en-US" dirty="0"/>
              <a:t>Marshall, W. L., Marshall, L. E., &amp; Ware, J. (2009). Cognitive distortions in sexual offenders: Should they all be treatment targets? S</a:t>
            </a:r>
            <a:r>
              <a:rPr lang="en-US" i="1" dirty="0"/>
              <a:t>exual Abuse in Australia and New Zealand, 2, </a:t>
            </a:r>
            <a:r>
              <a:rPr lang="en-US" dirty="0"/>
              <a:t>21-33.</a:t>
            </a:r>
            <a:endParaRPr lang="en-AU" dirty="0"/>
          </a:p>
          <a:p>
            <a:endParaRPr lang="en-US" dirty="0"/>
          </a:p>
        </p:txBody>
      </p:sp>
      <p:sp>
        <p:nvSpPr>
          <p:cNvPr id="4" name="Date Placeholder 3">
            <a:extLst>
              <a:ext uri="{FF2B5EF4-FFF2-40B4-BE49-F238E27FC236}">
                <a16:creationId xmlns:a16="http://schemas.microsoft.com/office/drawing/2014/main" id="{218506A2-0CDD-9570-167A-1180E8936242}"/>
              </a:ext>
            </a:extLst>
          </p:cNvPr>
          <p:cNvSpPr>
            <a:spLocks noGrp="1"/>
          </p:cNvSpPr>
          <p:nvPr>
            <p:ph type="dt" sz="half" idx="10"/>
          </p:nvPr>
        </p:nvSpPr>
        <p:spPr/>
        <p:txBody>
          <a:bodyPr/>
          <a:lstStyle/>
          <a:p>
            <a:fld id="{40F6954B-4B97-3947-803A-DFF6225E9C21}" type="datetime1">
              <a:rPr lang="en-AU" smtClean="0"/>
              <a:t>30/7/23</a:t>
            </a:fld>
            <a:endParaRPr lang="en-US" dirty="0"/>
          </a:p>
        </p:txBody>
      </p:sp>
    </p:spTree>
    <p:extLst>
      <p:ext uri="{BB962C8B-B14F-4D97-AF65-F5344CB8AC3E}">
        <p14:creationId xmlns:p14="http://schemas.microsoft.com/office/powerpoint/2010/main" val="9979903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799"/>
            <a:ext cx="7543800" cy="5280703"/>
          </a:xfrm>
        </p:spPr>
        <p:txBody>
          <a:bodyPr>
            <a:normAutofit fontScale="92500"/>
          </a:bodyPr>
          <a:lstStyle/>
          <a:p>
            <a:pPr marL="0" indent="0">
              <a:buNone/>
            </a:pPr>
            <a:r>
              <a:rPr lang="en-AU" dirty="0"/>
              <a:t>Hanson, K., &amp; Bussiere, M. (1998). Predicting relapse: A meta-analysis of sexual offender recidivism studies. Journal of Consulting and Clinical Psychology, 66(2), 348-362.</a:t>
            </a:r>
          </a:p>
          <a:p>
            <a:pPr marL="0" indent="0">
              <a:buNone/>
            </a:pPr>
            <a:r>
              <a:rPr lang="en-AU" dirty="0"/>
              <a:t> </a:t>
            </a:r>
          </a:p>
          <a:p>
            <a:pPr marL="0" indent="0">
              <a:buNone/>
            </a:pPr>
            <a:r>
              <a:rPr lang="en-AU" dirty="0"/>
              <a:t>Hanson, K., Gordon, A., Harris, A., Marques, J., Murphy, W., Quinsey, V., &amp; Seto, M. (2002). First report of the collaborative outcome data project for the effectiveness of psychological treatment for sex offenders. Sexual Abuse: A Journal of Research and Treatment, 14 (2), 169-194.</a:t>
            </a:r>
          </a:p>
          <a:p>
            <a:pPr marL="0" indent="0">
              <a:buNone/>
            </a:pPr>
            <a:r>
              <a:rPr lang="en-AU" dirty="0"/>
              <a:t> </a:t>
            </a:r>
          </a:p>
          <a:p>
            <a:pPr marL="0" indent="0">
              <a:buNone/>
            </a:pPr>
            <a:r>
              <a:rPr lang="en-AU" dirty="0"/>
              <a:t>Hanson, R. K. &amp; Harris, A. (2000). The Sex Offender Needs Assessment Rating (SONAR): A method for measuring change in risk levels. Ottawa: Corrections Research, Department of the Solicitor General of Canada. Website: sgc.gc.ca.</a:t>
            </a:r>
          </a:p>
          <a:p>
            <a:pPr marL="0" indent="0">
              <a:buNone/>
            </a:pPr>
            <a:endParaRPr lang="en-US" dirty="0"/>
          </a:p>
        </p:txBody>
      </p:sp>
      <p:sp>
        <p:nvSpPr>
          <p:cNvPr id="2" name="Date Placeholder 1">
            <a:extLst>
              <a:ext uri="{FF2B5EF4-FFF2-40B4-BE49-F238E27FC236}">
                <a16:creationId xmlns:a16="http://schemas.microsoft.com/office/drawing/2014/main" id="{676AF061-4172-C3A9-B41C-C116768DFBF1}"/>
              </a:ext>
            </a:extLst>
          </p:cNvPr>
          <p:cNvSpPr>
            <a:spLocks noGrp="1"/>
          </p:cNvSpPr>
          <p:nvPr>
            <p:ph type="dt" sz="half" idx="10"/>
          </p:nvPr>
        </p:nvSpPr>
        <p:spPr/>
        <p:txBody>
          <a:bodyPr/>
          <a:lstStyle/>
          <a:p>
            <a:fld id="{77740EAC-E5DD-654D-A665-ADC60E9CFCE2}" type="datetime1">
              <a:rPr lang="en-AU" smtClean="0"/>
              <a:t>30/7/23</a:t>
            </a:fld>
            <a:endParaRPr lang="en-US" dirty="0"/>
          </a:p>
        </p:txBody>
      </p:sp>
    </p:spTree>
    <p:extLst>
      <p:ext uri="{BB962C8B-B14F-4D97-AF65-F5344CB8AC3E}">
        <p14:creationId xmlns:p14="http://schemas.microsoft.com/office/powerpoint/2010/main" val="27229254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533" y="685800"/>
            <a:ext cx="8298098" cy="5611210"/>
          </a:xfrm>
        </p:spPr>
        <p:txBody>
          <a:bodyPr>
            <a:normAutofit fontScale="85000" lnSpcReduction="20000"/>
          </a:bodyPr>
          <a:lstStyle/>
          <a:p>
            <a:pPr marL="0" indent="0">
              <a:buNone/>
            </a:pPr>
            <a:r>
              <a:rPr lang="en-AU" dirty="0"/>
              <a:t>Hanson, R. K. &amp; Harris, A. (2001). A structured approach to evaluating change among sexual offenders. A Journal of Research and Treatment, 13(2), 105 – 122.</a:t>
            </a:r>
          </a:p>
          <a:p>
            <a:pPr marL="0" indent="0">
              <a:buNone/>
            </a:pPr>
            <a:endParaRPr lang="en-AU" dirty="0"/>
          </a:p>
          <a:p>
            <a:pPr marL="0" indent="0">
              <a:buNone/>
            </a:pPr>
            <a:r>
              <a:rPr lang="en-AU" dirty="0"/>
              <a:t>Hanson, R.K. &amp; Harris, A. (2007). The Dynamic Supervision of Sexual Offenders (STABLE-2007). Corrections Research, Department of the Solicitor General of Canada. Website: sgc.gc.ca.</a:t>
            </a:r>
          </a:p>
          <a:p>
            <a:pPr marL="0" indent="0">
              <a:buNone/>
            </a:pPr>
            <a:r>
              <a:rPr lang="en-AU" dirty="0"/>
              <a:t> </a:t>
            </a:r>
          </a:p>
          <a:p>
            <a:pPr marL="0" indent="0">
              <a:buNone/>
            </a:pPr>
            <a:r>
              <a:rPr lang="en-AU" dirty="0"/>
              <a:t>Hanson, R. K., &amp; Thornton, D. (1999). Static-99: Improving actuarial risk assessments of sex offenders. Ottawa: Corrections Research, Department of the Solicitor General of Canada. Website: sgc.gc.ca.</a:t>
            </a:r>
          </a:p>
          <a:p>
            <a:pPr marL="0" indent="0">
              <a:buNone/>
            </a:pPr>
            <a:endParaRPr lang="en-AU" dirty="0"/>
          </a:p>
          <a:p>
            <a:pPr marL="0" indent="0">
              <a:buNone/>
            </a:pPr>
            <a:r>
              <a:rPr lang="en-AU" dirty="0"/>
              <a:t>Hart, S.D., Cox, D.N., &amp; Hare, R.D. (2008). Hare Psychopathy Checklist: Screening Version (PCL:SV). Multi-Health Systems Inc.</a:t>
            </a:r>
          </a:p>
          <a:p>
            <a:pPr marL="0" indent="0">
              <a:buNone/>
            </a:pPr>
            <a:r>
              <a:rPr lang="en-AU" dirty="0"/>
              <a:t> </a:t>
            </a:r>
          </a:p>
          <a:p>
            <a:pPr marL="0" indent="0">
              <a:buNone/>
            </a:pPr>
            <a:r>
              <a:rPr lang="en-AU" dirty="0"/>
              <a:t>Hart, S.D., Kropp, P.R., Laws, D.R., Klaver, J., Logan, C., &amp; Watt, K.A. (2003). The Risk for Sexual Violence Protocol (RSVP) – Structured Professional Guidelines for Assessing Risk of Sexual Violence. Mental Health, Law, and Policy Institute, Simon Fraser University.</a:t>
            </a:r>
          </a:p>
          <a:p>
            <a:endParaRPr lang="en-US" dirty="0"/>
          </a:p>
        </p:txBody>
      </p:sp>
      <p:sp>
        <p:nvSpPr>
          <p:cNvPr id="2" name="Date Placeholder 1">
            <a:extLst>
              <a:ext uri="{FF2B5EF4-FFF2-40B4-BE49-F238E27FC236}">
                <a16:creationId xmlns:a16="http://schemas.microsoft.com/office/drawing/2014/main" id="{0C4739A2-DACD-CDA3-D233-6D6EF401EC20}"/>
              </a:ext>
            </a:extLst>
          </p:cNvPr>
          <p:cNvSpPr>
            <a:spLocks noGrp="1"/>
          </p:cNvSpPr>
          <p:nvPr>
            <p:ph type="dt" sz="half" idx="10"/>
          </p:nvPr>
        </p:nvSpPr>
        <p:spPr/>
        <p:txBody>
          <a:bodyPr/>
          <a:lstStyle/>
          <a:p>
            <a:fld id="{18EABA89-13AB-2149-BC52-A16F7DEA34F5}" type="datetime1">
              <a:rPr lang="en-AU" smtClean="0"/>
              <a:t>30/7/23</a:t>
            </a:fld>
            <a:endParaRPr lang="en-US" dirty="0"/>
          </a:p>
        </p:txBody>
      </p:sp>
    </p:spTree>
    <p:extLst>
      <p:ext uri="{BB962C8B-B14F-4D97-AF65-F5344CB8AC3E}">
        <p14:creationId xmlns:p14="http://schemas.microsoft.com/office/powerpoint/2010/main" val="15806304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551" y="685800"/>
            <a:ext cx="8402476" cy="5419864"/>
          </a:xfrm>
        </p:spPr>
        <p:txBody>
          <a:bodyPr>
            <a:normAutofit fontScale="92500" lnSpcReduction="10000"/>
          </a:bodyPr>
          <a:lstStyle/>
          <a:p>
            <a:pPr marL="0" indent="0">
              <a:buNone/>
            </a:pPr>
            <a:r>
              <a:rPr lang="en-AU" dirty="0"/>
              <a:t>Campbell, M., French, S. &amp; Gendreau, P. (2009) </a:t>
            </a:r>
            <a:r>
              <a:rPr lang="en-US" dirty="0"/>
              <a:t>The Prediction of Violence in Adult Offenders: A Meta-Analytic Comparison of Instruments and methods of assessment. </a:t>
            </a:r>
            <a:r>
              <a:rPr lang="en-US" i="1" dirty="0"/>
              <a:t>Criminal Justice and Behavior </a:t>
            </a:r>
            <a:r>
              <a:rPr lang="en-US" dirty="0"/>
              <a:t>; 36; 567</a:t>
            </a:r>
            <a:endParaRPr lang="en-AU" dirty="0"/>
          </a:p>
          <a:p>
            <a:pPr marL="0" indent="0">
              <a:buNone/>
            </a:pPr>
            <a:r>
              <a:rPr lang="en-AU" dirty="0"/>
              <a:t> </a:t>
            </a:r>
          </a:p>
          <a:p>
            <a:pPr marL="0" indent="0">
              <a:buNone/>
            </a:pPr>
            <a:r>
              <a:rPr lang="en-AU" dirty="0"/>
              <a:t>Douglas, K. &amp; Skeem, J. (2005) Violence risk assessment: Getting specific about being dynamic. </a:t>
            </a:r>
            <a:r>
              <a:rPr lang="en-AU" i="1" dirty="0"/>
              <a:t>Psychology, Public Policy &amp; Law, 11</a:t>
            </a:r>
            <a:r>
              <a:rPr lang="en-AU" dirty="0"/>
              <a:t>(3).</a:t>
            </a:r>
          </a:p>
          <a:p>
            <a:pPr marL="0" indent="0">
              <a:buNone/>
            </a:pPr>
            <a:r>
              <a:rPr lang="en-AU" dirty="0"/>
              <a:t> </a:t>
            </a:r>
          </a:p>
          <a:p>
            <a:pPr marL="0" indent="0">
              <a:buNone/>
            </a:pPr>
            <a:r>
              <a:rPr lang="en-AU" dirty="0"/>
              <a:t>Wong, S.C.P., &amp; Gordon, A. (2006). The validity and reliability of the Violence Risk Scale: A treatment friendly risk assessment tool. </a:t>
            </a:r>
            <a:r>
              <a:rPr lang="en-AU" i="1" dirty="0"/>
              <a:t>Psychology, Public Policy and Law, 12(3), 279-309</a:t>
            </a:r>
            <a:r>
              <a:rPr lang="en-AU" dirty="0"/>
              <a:t>.</a:t>
            </a:r>
          </a:p>
          <a:p>
            <a:pPr marL="0" indent="0">
              <a:buNone/>
            </a:pPr>
            <a:r>
              <a:rPr lang="en-AU" dirty="0"/>
              <a:t> </a:t>
            </a:r>
          </a:p>
          <a:p>
            <a:pPr marL="0" indent="0">
              <a:buNone/>
            </a:pPr>
            <a:r>
              <a:rPr lang="en-AU" dirty="0"/>
              <a:t>Yang, M.,  Wong. S, &amp; Coid, J. (2010) </a:t>
            </a:r>
            <a:r>
              <a:rPr lang="en-US" dirty="0"/>
              <a:t>The Efficacy of Violence Prediction:</a:t>
            </a:r>
            <a:r>
              <a:rPr lang="en-AU" dirty="0"/>
              <a:t> </a:t>
            </a:r>
            <a:r>
              <a:rPr lang="en-US" dirty="0"/>
              <a:t>A Meta-Analytic Comparison of Nine Risk Assessment Tools. </a:t>
            </a:r>
            <a:r>
              <a:rPr lang="en-US" i="1" dirty="0"/>
              <a:t>Psychological Bulletin,136</a:t>
            </a:r>
            <a:r>
              <a:rPr lang="en-US" dirty="0"/>
              <a:t> (5), 740–767</a:t>
            </a:r>
            <a:endParaRPr lang="en-AU" dirty="0"/>
          </a:p>
          <a:p>
            <a:pPr marL="0" indent="0">
              <a:buNone/>
            </a:pPr>
            <a:endParaRPr lang="en-US" dirty="0"/>
          </a:p>
        </p:txBody>
      </p:sp>
      <p:sp>
        <p:nvSpPr>
          <p:cNvPr id="2" name="Date Placeholder 1">
            <a:extLst>
              <a:ext uri="{FF2B5EF4-FFF2-40B4-BE49-F238E27FC236}">
                <a16:creationId xmlns:a16="http://schemas.microsoft.com/office/drawing/2014/main" id="{4F2F2DC4-6151-34B2-609E-8630336C8DE7}"/>
              </a:ext>
            </a:extLst>
          </p:cNvPr>
          <p:cNvSpPr>
            <a:spLocks noGrp="1"/>
          </p:cNvSpPr>
          <p:nvPr>
            <p:ph type="dt" sz="half" idx="10"/>
          </p:nvPr>
        </p:nvSpPr>
        <p:spPr/>
        <p:txBody>
          <a:bodyPr/>
          <a:lstStyle/>
          <a:p>
            <a:fld id="{E12FEA35-C9A4-E44F-89FA-CE9F88B7191D}" type="datetime1">
              <a:rPr lang="en-AU" smtClean="0"/>
              <a:t>30/7/23</a:t>
            </a:fld>
            <a:endParaRPr lang="en-US" dirty="0"/>
          </a:p>
        </p:txBody>
      </p:sp>
    </p:spTree>
    <p:extLst>
      <p:ext uri="{BB962C8B-B14F-4D97-AF65-F5344CB8AC3E}">
        <p14:creationId xmlns:p14="http://schemas.microsoft.com/office/powerpoint/2010/main" val="417435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6FD1-D3E0-25E1-25BE-8D5362B41438}"/>
              </a:ext>
            </a:extLst>
          </p:cNvPr>
          <p:cNvSpPr>
            <a:spLocks noGrp="1"/>
          </p:cNvSpPr>
          <p:nvPr>
            <p:ph type="title"/>
          </p:nvPr>
        </p:nvSpPr>
        <p:spPr>
          <a:xfrm>
            <a:off x="654908" y="556054"/>
            <a:ext cx="7296665" cy="803189"/>
          </a:xfrm>
        </p:spPr>
        <p:txBody>
          <a:bodyPr>
            <a:normAutofit/>
          </a:bodyPr>
          <a:lstStyle/>
          <a:p>
            <a:r>
              <a:rPr lang="en-US" sz="3200" dirty="0"/>
              <a:t>Personality Disorder</a:t>
            </a:r>
          </a:p>
        </p:txBody>
      </p:sp>
      <p:sp>
        <p:nvSpPr>
          <p:cNvPr id="5" name="TextBox 4">
            <a:extLst>
              <a:ext uri="{FF2B5EF4-FFF2-40B4-BE49-F238E27FC236}">
                <a16:creationId xmlns:a16="http://schemas.microsoft.com/office/drawing/2014/main" id="{B77C6CB8-555D-E445-BEE2-8E9B881427E2}"/>
              </a:ext>
            </a:extLst>
          </p:cNvPr>
          <p:cNvSpPr txBox="1"/>
          <p:nvPr/>
        </p:nvSpPr>
        <p:spPr>
          <a:xfrm>
            <a:off x="691975" y="1587076"/>
            <a:ext cx="7722974" cy="2308324"/>
          </a:xfrm>
          <a:prstGeom prst="rect">
            <a:avLst/>
          </a:prstGeom>
          <a:noFill/>
        </p:spPr>
        <p:txBody>
          <a:bodyPr wrap="square">
            <a:spAutoFit/>
          </a:bodyPr>
          <a:lstStyle/>
          <a:p>
            <a:pPr>
              <a:lnSpc>
                <a:spcPct val="90000"/>
              </a:lnSpc>
              <a:defRPr/>
            </a:pPr>
            <a:r>
              <a:rPr lang="en-US" sz="2400" b="1" dirty="0"/>
              <a:t>Personality Disorders </a:t>
            </a:r>
            <a:r>
              <a:rPr lang="en-US" sz="2400" dirty="0"/>
              <a:t>refer to long-standing, pervasive and inflexible patterns of behaviour:</a:t>
            </a:r>
          </a:p>
          <a:p>
            <a:pPr>
              <a:lnSpc>
                <a:spcPct val="90000"/>
              </a:lnSpc>
              <a:defRPr/>
            </a:pPr>
            <a:endParaRPr lang="en-US" sz="2400" dirty="0"/>
          </a:p>
          <a:p>
            <a:pPr marL="868680" lvl="1" indent="-274320">
              <a:lnSpc>
                <a:spcPct val="90000"/>
              </a:lnSpc>
              <a:spcBef>
                <a:spcPct val="20000"/>
              </a:spcBef>
              <a:buClr>
                <a:schemeClr val="accent1"/>
              </a:buClr>
              <a:buFont typeface="Arial" pitchFamily="34" charset="0"/>
              <a:buChar char="•"/>
              <a:defRPr/>
            </a:pPr>
            <a:r>
              <a:rPr lang="en-US" sz="2400" dirty="0">
                <a:solidFill>
                  <a:schemeClr val="tx2"/>
                </a:solidFill>
              </a:rPr>
              <a:t>Depart from cultural expectations</a:t>
            </a:r>
          </a:p>
          <a:p>
            <a:pPr marL="868680" lvl="1" indent="-274320">
              <a:lnSpc>
                <a:spcPct val="90000"/>
              </a:lnSpc>
              <a:spcBef>
                <a:spcPct val="20000"/>
              </a:spcBef>
              <a:buClr>
                <a:schemeClr val="accent1"/>
              </a:buClr>
              <a:buFont typeface="Arial" pitchFamily="34" charset="0"/>
              <a:buChar char="•"/>
              <a:defRPr/>
            </a:pPr>
            <a:r>
              <a:rPr lang="en-US" sz="2400" dirty="0">
                <a:solidFill>
                  <a:schemeClr val="tx2"/>
                </a:solidFill>
              </a:rPr>
              <a:t>Impair social and occupational functioning</a:t>
            </a:r>
          </a:p>
          <a:p>
            <a:pPr marL="868680" lvl="1" indent="-274320">
              <a:lnSpc>
                <a:spcPct val="90000"/>
              </a:lnSpc>
              <a:spcBef>
                <a:spcPct val="20000"/>
              </a:spcBef>
              <a:buClr>
                <a:schemeClr val="accent1"/>
              </a:buClr>
              <a:buFont typeface="Arial" pitchFamily="34" charset="0"/>
              <a:buChar char="•"/>
              <a:defRPr/>
            </a:pPr>
            <a:r>
              <a:rPr lang="en-US" sz="2400" dirty="0">
                <a:solidFill>
                  <a:schemeClr val="tx2"/>
                </a:solidFill>
              </a:rPr>
              <a:t>Cause emotional distress </a:t>
            </a:r>
          </a:p>
        </p:txBody>
      </p:sp>
      <p:sp>
        <p:nvSpPr>
          <p:cNvPr id="3" name="Date Placeholder 2">
            <a:extLst>
              <a:ext uri="{FF2B5EF4-FFF2-40B4-BE49-F238E27FC236}">
                <a16:creationId xmlns:a16="http://schemas.microsoft.com/office/drawing/2014/main" id="{46A92841-11D3-93B8-667D-31418FEA5937}"/>
              </a:ext>
            </a:extLst>
          </p:cNvPr>
          <p:cNvSpPr>
            <a:spLocks noGrp="1"/>
          </p:cNvSpPr>
          <p:nvPr>
            <p:ph type="dt" sz="half" idx="10"/>
          </p:nvPr>
        </p:nvSpPr>
        <p:spPr/>
        <p:txBody>
          <a:bodyPr/>
          <a:lstStyle/>
          <a:p>
            <a:fld id="{06FB8E54-7111-6E42-9F97-A5A3065B45BF}" type="datetime1">
              <a:rPr lang="en-AU" smtClean="0"/>
              <a:t>30/7/23</a:t>
            </a:fld>
            <a:endParaRPr lang="en-US" dirty="0"/>
          </a:p>
        </p:txBody>
      </p:sp>
    </p:spTree>
    <p:extLst>
      <p:ext uri="{BB962C8B-B14F-4D97-AF65-F5344CB8AC3E}">
        <p14:creationId xmlns:p14="http://schemas.microsoft.com/office/powerpoint/2010/main" val="161195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C55B8272-5B96-21D1-C1FA-11B2B95735BB}"/>
              </a:ext>
            </a:extLst>
          </p:cNvPr>
          <p:cNvSpPr>
            <a:spLocks noGrp="1" noChangeArrowheads="1"/>
          </p:cNvSpPr>
          <p:nvPr>
            <p:ph type="title"/>
          </p:nvPr>
        </p:nvSpPr>
        <p:spPr>
          <a:xfrm>
            <a:off x="766119" y="481914"/>
            <a:ext cx="7996881" cy="642552"/>
          </a:xfrm>
        </p:spPr>
        <p:txBody>
          <a:bodyPr>
            <a:normAutofit fontScale="90000"/>
          </a:bodyPr>
          <a:lstStyle/>
          <a:p>
            <a:pPr>
              <a:defRPr/>
            </a:pPr>
            <a:r>
              <a:rPr lang="en-US" sz="3600" dirty="0"/>
              <a:t>Personality Disorders:  Facts and Statistics</a:t>
            </a:r>
            <a:r>
              <a:rPr lang="en-US" dirty="0"/>
              <a:t> </a:t>
            </a:r>
          </a:p>
        </p:txBody>
      </p:sp>
      <p:sp>
        <p:nvSpPr>
          <p:cNvPr id="149507" name="Rectangle 3">
            <a:extLst>
              <a:ext uri="{FF2B5EF4-FFF2-40B4-BE49-F238E27FC236}">
                <a16:creationId xmlns:a16="http://schemas.microsoft.com/office/drawing/2014/main" id="{A9E2B666-6328-8878-D72E-CCB112B5F021}"/>
              </a:ext>
            </a:extLst>
          </p:cNvPr>
          <p:cNvSpPr>
            <a:spLocks noGrp="1" noChangeArrowheads="1"/>
          </p:cNvSpPr>
          <p:nvPr>
            <p:ph type="body" idx="1"/>
          </p:nvPr>
        </p:nvSpPr>
        <p:spPr>
          <a:xfrm>
            <a:off x="457200" y="1223315"/>
            <a:ext cx="8305800" cy="4127157"/>
          </a:xfrm>
        </p:spPr>
        <p:txBody>
          <a:bodyPr>
            <a:normAutofit lnSpcReduction="10000"/>
          </a:bodyPr>
          <a:lstStyle/>
          <a:p>
            <a:pPr>
              <a:defRPr/>
            </a:pPr>
            <a:r>
              <a:rPr lang="en-US" sz="2400" dirty="0"/>
              <a:t>Prevalence of Personality Disorders:</a:t>
            </a:r>
            <a:endParaRPr lang="en-US" sz="2800" dirty="0"/>
          </a:p>
          <a:p>
            <a:pPr lvl="1">
              <a:defRPr/>
            </a:pPr>
            <a:r>
              <a:rPr lang="en-US" sz="2000" dirty="0"/>
              <a:t>About 0.5% to 2.5% of the general population</a:t>
            </a:r>
          </a:p>
          <a:p>
            <a:pPr lvl="1">
              <a:defRPr/>
            </a:pPr>
            <a:r>
              <a:rPr lang="en-US" sz="2000" dirty="0"/>
              <a:t>Rates are higher in inpatient and outpatient settings</a:t>
            </a:r>
          </a:p>
          <a:p>
            <a:pPr lvl="1">
              <a:defRPr/>
            </a:pPr>
            <a:r>
              <a:rPr lang="en-US" sz="2000" dirty="0"/>
              <a:t>Higher again in offender populations</a:t>
            </a:r>
          </a:p>
          <a:p>
            <a:pPr lvl="1">
              <a:defRPr/>
            </a:pPr>
            <a:endParaRPr lang="en-US" sz="2400" dirty="0"/>
          </a:p>
          <a:p>
            <a:pPr>
              <a:defRPr/>
            </a:pPr>
            <a:r>
              <a:rPr lang="en-US" sz="2400" dirty="0"/>
              <a:t>Origins and Course of Personality Disorders:</a:t>
            </a:r>
            <a:endParaRPr lang="en-US" sz="2800" dirty="0"/>
          </a:p>
          <a:p>
            <a:pPr lvl="1">
              <a:defRPr/>
            </a:pPr>
            <a:r>
              <a:rPr lang="en-US" sz="2000" dirty="0"/>
              <a:t>Nature/nurture debate</a:t>
            </a:r>
          </a:p>
          <a:p>
            <a:pPr lvl="1">
              <a:defRPr/>
            </a:pPr>
            <a:r>
              <a:rPr lang="en-US" sz="2000" dirty="0"/>
              <a:t>Thought to begin in childhood </a:t>
            </a:r>
          </a:p>
          <a:p>
            <a:pPr lvl="1">
              <a:defRPr/>
            </a:pPr>
            <a:r>
              <a:rPr lang="en-US" sz="2000" dirty="0"/>
              <a:t>Tend to run a chronic course if untreated</a:t>
            </a:r>
            <a:endParaRPr lang="en-US" sz="2400" dirty="0"/>
          </a:p>
          <a:p>
            <a:pPr>
              <a:defRPr/>
            </a:pPr>
            <a:endParaRPr lang="en-US" sz="2400" dirty="0"/>
          </a:p>
          <a:p>
            <a:pPr>
              <a:defRPr/>
            </a:pPr>
            <a:r>
              <a:rPr lang="en-US" sz="2400" dirty="0"/>
              <a:t>Co-Morbidity Rates are High. </a:t>
            </a:r>
          </a:p>
        </p:txBody>
      </p:sp>
      <p:sp>
        <p:nvSpPr>
          <p:cNvPr id="2" name="Date Placeholder 1">
            <a:extLst>
              <a:ext uri="{FF2B5EF4-FFF2-40B4-BE49-F238E27FC236}">
                <a16:creationId xmlns:a16="http://schemas.microsoft.com/office/drawing/2014/main" id="{21245BB6-E5CB-3721-2410-C98937B3C188}"/>
              </a:ext>
            </a:extLst>
          </p:cNvPr>
          <p:cNvSpPr>
            <a:spLocks noGrp="1"/>
          </p:cNvSpPr>
          <p:nvPr>
            <p:ph type="dt" sz="half" idx="10"/>
          </p:nvPr>
        </p:nvSpPr>
        <p:spPr/>
        <p:txBody>
          <a:bodyPr/>
          <a:lstStyle/>
          <a:p>
            <a:fld id="{E8E67C67-B1AE-264C-98D2-B22D3316124A}" type="datetime1">
              <a:rPr lang="en-AU" smtClean="0"/>
              <a:t>30/7/23</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2A7675F328424788F88BD4C8CCBC60" ma:contentTypeVersion="18" ma:contentTypeDescription="Create a new document." ma:contentTypeScope="" ma:versionID="5b76aa2df90568ac34897bc4cd7acdb6">
  <xsd:schema xmlns:xsd="http://www.w3.org/2001/XMLSchema" xmlns:xs="http://www.w3.org/2001/XMLSchema" xmlns:p="http://schemas.microsoft.com/office/2006/metadata/properties" xmlns:ns2="75f3c5cf-43c6-41f4-8843-7fbe2fcf561a" xmlns:ns3="55edf3d6-32a2-4dfd-88d2-4ac10590a2fa" targetNamespace="http://schemas.microsoft.com/office/2006/metadata/properties" ma:root="true" ma:fieldsID="4f7ff2de9119ea108ee45fa85c6b7395" ns2:_="" ns3:_="">
    <xsd:import namespace="75f3c5cf-43c6-41f4-8843-7fbe2fcf561a"/>
    <xsd:import namespace="55edf3d6-32a2-4dfd-88d2-4ac10590a2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3c5cf-43c6-41f4-8843-7fbe2fcf56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97e55fb-4a2c-462a-8ebf-3055ce6a2921"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edf3d6-32a2-4dfd-88d2-4ac10590a2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60688d6-b92b-4820-9bd4-9e389c40edc2}" ma:internalName="TaxCatchAll" ma:showField="CatchAllData" ma:web="55edf3d6-32a2-4dfd-88d2-4ac10590a2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f3c5cf-43c6-41f4-8843-7fbe2fcf561a">
      <Terms xmlns="http://schemas.microsoft.com/office/infopath/2007/PartnerControls"/>
    </lcf76f155ced4ddcb4097134ff3c332f>
    <TaxCatchAll xmlns="55edf3d6-32a2-4dfd-88d2-4ac10590a2fa" xsi:nil="true"/>
  </documentManagement>
</p:properties>
</file>

<file path=customXml/itemProps1.xml><?xml version="1.0" encoding="utf-8"?>
<ds:datastoreItem xmlns:ds="http://schemas.openxmlformats.org/officeDocument/2006/customXml" ds:itemID="{18F14733-DAD3-4540-AD54-CFCF46B1938B}"/>
</file>

<file path=customXml/itemProps2.xml><?xml version="1.0" encoding="utf-8"?>
<ds:datastoreItem xmlns:ds="http://schemas.openxmlformats.org/officeDocument/2006/customXml" ds:itemID="{B8AF538A-B299-4697-960D-8FE12F5D7399}"/>
</file>

<file path=customXml/itemProps3.xml><?xml version="1.0" encoding="utf-8"?>
<ds:datastoreItem xmlns:ds="http://schemas.openxmlformats.org/officeDocument/2006/customXml" ds:itemID="{D99A289B-787D-4C71-937F-8C74ED6BAEEE}"/>
</file>

<file path=docProps/app.xml><?xml version="1.0" encoding="utf-8"?>
<Properties xmlns="http://schemas.openxmlformats.org/officeDocument/2006/extended-properties" xmlns:vt="http://schemas.openxmlformats.org/officeDocument/2006/docPropsVTypes">
  <Template>{C9AB6905-0EAB-3147-8F16-2ED6D0B548F1}tf10001070_mac</Template>
  <TotalTime>10612</TotalTime>
  <Words>5465</Words>
  <Application>Microsoft Macintosh PowerPoint</Application>
  <PresentationFormat>On-screen Show (4:3)</PresentationFormat>
  <Paragraphs>643</Paragraphs>
  <Slides>78</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9" baseType="lpstr">
      <vt:lpstr>Arial</vt:lpstr>
      <vt:lpstr>Arial</vt:lpstr>
      <vt:lpstr>Calibri</vt:lpstr>
      <vt:lpstr>CenturyGothic</vt:lpstr>
      <vt:lpstr>Corbel</vt:lpstr>
      <vt:lpstr>Impact</vt:lpstr>
      <vt:lpstr>Times New Roman</vt:lpstr>
      <vt:lpstr>Wingdings</vt:lpstr>
      <vt:lpstr>Wingdings 2</vt:lpstr>
      <vt:lpstr>Newsprint</vt:lpstr>
      <vt:lpstr>Worksheet</vt:lpstr>
      <vt:lpstr>   Psychology and Criminal Law: Making the best of an imperfect fit  - Legal Aid Conference 2023</vt:lpstr>
      <vt:lpstr>Contents</vt:lpstr>
      <vt:lpstr>Diagnostic &amp; Statistical Manual of Mental Disorders – 5-TR</vt:lpstr>
      <vt:lpstr>Diagnostic Issues</vt:lpstr>
      <vt:lpstr>PowerPoint Presentation</vt:lpstr>
      <vt:lpstr>PowerPoint Presentation</vt:lpstr>
      <vt:lpstr>What is Personality?</vt:lpstr>
      <vt:lpstr>Personality Disorder</vt:lpstr>
      <vt:lpstr>Personality Disorders:  Facts and Statistics </vt:lpstr>
      <vt:lpstr>PowerPoint Presentation</vt:lpstr>
      <vt:lpstr>Personality Disorder Clusters</vt:lpstr>
      <vt:lpstr>Odd/Eccentric Cluster</vt:lpstr>
      <vt:lpstr>Odd/Eccentric Cluster</vt:lpstr>
      <vt:lpstr>Odd/Eccentric Cluster</vt:lpstr>
      <vt:lpstr>Dramatic/Erratic Cluster</vt:lpstr>
      <vt:lpstr>Diagnostic criteria BPD</vt:lpstr>
      <vt:lpstr>Diagnostic criteria BPD cont.</vt:lpstr>
      <vt:lpstr>Linehan’s Diathesis-Stress theory: Etiology of borderline personality disorder</vt:lpstr>
      <vt:lpstr>Dramatic/Erratic Cluster</vt:lpstr>
      <vt:lpstr>Dramatic/Erratic Cluster</vt:lpstr>
      <vt:lpstr>Diagnostic criteria</vt:lpstr>
      <vt:lpstr>Diagnostic Criteria APD Cont.</vt:lpstr>
      <vt:lpstr>Etiology of Antisocial PD</vt:lpstr>
      <vt:lpstr>The Hare Psychopathy Check List – Revised (PCL-R)</vt:lpstr>
      <vt:lpstr>PCL-R cont.</vt:lpstr>
      <vt:lpstr>Cluster B:  Antisocial Personality Disorder</vt:lpstr>
      <vt:lpstr>Anxious/Fearful Cluster</vt:lpstr>
      <vt:lpstr>Anxious/Fearful Cluster</vt:lpstr>
      <vt:lpstr>     Is personality set in stone?</vt:lpstr>
      <vt:lpstr>   Is personality set in stone?</vt:lpstr>
      <vt:lpstr>PowerPoint Presentation</vt:lpstr>
      <vt:lpstr>Briefing and instructing psychologist experts</vt:lpstr>
      <vt:lpstr>PowerPoint Presentation</vt:lpstr>
      <vt:lpstr>     Critical Analysis of Risk Assessment Reports</vt:lpstr>
      <vt:lpstr>PowerPoint Presentation</vt:lpstr>
      <vt:lpstr>PowerPoint Presentation</vt:lpstr>
      <vt:lpstr>Predictive Accuracy of Risk Assessment Strategies with Sex Offenders</vt:lpstr>
      <vt:lpstr>PowerPoint Presentation</vt:lpstr>
      <vt:lpstr>PowerPoint Presentation</vt:lpstr>
      <vt:lpstr>What might you ask about the use of a risk assessment tool?</vt:lpstr>
      <vt:lpstr>Validity</vt:lpstr>
      <vt:lpstr>Interrater reliability</vt:lpstr>
      <vt:lpstr>PowerPoint Presentation</vt:lpstr>
      <vt:lpstr>PowerPoint Presentation</vt:lpstr>
      <vt:lpstr>Receiver Operator Characteristic</vt:lpstr>
      <vt:lpstr>PowerPoint Presentation</vt:lpstr>
      <vt:lpstr>PowerPoint Presentation</vt:lpstr>
      <vt:lpstr>NOTE</vt:lpstr>
      <vt:lpstr>Time adjustment</vt:lpstr>
      <vt:lpstr>Examples of Dynamic Risk Factors for Sex Offenders</vt:lpstr>
      <vt:lpstr>Variables Not Linked to Sex Offenders’ Recidivism:</vt:lpstr>
      <vt:lpstr>Formulation</vt:lpstr>
      <vt:lpstr>Protective factors</vt:lpstr>
      <vt:lpstr>Assumptions about Recidivism</vt:lpstr>
      <vt:lpstr>Risk Management in Practice</vt:lpstr>
      <vt:lpstr>PowerPoint Presentation</vt:lpstr>
      <vt:lpstr>PowerPoint Presentation</vt:lpstr>
      <vt:lpstr>PowerPoint Presentation</vt:lpstr>
      <vt:lpstr>PowerPoint Presentation</vt:lpstr>
      <vt:lpstr>Child Protection (Offenders Prohibition Orders) Act 2004</vt:lpstr>
      <vt:lpstr>PowerPoint Presentation</vt:lpstr>
      <vt:lpstr>PowerPoint Presentation</vt:lpstr>
      <vt:lpstr>Young people and CPR/CPPO</vt:lpstr>
      <vt:lpstr>Orders should be bespoke</vt:lpstr>
      <vt:lpstr>Good Lives Model (Ward 2002)</vt:lpstr>
      <vt:lpstr>How does the GLM relate to supervision?</vt:lpstr>
      <vt:lpstr>PowerPoint Presentation</vt:lpstr>
      <vt:lpstr>What happens after sentencing?</vt:lpstr>
      <vt:lpstr>PowerPoint Presentation</vt:lpstr>
      <vt:lpstr>CSNSW Compendium of Programs</vt:lpstr>
      <vt:lpstr>PowerPoint Presentation</vt:lpstr>
      <vt:lpstr>PowerPoint Presentation</vt:lpstr>
      <vt:lpstr>PowerPoint Presentation</vt:lpstr>
      <vt:lpstr>PowerPoint Presentation</vt:lpstr>
      <vt:lpstr>Useful references</vt:lpstr>
      <vt:lpstr>PowerPoint Presentation</vt:lpstr>
      <vt:lpstr>PowerPoint Presentation</vt:lpstr>
      <vt:lpstr>PowerPoint Presentation</vt:lpstr>
    </vt:vector>
  </TitlesOfParts>
  <Company>Big Picture Psychology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Sheehan</dc:creator>
  <cp:lastModifiedBy>Patrick Sheehan</cp:lastModifiedBy>
  <cp:revision>75</cp:revision>
  <dcterms:created xsi:type="dcterms:W3CDTF">2017-06-10T01:41:23Z</dcterms:created>
  <dcterms:modified xsi:type="dcterms:W3CDTF">2023-07-30T10:56:12Z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0x010100CF2A7675F328424788F88BD4C8CCBC60</vt:lpwstr>
  </property>
</Properties>
</file>