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1383" r:id="rId6"/>
    <p:sldId id="1389" r:id="rId7"/>
    <p:sldId id="1384" r:id="rId8"/>
    <p:sldId id="1385" r:id="rId9"/>
    <p:sldId id="1386" r:id="rId10"/>
    <p:sldId id="1387" r:id="rId11"/>
    <p:sldId id="1392" r:id="rId12"/>
    <p:sldId id="1391" r:id="rId13"/>
    <p:sldId id="1390" r:id="rId14"/>
    <p:sldId id="1388" r:id="rId15"/>
    <p:sldId id="1393" r:id="rId16"/>
    <p:sldId id="1394" r:id="rId17"/>
    <p:sldId id="1395" r:id="rId18"/>
    <p:sldId id="1396" r:id="rId19"/>
    <p:sldId id="25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9"/>
    <p:restoredTop sz="95567"/>
  </p:normalViewPr>
  <p:slideViewPr>
    <p:cSldViewPr snapToGrid="0">
      <p:cViewPr varScale="1">
        <p:scale>
          <a:sx n="72" d="100"/>
          <a:sy n="72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542FC-DBCB-3D4D-BF44-1080B1C5320C}" type="doc">
      <dgm:prSet loTypeId="urn:microsoft.com/office/officeart/2005/8/layout/cycle8" loCatId="cycle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E1913D69-7C1F-CA45-A042-689A52EB85A3}">
      <dgm:prSet phldrT="[Text]"/>
      <dgm:spPr/>
      <dgm:t>
        <a:bodyPr/>
        <a:lstStyle/>
        <a:p>
          <a:r>
            <a:rPr lang="en-GB" dirty="0"/>
            <a:t>Social</a:t>
          </a:r>
        </a:p>
      </dgm:t>
    </dgm:pt>
    <dgm:pt modelId="{E383925E-8F25-234D-8338-15D049C2A6DE}" type="parTrans" cxnId="{96FAAA49-35F0-A343-823C-966B4E4C3661}">
      <dgm:prSet/>
      <dgm:spPr/>
      <dgm:t>
        <a:bodyPr/>
        <a:lstStyle/>
        <a:p>
          <a:endParaRPr lang="en-GB"/>
        </a:p>
      </dgm:t>
    </dgm:pt>
    <dgm:pt modelId="{7EC90922-BE4D-F04E-8D3E-A88E2B96FE07}" type="sibTrans" cxnId="{96FAAA49-35F0-A343-823C-966B4E4C3661}">
      <dgm:prSet/>
      <dgm:spPr/>
      <dgm:t>
        <a:bodyPr/>
        <a:lstStyle/>
        <a:p>
          <a:endParaRPr lang="en-GB"/>
        </a:p>
      </dgm:t>
    </dgm:pt>
    <dgm:pt modelId="{86E8CD43-8500-D44E-9348-F9844E38E845}">
      <dgm:prSet phldrT="[Text]"/>
      <dgm:spPr/>
      <dgm:t>
        <a:bodyPr/>
        <a:lstStyle/>
        <a:p>
          <a:r>
            <a:rPr lang="en-GB" dirty="0"/>
            <a:t>Emotional</a:t>
          </a:r>
        </a:p>
      </dgm:t>
    </dgm:pt>
    <dgm:pt modelId="{3789ABF4-3FF2-504E-875E-3B3E3D5CD0A8}" type="parTrans" cxnId="{0025C2FD-F934-B14B-8BA8-54377F75D10B}">
      <dgm:prSet/>
      <dgm:spPr/>
      <dgm:t>
        <a:bodyPr/>
        <a:lstStyle/>
        <a:p>
          <a:endParaRPr lang="en-GB"/>
        </a:p>
      </dgm:t>
    </dgm:pt>
    <dgm:pt modelId="{DFC11BC9-79D3-C046-8AA0-028062E22909}" type="sibTrans" cxnId="{0025C2FD-F934-B14B-8BA8-54377F75D10B}">
      <dgm:prSet/>
      <dgm:spPr/>
      <dgm:t>
        <a:bodyPr/>
        <a:lstStyle/>
        <a:p>
          <a:endParaRPr lang="en-GB"/>
        </a:p>
      </dgm:t>
    </dgm:pt>
    <dgm:pt modelId="{AEDFFECB-A70B-0C49-B8A3-2151D1B4C795}">
      <dgm:prSet phldrT="[Text]"/>
      <dgm:spPr/>
      <dgm:t>
        <a:bodyPr/>
        <a:lstStyle/>
        <a:p>
          <a:r>
            <a:rPr lang="en-GB" dirty="0"/>
            <a:t>Physical</a:t>
          </a:r>
        </a:p>
      </dgm:t>
    </dgm:pt>
    <dgm:pt modelId="{104FD6B9-5830-814A-8501-D72C12D1D3B2}" type="parTrans" cxnId="{38F50BE9-342D-9C43-A122-E468CE166DB8}">
      <dgm:prSet/>
      <dgm:spPr/>
      <dgm:t>
        <a:bodyPr/>
        <a:lstStyle/>
        <a:p>
          <a:endParaRPr lang="en-GB"/>
        </a:p>
      </dgm:t>
    </dgm:pt>
    <dgm:pt modelId="{683B9BEB-369A-CD4D-9395-851F3010FA9F}" type="sibTrans" cxnId="{38F50BE9-342D-9C43-A122-E468CE166DB8}">
      <dgm:prSet/>
      <dgm:spPr/>
      <dgm:t>
        <a:bodyPr/>
        <a:lstStyle/>
        <a:p>
          <a:endParaRPr lang="en-GB"/>
        </a:p>
      </dgm:t>
    </dgm:pt>
    <dgm:pt modelId="{5EBAC136-A7B9-CF40-ADEC-14B94EAC5EF9}" type="pres">
      <dgm:prSet presAssocID="{861542FC-DBCB-3D4D-BF44-1080B1C5320C}" presName="compositeShape" presStyleCnt="0">
        <dgm:presLayoutVars>
          <dgm:chMax val="7"/>
          <dgm:dir/>
          <dgm:resizeHandles val="exact"/>
        </dgm:presLayoutVars>
      </dgm:prSet>
      <dgm:spPr/>
    </dgm:pt>
    <dgm:pt modelId="{374CC388-355F-1441-B7AE-E78774BD1D52}" type="pres">
      <dgm:prSet presAssocID="{861542FC-DBCB-3D4D-BF44-1080B1C5320C}" presName="wedge1" presStyleLbl="node1" presStyleIdx="0" presStyleCnt="3"/>
      <dgm:spPr/>
    </dgm:pt>
    <dgm:pt modelId="{CA6565BE-2B32-C14D-92DC-D3FF10C263FC}" type="pres">
      <dgm:prSet presAssocID="{861542FC-DBCB-3D4D-BF44-1080B1C5320C}" presName="dummy1a" presStyleCnt="0"/>
      <dgm:spPr/>
    </dgm:pt>
    <dgm:pt modelId="{F723E321-874F-8E49-A699-092D3E02EB27}" type="pres">
      <dgm:prSet presAssocID="{861542FC-DBCB-3D4D-BF44-1080B1C5320C}" presName="dummy1b" presStyleCnt="0"/>
      <dgm:spPr/>
    </dgm:pt>
    <dgm:pt modelId="{074803F6-B8F5-3843-9F90-9AE563CFF483}" type="pres">
      <dgm:prSet presAssocID="{861542FC-DBCB-3D4D-BF44-1080B1C5320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0674A1E-DFDD-6945-BA45-EEBE6E6F65A2}" type="pres">
      <dgm:prSet presAssocID="{861542FC-DBCB-3D4D-BF44-1080B1C5320C}" presName="wedge2" presStyleLbl="node1" presStyleIdx="1" presStyleCnt="3"/>
      <dgm:spPr/>
    </dgm:pt>
    <dgm:pt modelId="{4A8C5F92-F3B2-F141-90E3-277B7B10DAF3}" type="pres">
      <dgm:prSet presAssocID="{861542FC-DBCB-3D4D-BF44-1080B1C5320C}" presName="dummy2a" presStyleCnt="0"/>
      <dgm:spPr/>
    </dgm:pt>
    <dgm:pt modelId="{F73677BF-04A9-3245-91F0-89832835A782}" type="pres">
      <dgm:prSet presAssocID="{861542FC-DBCB-3D4D-BF44-1080B1C5320C}" presName="dummy2b" presStyleCnt="0"/>
      <dgm:spPr/>
    </dgm:pt>
    <dgm:pt modelId="{429015F1-A40A-654C-9EB1-7EAE6F0AF00F}" type="pres">
      <dgm:prSet presAssocID="{861542FC-DBCB-3D4D-BF44-1080B1C5320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0FC7DE8-8B43-5D4F-9367-6066AC5A4794}" type="pres">
      <dgm:prSet presAssocID="{861542FC-DBCB-3D4D-BF44-1080B1C5320C}" presName="wedge3" presStyleLbl="node1" presStyleIdx="2" presStyleCnt="3"/>
      <dgm:spPr/>
    </dgm:pt>
    <dgm:pt modelId="{E138723D-B320-0645-8443-BE9BC5BA0FF7}" type="pres">
      <dgm:prSet presAssocID="{861542FC-DBCB-3D4D-BF44-1080B1C5320C}" presName="dummy3a" presStyleCnt="0"/>
      <dgm:spPr/>
    </dgm:pt>
    <dgm:pt modelId="{6AF347D1-083B-CE45-9294-50AEA035430C}" type="pres">
      <dgm:prSet presAssocID="{861542FC-DBCB-3D4D-BF44-1080B1C5320C}" presName="dummy3b" presStyleCnt="0"/>
      <dgm:spPr/>
    </dgm:pt>
    <dgm:pt modelId="{545AC043-C375-2B4C-A419-905568406277}" type="pres">
      <dgm:prSet presAssocID="{861542FC-DBCB-3D4D-BF44-1080B1C5320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48DC98F-A304-E746-BE24-CB40E5398A44}" type="pres">
      <dgm:prSet presAssocID="{7EC90922-BE4D-F04E-8D3E-A88E2B96FE07}" presName="arrowWedge1" presStyleLbl="fgSibTrans2D1" presStyleIdx="0" presStyleCnt="3"/>
      <dgm:spPr/>
    </dgm:pt>
    <dgm:pt modelId="{0A0A0346-D3FB-1147-AC0C-AEF666D15EA6}" type="pres">
      <dgm:prSet presAssocID="{DFC11BC9-79D3-C046-8AA0-028062E22909}" presName="arrowWedge2" presStyleLbl="fgSibTrans2D1" presStyleIdx="1" presStyleCnt="3"/>
      <dgm:spPr/>
    </dgm:pt>
    <dgm:pt modelId="{8ABE3545-C7FD-9B48-B826-1ED7CB867B27}" type="pres">
      <dgm:prSet presAssocID="{683B9BEB-369A-CD4D-9395-851F3010FA9F}" presName="arrowWedge3" presStyleLbl="fgSibTrans2D1" presStyleIdx="2" presStyleCnt="3"/>
      <dgm:spPr/>
    </dgm:pt>
  </dgm:ptLst>
  <dgm:cxnLst>
    <dgm:cxn modelId="{5504DF05-0107-B943-A6DB-43610B3AAD5E}" type="presOf" srcId="{861542FC-DBCB-3D4D-BF44-1080B1C5320C}" destId="{5EBAC136-A7B9-CF40-ADEC-14B94EAC5EF9}" srcOrd="0" destOrd="0" presId="urn:microsoft.com/office/officeart/2005/8/layout/cycle8"/>
    <dgm:cxn modelId="{1649003C-6F8E-1A47-B9A5-5414AA43F386}" type="presOf" srcId="{86E8CD43-8500-D44E-9348-F9844E38E845}" destId="{429015F1-A40A-654C-9EB1-7EAE6F0AF00F}" srcOrd="1" destOrd="0" presId="urn:microsoft.com/office/officeart/2005/8/layout/cycle8"/>
    <dgm:cxn modelId="{DC74BE40-A07C-C945-97F7-ACE8CA738AC0}" type="presOf" srcId="{AEDFFECB-A70B-0C49-B8A3-2151D1B4C795}" destId="{545AC043-C375-2B4C-A419-905568406277}" srcOrd="1" destOrd="0" presId="urn:microsoft.com/office/officeart/2005/8/layout/cycle8"/>
    <dgm:cxn modelId="{96FAAA49-35F0-A343-823C-966B4E4C3661}" srcId="{861542FC-DBCB-3D4D-BF44-1080B1C5320C}" destId="{E1913D69-7C1F-CA45-A042-689A52EB85A3}" srcOrd="0" destOrd="0" parTransId="{E383925E-8F25-234D-8338-15D049C2A6DE}" sibTransId="{7EC90922-BE4D-F04E-8D3E-A88E2B96FE07}"/>
    <dgm:cxn modelId="{C3C738A9-7399-AB4C-B94B-84C3CC08E30B}" type="presOf" srcId="{AEDFFECB-A70B-0C49-B8A3-2151D1B4C795}" destId="{60FC7DE8-8B43-5D4F-9367-6066AC5A4794}" srcOrd="0" destOrd="0" presId="urn:microsoft.com/office/officeart/2005/8/layout/cycle8"/>
    <dgm:cxn modelId="{B3A0D9B8-069E-7D4A-945B-9D09A1DB356F}" type="presOf" srcId="{E1913D69-7C1F-CA45-A042-689A52EB85A3}" destId="{074803F6-B8F5-3843-9F90-9AE563CFF483}" srcOrd="1" destOrd="0" presId="urn:microsoft.com/office/officeart/2005/8/layout/cycle8"/>
    <dgm:cxn modelId="{C31747BB-DD98-A74E-A4D7-DCBE55084384}" type="presOf" srcId="{86E8CD43-8500-D44E-9348-F9844E38E845}" destId="{10674A1E-DFDD-6945-BA45-EEBE6E6F65A2}" srcOrd="0" destOrd="0" presId="urn:microsoft.com/office/officeart/2005/8/layout/cycle8"/>
    <dgm:cxn modelId="{38F50BE9-342D-9C43-A122-E468CE166DB8}" srcId="{861542FC-DBCB-3D4D-BF44-1080B1C5320C}" destId="{AEDFFECB-A70B-0C49-B8A3-2151D1B4C795}" srcOrd="2" destOrd="0" parTransId="{104FD6B9-5830-814A-8501-D72C12D1D3B2}" sibTransId="{683B9BEB-369A-CD4D-9395-851F3010FA9F}"/>
    <dgm:cxn modelId="{0E672BF4-AFB3-6944-86B5-5F7E0D70EA6B}" type="presOf" srcId="{E1913D69-7C1F-CA45-A042-689A52EB85A3}" destId="{374CC388-355F-1441-B7AE-E78774BD1D52}" srcOrd="0" destOrd="0" presId="urn:microsoft.com/office/officeart/2005/8/layout/cycle8"/>
    <dgm:cxn modelId="{0025C2FD-F934-B14B-8BA8-54377F75D10B}" srcId="{861542FC-DBCB-3D4D-BF44-1080B1C5320C}" destId="{86E8CD43-8500-D44E-9348-F9844E38E845}" srcOrd="1" destOrd="0" parTransId="{3789ABF4-3FF2-504E-875E-3B3E3D5CD0A8}" sibTransId="{DFC11BC9-79D3-C046-8AA0-028062E22909}"/>
    <dgm:cxn modelId="{0B021EA0-B8C3-3844-990A-356273B0381E}" type="presParOf" srcId="{5EBAC136-A7B9-CF40-ADEC-14B94EAC5EF9}" destId="{374CC388-355F-1441-B7AE-E78774BD1D52}" srcOrd="0" destOrd="0" presId="urn:microsoft.com/office/officeart/2005/8/layout/cycle8"/>
    <dgm:cxn modelId="{1081C6CC-214E-EE47-A977-5E6F182F04F1}" type="presParOf" srcId="{5EBAC136-A7B9-CF40-ADEC-14B94EAC5EF9}" destId="{CA6565BE-2B32-C14D-92DC-D3FF10C263FC}" srcOrd="1" destOrd="0" presId="urn:microsoft.com/office/officeart/2005/8/layout/cycle8"/>
    <dgm:cxn modelId="{0F0DE7A4-889A-A44F-BD69-0F9523C6B35C}" type="presParOf" srcId="{5EBAC136-A7B9-CF40-ADEC-14B94EAC5EF9}" destId="{F723E321-874F-8E49-A699-092D3E02EB27}" srcOrd="2" destOrd="0" presId="urn:microsoft.com/office/officeart/2005/8/layout/cycle8"/>
    <dgm:cxn modelId="{FC686B28-D3EA-8B49-8583-D8A9D602E8E4}" type="presParOf" srcId="{5EBAC136-A7B9-CF40-ADEC-14B94EAC5EF9}" destId="{074803F6-B8F5-3843-9F90-9AE563CFF483}" srcOrd="3" destOrd="0" presId="urn:microsoft.com/office/officeart/2005/8/layout/cycle8"/>
    <dgm:cxn modelId="{9FDD12E7-8CEC-1349-8B40-AAADD04C9906}" type="presParOf" srcId="{5EBAC136-A7B9-CF40-ADEC-14B94EAC5EF9}" destId="{10674A1E-DFDD-6945-BA45-EEBE6E6F65A2}" srcOrd="4" destOrd="0" presId="urn:microsoft.com/office/officeart/2005/8/layout/cycle8"/>
    <dgm:cxn modelId="{729A2FB2-72DD-5D4F-BE6E-749C42349744}" type="presParOf" srcId="{5EBAC136-A7B9-CF40-ADEC-14B94EAC5EF9}" destId="{4A8C5F92-F3B2-F141-90E3-277B7B10DAF3}" srcOrd="5" destOrd="0" presId="urn:microsoft.com/office/officeart/2005/8/layout/cycle8"/>
    <dgm:cxn modelId="{14F88DB6-5C6F-7142-BFC8-C350A91D4AF8}" type="presParOf" srcId="{5EBAC136-A7B9-CF40-ADEC-14B94EAC5EF9}" destId="{F73677BF-04A9-3245-91F0-89832835A782}" srcOrd="6" destOrd="0" presId="urn:microsoft.com/office/officeart/2005/8/layout/cycle8"/>
    <dgm:cxn modelId="{0793FCC5-4F95-454D-B861-93DDB60E89E0}" type="presParOf" srcId="{5EBAC136-A7B9-CF40-ADEC-14B94EAC5EF9}" destId="{429015F1-A40A-654C-9EB1-7EAE6F0AF00F}" srcOrd="7" destOrd="0" presId="urn:microsoft.com/office/officeart/2005/8/layout/cycle8"/>
    <dgm:cxn modelId="{EF447541-9239-214E-9D86-7C93A7825E8E}" type="presParOf" srcId="{5EBAC136-A7B9-CF40-ADEC-14B94EAC5EF9}" destId="{60FC7DE8-8B43-5D4F-9367-6066AC5A4794}" srcOrd="8" destOrd="0" presId="urn:microsoft.com/office/officeart/2005/8/layout/cycle8"/>
    <dgm:cxn modelId="{7128B381-9BAC-224D-809A-F08C9B17D8D2}" type="presParOf" srcId="{5EBAC136-A7B9-CF40-ADEC-14B94EAC5EF9}" destId="{E138723D-B320-0645-8443-BE9BC5BA0FF7}" srcOrd="9" destOrd="0" presId="urn:microsoft.com/office/officeart/2005/8/layout/cycle8"/>
    <dgm:cxn modelId="{69ADF5E7-F7EA-264F-AEC6-526D8C3FC675}" type="presParOf" srcId="{5EBAC136-A7B9-CF40-ADEC-14B94EAC5EF9}" destId="{6AF347D1-083B-CE45-9294-50AEA035430C}" srcOrd="10" destOrd="0" presId="urn:microsoft.com/office/officeart/2005/8/layout/cycle8"/>
    <dgm:cxn modelId="{F61DFD17-4FBD-1646-9314-52507C1B4041}" type="presParOf" srcId="{5EBAC136-A7B9-CF40-ADEC-14B94EAC5EF9}" destId="{545AC043-C375-2B4C-A419-905568406277}" srcOrd="11" destOrd="0" presId="urn:microsoft.com/office/officeart/2005/8/layout/cycle8"/>
    <dgm:cxn modelId="{91D51937-D76C-5E42-B68E-F199D863B2C9}" type="presParOf" srcId="{5EBAC136-A7B9-CF40-ADEC-14B94EAC5EF9}" destId="{548DC98F-A304-E746-BE24-CB40E5398A44}" srcOrd="12" destOrd="0" presId="urn:microsoft.com/office/officeart/2005/8/layout/cycle8"/>
    <dgm:cxn modelId="{87259C15-52B0-374D-80E8-C73D960421B0}" type="presParOf" srcId="{5EBAC136-A7B9-CF40-ADEC-14B94EAC5EF9}" destId="{0A0A0346-D3FB-1147-AC0C-AEF666D15EA6}" srcOrd="13" destOrd="0" presId="urn:microsoft.com/office/officeart/2005/8/layout/cycle8"/>
    <dgm:cxn modelId="{BF656962-C51F-534F-9115-1715B038619F}" type="presParOf" srcId="{5EBAC136-A7B9-CF40-ADEC-14B94EAC5EF9}" destId="{8ABE3545-C7FD-9B48-B826-1ED7CB867B2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CC388-355F-1441-B7AE-E78774BD1D52}">
      <dsp:nvSpPr>
        <dsp:cNvPr id="0" name=""/>
        <dsp:cNvSpPr/>
      </dsp:nvSpPr>
      <dsp:spPr>
        <a:xfrm>
          <a:off x="1341589" y="199706"/>
          <a:ext cx="2580819" cy="25808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Social</a:t>
          </a:r>
        </a:p>
      </dsp:txBody>
      <dsp:txXfrm>
        <a:off x="2701743" y="746594"/>
        <a:ext cx="921721" cy="768101"/>
      </dsp:txXfrm>
    </dsp:sp>
    <dsp:sp modelId="{10674A1E-DFDD-6945-BA45-EEBE6E6F65A2}">
      <dsp:nvSpPr>
        <dsp:cNvPr id="0" name=""/>
        <dsp:cNvSpPr/>
      </dsp:nvSpPr>
      <dsp:spPr>
        <a:xfrm>
          <a:off x="1288437" y="291878"/>
          <a:ext cx="2580819" cy="25808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Emotional</a:t>
          </a:r>
        </a:p>
      </dsp:txBody>
      <dsp:txXfrm>
        <a:off x="1902918" y="1966338"/>
        <a:ext cx="1382581" cy="675928"/>
      </dsp:txXfrm>
    </dsp:sp>
    <dsp:sp modelId="{60FC7DE8-8B43-5D4F-9367-6066AC5A4794}">
      <dsp:nvSpPr>
        <dsp:cNvPr id="0" name=""/>
        <dsp:cNvSpPr/>
      </dsp:nvSpPr>
      <dsp:spPr>
        <a:xfrm>
          <a:off x="1235284" y="199706"/>
          <a:ext cx="2580819" cy="25808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Physical</a:t>
          </a:r>
        </a:p>
      </dsp:txBody>
      <dsp:txXfrm>
        <a:off x="1534229" y="746594"/>
        <a:ext cx="921721" cy="768101"/>
      </dsp:txXfrm>
    </dsp:sp>
    <dsp:sp modelId="{548DC98F-A304-E746-BE24-CB40E5398A44}">
      <dsp:nvSpPr>
        <dsp:cNvPr id="0" name=""/>
        <dsp:cNvSpPr/>
      </dsp:nvSpPr>
      <dsp:spPr>
        <a:xfrm>
          <a:off x="1182037" y="39941"/>
          <a:ext cx="2900349" cy="290034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A0A0346-D3FB-1147-AC0C-AEF666D15EA6}">
      <dsp:nvSpPr>
        <dsp:cNvPr id="0" name=""/>
        <dsp:cNvSpPr/>
      </dsp:nvSpPr>
      <dsp:spPr>
        <a:xfrm>
          <a:off x="1128672" y="131950"/>
          <a:ext cx="2900349" cy="290034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ABE3545-C7FD-9B48-B826-1ED7CB867B27}">
      <dsp:nvSpPr>
        <dsp:cNvPr id="0" name=""/>
        <dsp:cNvSpPr/>
      </dsp:nvSpPr>
      <dsp:spPr>
        <a:xfrm>
          <a:off x="1075306" y="39941"/>
          <a:ext cx="2900349" cy="290034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6B246-9B28-534F-B0F8-1F82D82126D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8453-9269-0746-BDB1-F4074CCB3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4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6CF1-E905-98A3-CE72-37896C73A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9E03F-874E-E731-ED88-40087914E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0C19A-1392-D7CA-A123-E9BB631E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BE31F-9B34-BB57-32FE-98422B6D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2E7A0-CAD1-71A4-DE8E-7D71B89C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AC5E-A9C4-BE15-5A6D-888A004F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B5B26-F237-4E79-244F-724AC97B7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0063F-DE06-16DB-5397-E14210E7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A396E-A8CC-F9F4-97B1-ADC9B826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8A920-E733-3520-190B-C25B31FA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1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03500-A84F-8CE9-08EA-52B798779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4BC2-3135-69F4-1209-9942674F3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B60C6-6E2D-7BC9-515E-BF489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0F1FA-02E8-67B2-04EA-0D98581D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4D692-A2D6-E58E-2E7F-41C39CBF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3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99A5-B8EE-4DA7-83E7-0CA7F3E5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5703-E8DC-0B20-06F9-B6F223FC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E5B3F-C53A-E295-216D-09071582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3010B-195D-E375-E701-43C4CB0B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A852F-57EC-FFFD-A31B-81110055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9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E31C-2752-9E55-F2D7-2B4B0D0B9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A709B-8636-4D69-4DE9-DB4024675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A5FB-6FC4-E894-E21B-746E480C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29900-BD2A-0375-CCC8-CD68C1FB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9603-610F-5A7E-241D-C52FA601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799-BE3E-3F3E-AF95-51DD2961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9EEA7-16C6-7B90-AE6D-6EDBB9613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F30D5-C1CE-17BA-A769-D6DB2C66B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A2DDD-D28D-5EED-F932-41DA27C3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7D94D-83C5-D7EC-C029-A2DC569C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85B9E-8EE3-0078-2056-5CCEF050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4CAA-F71F-2EE4-4403-0C5F0876E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BC27C-3935-45F4-554C-6F4F6088E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27611-455E-8BF4-906E-B376E3A1F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47846-3DC0-BB3A-DF8E-9BDA1459E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D40D3-8577-B49C-CE26-05B06378E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122D-09DD-C42E-A886-9958648F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08B34-2ADB-5E94-E762-796C0B9B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83BB4C-8F45-E763-990A-8E4522CD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F883-2268-8603-DFA6-CCF3A9B6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89A33-4C23-B962-231F-1550AFC6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0E385-AE22-E3E0-A671-92E682A2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72F11-156A-256E-203D-CDD7419B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2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3A122-0C5E-ECA9-BDD9-E5394820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0215C1-BC98-409C-2D52-B95F6B36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1C5BC-C38B-7EAF-EA30-AEEBAD0E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0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8B6E-6376-E575-DE14-FA5085D1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2B762-5A0C-34C9-6375-7723A4C01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F8F99-BF5F-6362-974F-9B2395F18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AC87E-10A2-E735-6F45-0654BA8E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019B9-2B19-D507-7D03-3C979E62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67D2C-FF08-6BE7-EE82-590B7363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F083-6FB4-0AB3-D2A8-CFA9C4FC7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38DEF-1D85-C17C-504E-97AA891EE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8807A-CDF2-C7E2-210C-36779D94C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143D8-1FE2-7A58-EDF3-67FC6326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E464F-3CF2-81DD-65B8-8D32B7FF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41404-8B77-E50C-2A7C-7F020ADF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1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3A796-2AD6-A3E9-F65F-D4B9483F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62FD-D6AC-BBD7-22DF-A709A6CEE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43580-ECC2-959B-0891-A76E2649E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4A180-A8DA-8A4F-8979-D4D230C10B39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4BEF9-0E5F-031E-39DC-1E9F4902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8C9F-5C25-43F8-B874-A19500A8B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999" y="2181936"/>
            <a:ext cx="10877395" cy="3928931"/>
          </a:xfrm>
        </p:spPr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Vicarious trauma: The good, the bad and what to do about it</a:t>
            </a:r>
          </a:p>
          <a:p>
            <a:pPr>
              <a:spcAft>
                <a:spcPts val="1500"/>
              </a:spcAft>
            </a:pPr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Facilitator: Melissa Harries</a:t>
            </a:r>
          </a:p>
        </p:txBody>
      </p:sp>
    </p:spTree>
    <p:extLst>
      <p:ext uri="{BB962C8B-B14F-4D97-AF65-F5344CB8AC3E}">
        <p14:creationId xmlns:p14="http://schemas.microsoft.com/office/powerpoint/2010/main" val="2613896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helps? Proactive Wellbeing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14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dirty="0"/>
              <a:t>What helps – social wellbeing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Talking about your experience with someone you trust (including labeling how you feel)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dirty="0"/>
              <a:t>Supervision or proactive mental health support (for the same reason you get your car serviced regularly)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dirty="0"/>
              <a:t>Positive social connections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Supportive leaders and colleagues</a:t>
            </a:r>
            <a:endParaRPr lang="en-US" sz="2000" b="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71E9EE-8855-D0C1-C934-813CDF168727}"/>
              </a:ext>
            </a:extLst>
          </p:cNvPr>
          <p:cNvSpPr txBox="1">
            <a:spLocks/>
          </p:cNvSpPr>
          <p:nvPr/>
        </p:nvSpPr>
        <p:spPr>
          <a:xfrm>
            <a:off x="6400800" y="4168567"/>
            <a:ext cx="3048000" cy="920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/>
              <a:t>Score out of 10?</a:t>
            </a:r>
          </a:p>
        </p:txBody>
      </p:sp>
    </p:spTree>
    <p:extLst>
      <p:ext uri="{BB962C8B-B14F-4D97-AF65-F5344CB8AC3E}">
        <p14:creationId xmlns:p14="http://schemas.microsoft.com/office/powerpoint/2010/main" val="224820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dirty="0"/>
              <a:t>What helps – physical wellbeing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High quality diet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Regular e</a:t>
            </a:r>
            <a:r>
              <a:rPr lang="en-US" sz="2000" b="0" dirty="0"/>
              <a:t>xercise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Not too much alcohol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Looking after your s</a:t>
            </a:r>
            <a:r>
              <a:rPr lang="en-US" sz="2000" b="0" dirty="0"/>
              <a:t>leep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Seeing your GP/specialist</a:t>
            </a:r>
            <a:endParaRPr lang="en-US" sz="2000" b="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71E9EE-8855-D0C1-C934-813CDF168727}"/>
              </a:ext>
            </a:extLst>
          </p:cNvPr>
          <p:cNvSpPr txBox="1">
            <a:spLocks/>
          </p:cNvSpPr>
          <p:nvPr/>
        </p:nvSpPr>
        <p:spPr>
          <a:xfrm>
            <a:off x="6400800" y="4168567"/>
            <a:ext cx="3048000" cy="920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/>
              <a:t>Score out of 10?</a:t>
            </a:r>
          </a:p>
        </p:txBody>
      </p:sp>
    </p:spTree>
    <p:extLst>
      <p:ext uri="{BB962C8B-B14F-4D97-AF65-F5344CB8AC3E}">
        <p14:creationId xmlns:p14="http://schemas.microsoft.com/office/powerpoint/2010/main" val="54951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dirty="0"/>
              <a:t>What helps – emotional wellbeing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Activities that are restful, relaxing or restorative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Doing things that are important, meaningful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Doing things that are fun, interesting, distraction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Mindfulness or being aware of thoughts, feelings and reactions (not judging them)</a:t>
            </a:r>
          </a:p>
          <a:p>
            <a:pPr algn="l"/>
            <a:endParaRPr lang="en-US" sz="2000" b="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71E9EE-8855-D0C1-C934-813CDF168727}"/>
              </a:ext>
            </a:extLst>
          </p:cNvPr>
          <p:cNvSpPr txBox="1">
            <a:spLocks/>
          </p:cNvSpPr>
          <p:nvPr/>
        </p:nvSpPr>
        <p:spPr>
          <a:xfrm>
            <a:off x="6400800" y="4168567"/>
            <a:ext cx="3048000" cy="920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/>
              <a:t>Score out of 10?</a:t>
            </a:r>
          </a:p>
        </p:txBody>
      </p:sp>
    </p:spTree>
    <p:extLst>
      <p:ext uri="{BB962C8B-B14F-4D97-AF65-F5344CB8AC3E}">
        <p14:creationId xmlns:p14="http://schemas.microsoft.com/office/powerpoint/2010/main" val="350606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dirty="0"/>
              <a:t>Wellbeing review – in pairs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What </a:t>
            </a:r>
            <a:r>
              <a:rPr lang="en-US" sz="2000" b="1" dirty="0"/>
              <a:t>ONE</a:t>
            </a:r>
            <a:r>
              <a:rPr lang="en-US" sz="2000" dirty="0"/>
              <a:t> area can you improve?</a:t>
            </a:r>
          </a:p>
          <a:p>
            <a:pPr algn="l"/>
            <a:r>
              <a:rPr lang="en-US" sz="2000" dirty="0"/>
              <a:t>What would it take to move you one point up (e.g. from 4 to a 5)?</a:t>
            </a:r>
          </a:p>
          <a:p>
            <a:pPr algn="l"/>
            <a:r>
              <a:rPr lang="en-US" sz="2000" dirty="0"/>
              <a:t>How will you do that in the next 2 weeks?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Review: Is the action specific, measurable and realistic?</a:t>
            </a:r>
          </a:p>
          <a:p>
            <a:pPr algn="l"/>
            <a:endParaRPr lang="en-US" sz="2000" b="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436C685-B9C2-1F96-7FF4-818277749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723535"/>
              </p:ext>
            </p:extLst>
          </p:nvPr>
        </p:nvGraphicFramePr>
        <p:xfrm>
          <a:off x="6758003" y="1327809"/>
          <a:ext cx="5157694" cy="307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5930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dirty="0"/>
              <a:t>Sources of mental health support – Legal Aid</a:t>
            </a:r>
          </a:p>
          <a:p>
            <a:pPr algn="l"/>
            <a:r>
              <a:rPr lang="en-US" sz="2000" dirty="0"/>
              <a:t>EAP – 6 sessions per year</a:t>
            </a:r>
          </a:p>
          <a:p>
            <a:pPr algn="l"/>
            <a:r>
              <a:rPr lang="en-US" sz="2000" dirty="0"/>
              <a:t>On site EAP at metro offices</a:t>
            </a:r>
          </a:p>
          <a:p>
            <a:pPr algn="l"/>
            <a:r>
              <a:rPr lang="en-US" sz="2000" dirty="0"/>
              <a:t>Critical Incident debriefing on request</a:t>
            </a:r>
          </a:p>
          <a:p>
            <a:pPr algn="l"/>
            <a:r>
              <a:rPr lang="en-US" sz="2000" dirty="0"/>
              <a:t>VT Champions </a:t>
            </a:r>
          </a:p>
          <a:p>
            <a:pPr algn="l"/>
            <a:r>
              <a:rPr lang="en-US" sz="2000" dirty="0"/>
              <a:t>MHFA</a:t>
            </a:r>
          </a:p>
          <a:p>
            <a:pPr algn="l"/>
            <a:r>
              <a:rPr lang="en-US" sz="2000" dirty="0"/>
              <a:t>eLearning course on Managing the risk of VT</a:t>
            </a:r>
          </a:p>
          <a:p>
            <a:pPr algn="l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103402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7"/>
            <a:ext cx="7091301" cy="3786094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Keep an eye on your VT responses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284205-3B82-1EA8-E057-903D688A7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464" y="1708643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11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0" y="899545"/>
            <a:ext cx="11305419" cy="5150525"/>
          </a:xfrm>
        </p:spPr>
        <p:txBody>
          <a:bodyPr>
            <a:normAutofit fontScale="85000" lnSpcReduction="20000"/>
          </a:bodyPr>
          <a:lstStyle/>
          <a:p>
            <a:pPr algn="l">
              <a:spcAft>
                <a:spcPts val="1500"/>
              </a:spcAft>
            </a:pPr>
            <a:r>
              <a:rPr lang="en-AU" sz="4800" dirty="0"/>
              <a:t>Understanding Vicarious Trauma 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Indirect exposure to trauma through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People describing the trauma to you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Pictures and videos of the trauma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Reports/statements of the trauma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Empathically engaging with a </a:t>
            </a:r>
            <a:r>
              <a:rPr lang="en-US" dirty="0" err="1"/>
              <a:t>traumatised</a:t>
            </a:r>
            <a:r>
              <a:rPr lang="en-US" dirty="0"/>
              <a:t> person</a:t>
            </a:r>
          </a:p>
          <a:p>
            <a:pPr marL="0" indent="0" algn="l">
              <a:spcAft>
                <a:spcPts val="600"/>
              </a:spcAft>
              <a:buNone/>
            </a:pPr>
            <a:endParaRPr lang="en-CA" sz="2800" dirty="0"/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Arial Unicode MS" charset="0"/>
              </a:rPr>
              <a:t>VT is an ‘occupational hazard.’ It’s not a sign of weakness/character flaw. The biggest risk factor is volume of exposure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Arial Unicode MS" charset="0"/>
            </a:endParaRP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Changes to fundamental beliefs about the world, self and others. 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Safety</a:t>
            </a:r>
          </a:p>
          <a:p>
            <a:pPr marL="742950" lvl="1" indent="-285750" algn="l">
              <a:spcAft>
                <a:spcPts val="600"/>
              </a:spcAft>
            </a:pP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192994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 fontScale="85000" lnSpcReduction="20000"/>
          </a:bodyPr>
          <a:lstStyle/>
          <a:p>
            <a:pPr algn="l">
              <a:spcAft>
                <a:spcPts val="1500"/>
              </a:spcAft>
            </a:pPr>
            <a:r>
              <a:rPr lang="en-US" sz="3100" b="1" dirty="0">
                <a:solidFill>
                  <a:schemeClr val="tx2">
                    <a:lumMod val="75000"/>
                  </a:schemeClr>
                </a:solidFill>
              </a:rPr>
              <a:t>The Good: </a:t>
            </a:r>
            <a:r>
              <a:rPr lang="en-US" sz="3100" b="1" dirty="0"/>
              <a:t>Post-traumatic growth/ Vicarious resilience </a:t>
            </a:r>
          </a:p>
          <a:p>
            <a:pPr algn="l"/>
            <a:endParaRPr lang="en-US" sz="2000" dirty="0">
              <a:latin typeface="+mj-lt"/>
            </a:endParaRPr>
          </a:p>
          <a:p>
            <a:pPr algn="l"/>
            <a:endParaRPr lang="en-US" sz="2000" dirty="0">
              <a:latin typeface="+mj-lt"/>
            </a:endParaRPr>
          </a:p>
          <a:p>
            <a:r>
              <a:rPr lang="en-US" dirty="0">
                <a:latin typeface="+mj-lt"/>
              </a:rPr>
              <a:t>Greater perspective and appreciation of own problems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More optimistic, motivated, efficacious, and reenergized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Increased sense of hope, understanding, and belief in the possibility of recovery from trauma and other serious challenges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Profound sense of commitment to, and finding meaning from the work </a:t>
            </a:r>
          </a:p>
          <a:p>
            <a:pPr algn="l"/>
            <a:endParaRPr lang="en-US" sz="20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5067C3-6A06-B79E-5932-C2B725FA0FF1}"/>
              </a:ext>
            </a:extLst>
          </p:cNvPr>
          <p:cNvSpPr txBox="1"/>
          <p:nvPr/>
        </p:nvSpPr>
        <p:spPr>
          <a:xfrm>
            <a:off x="1802659" y="5150741"/>
            <a:ext cx="7042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Discussion: What are some of the ways that trauma exposure in your career has had a positive impact?</a:t>
            </a:r>
          </a:p>
        </p:txBody>
      </p:sp>
    </p:spTree>
    <p:extLst>
      <p:ext uri="{BB962C8B-B14F-4D97-AF65-F5344CB8AC3E}">
        <p14:creationId xmlns:p14="http://schemas.microsoft.com/office/powerpoint/2010/main" val="127642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949650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The bad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5193653-7797-EB13-1EF8-028A5AE6137C}"/>
              </a:ext>
            </a:extLst>
          </p:cNvPr>
          <p:cNvSpPr txBox="1">
            <a:spLocks/>
          </p:cNvSpPr>
          <p:nvPr/>
        </p:nvSpPr>
        <p:spPr>
          <a:xfrm>
            <a:off x="914096" y="1578113"/>
            <a:ext cx="8162373" cy="5279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Compassion fatigue</a:t>
            </a:r>
          </a:p>
          <a:p>
            <a:pPr lvl="1"/>
            <a:r>
              <a:rPr lang="en-US" sz="2000" dirty="0"/>
              <a:t>a reduced empathic capacity</a:t>
            </a:r>
          </a:p>
          <a:p>
            <a:pPr lvl="1"/>
            <a:endParaRPr lang="en-US" sz="2000" dirty="0"/>
          </a:p>
          <a:p>
            <a:r>
              <a:rPr lang="en-US" sz="2000" dirty="0"/>
              <a:t>Burnout</a:t>
            </a:r>
          </a:p>
          <a:p>
            <a:pPr lvl="1"/>
            <a:r>
              <a:rPr lang="en-US" sz="2000" dirty="0"/>
              <a:t>exhaustion, </a:t>
            </a:r>
          </a:p>
          <a:p>
            <a:pPr lvl="1"/>
            <a:r>
              <a:rPr lang="en-US" sz="2000" dirty="0"/>
              <a:t>cynicism, and</a:t>
            </a:r>
          </a:p>
          <a:p>
            <a:pPr lvl="1"/>
            <a:r>
              <a:rPr lang="en-US" sz="2000" dirty="0"/>
              <a:t>diminished efficacy/confidence in ability to do the job</a:t>
            </a:r>
          </a:p>
          <a:p>
            <a:pPr marL="277246" lvl="1" indent="0">
              <a:buFont typeface="Arial" panose="020B0604020202020204" pitchFamily="34" charset="0"/>
              <a:buNone/>
            </a:pPr>
            <a:endParaRPr lang="en-US" sz="2000" dirty="0"/>
          </a:p>
          <a:p>
            <a:r>
              <a:rPr lang="en-US" sz="2000" dirty="0"/>
              <a:t>Secondary traumatic stress (similar to PTSD)</a:t>
            </a:r>
          </a:p>
          <a:p>
            <a:pPr lvl="1"/>
            <a:r>
              <a:rPr lang="en-US" sz="2000" dirty="0"/>
              <a:t>Intrusive thoughts</a:t>
            </a:r>
          </a:p>
          <a:p>
            <a:pPr lvl="1"/>
            <a:r>
              <a:rPr lang="en-US" sz="2000" dirty="0"/>
              <a:t>Avoidance</a:t>
            </a:r>
          </a:p>
          <a:p>
            <a:pPr lvl="1"/>
            <a:r>
              <a:rPr lang="en-US" sz="2000" dirty="0"/>
              <a:t>Physiological activation</a:t>
            </a:r>
          </a:p>
          <a:p>
            <a:pPr lvl="1"/>
            <a:endParaRPr lang="en-US" sz="2000" dirty="0"/>
          </a:p>
          <a:p>
            <a:endParaRPr lang="en-CA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54CF35-EC59-D890-5E9B-9584336080D4}"/>
              </a:ext>
            </a:extLst>
          </p:cNvPr>
          <p:cNvSpPr txBox="1"/>
          <p:nvPr/>
        </p:nvSpPr>
        <p:spPr>
          <a:xfrm>
            <a:off x="8452571" y="1245296"/>
            <a:ext cx="3220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“</a:t>
            </a:r>
            <a:r>
              <a:rPr lang="en-AU" i="1" dirty="0"/>
              <a:t>The expectation that we can be immersed in suffering and loss daily and not be touched by it is </a:t>
            </a:r>
            <a:endParaRPr lang="en-AU" dirty="0"/>
          </a:p>
          <a:p>
            <a:pPr algn="ctr"/>
            <a:r>
              <a:rPr lang="en-AU" i="1" dirty="0"/>
              <a:t>as unrealistic as expecting to be able to walk through water without getting wet.</a:t>
            </a:r>
            <a:r>
              <a:rPr lang="en-AU" dirty="0"/>
              <a:t>”</a:t>
            </a:r>
            <a:br>
              <a:rPr lang="en-AU" dirty="0"/>
            </a:br>
            <a:r>
              <a:rPr lang="en-AU" dirty="0"/>
              <a:t>(Remen, 2006)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904586" cy="4135917"/>
          </a:xfrm>
        </p:spPr>
        <p:txBody>
          <a:bodyPr>
            <a:normAutofit fontScale="77500" lnSpcReduction="20000"/>
          </a:bodyPr>
          <a:lstStyle/>
          <a:p>
            <a:pPr algn="l">
              <a:spcAft>
                <a:spcPts val="1500"/>
              </a:spcAft>
            </a:pPr>
            <a:r>
              <a:rPr lang="en-US" sz="3700" b="1" dirty="0">
                <a:solidFill>
                  <a:schemeClr val="tx2">
                    <a:lumMod val="75000"/>
                  </a:schemeClr>
                </a:solidFill>
              </a:rPr>
              <a:t>What can make VT stickier? 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sz="2800" b="1" dirty="0">
                <a:latin typeface="+mj-lt"/>
              </a:rPr>
              <a:t>Similarities between your life and the trauma </a:t>
            </a:r>
          </a:p>
          <a:p>
            <a:pPr lvl="1" algn="l"/>
            <a:r>
              <a:rPr lang="en-US" sz="2557" dirty="0">
                <a:latin typeface="+mj-lt"/>
              </a:rPr>
              <a:t>E.g. Victim was 3 year old boy and you have 3 year old boy.</a:t>
            </a:r>
          </a:p>
          <a:p>
            <a:pPr lvl="1" algn="l"/>
            <a:r>
              <a:rPr lang="en-US" sz="2557" dirty="0">
                <a:latin typeface="+mj-lt"/>
              </a:rPr>
              <a:t>You have been through a similar trauma</a:t>
            </a:r>
          </a:p>
          <a:p>
            <a:pPr marL="277246" lvl="1" indent="0" algn="l">
              <a:buNone/>
            </a:pPr>
            <a:r>
              <a:rPr lang="en-US" sz="2557" dirty="0">
                <a:latin typeface="+mj-lt"/>
              </a:rPr>
              <a:t>  </a:t>
            </a:r>
          </a:p>
          <a:p>
            <a:pPr algn="l"/>
            <a:r>
              <a:rPr lang="en-US" sz="2800" b="1" dirty="0">
                <a:latin typeface="+mj-lt"/>
              </a:rPr>
              <a:t>Your revs are up because of:</a:t>
            </a:r>
          </a:p>
          <a:p>
            <a:pPr lvl="1" algn="l"/>
            <a:r>
              <a:rPr lang="en-US" sz="2557" dirty="0">
                <a:latin typeface="+mj-lt"/>
              </a:rPr>
              <a:t>Other life stress</a:t>
            </a:r>
          </a:p>
          <a:p>
            <a:pPr lvl="1" algn="l"/>
            <a:r>
              <a:rPr lang="en-US" sz="2557" dirty="0">
                <a:latin typeface="+mj-lt"/>
              </a:rPr>
              <a:t>Too much work, not enough rest/recovery</a:t>
            </a:r>
          </a:p>
          <a:p>
            <a:pPr lvl="1" algn="l"/>
            <a:r>
              <a:rPr lang="en-US" sz="2557" dirty="0">
                <a:latin typeface="+mj-lt"/>
              </a:rPr>
              <a:t>The number or severity of other trauma</a:t>
            </a:r>
          </a:p>
          <a:p>
            <a:pPr lvl="1" algn="l"/>
            <a:r>
              <a:rPr lang="en-US" sz="2557" dirty="0">
                <a:latin typeface="+mj-lt"/>
              </a:rPr>
              <a:t>Not enough social support (team, leaders, friends, family)</a:t>
            </a:r>
          </a:p>
          <a:p>
            <a:pPr lvl="1" algn="l"/>
            <a:r>
              <a:rPr lang="en-US" sz="2557" dirty="0">
                <a:latin typeface="+mj-lt"/>
              </a:rPr>
              <a:t>Overusing avoidance to cope e.g. drink too much, never talk about it</a:t>
            </a:r>
          </a:p>
        </p:txBody>
      </p:sp>
    </p:spTree>
    <p:extLst>
      <p:ext uri="{BB962C8B-B14F-4D97-AF65-F5344CB8AC3E}">
        <p14:creationId xmlns:p14="http://schemas.microsoft.com/office/powerpoint/2010/main" val="156712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helps? Managing exposure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6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4962635"/>
          </a:xfrm>
        </p:spPr>
        <p:txBody>
          <a:bodyPr>
            <a:normAutofit fontScale="77500" lnSpcReduction="20000"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Managing exposure</a:t>
            </a:r>
          </a:p>
          <a:p>
            <a:r>
              <a:rPr lang="en-US" b="1" dirty="0"/>
              <a:t>First rule of trauma – limit exposure where ever possible</a:t>
            </a:r>
          </a:p>
          <a:p>
            <a:pPr lvl="1"/>
            <a:r>
              <a:rPr lang="en-US" sz="2400" dirty="0"/>
              <a:t>Who needs to see/look/hear? </a:t>
            </a:r>
          </a:p>
          <a:p>
            <a:pPr lvl="2"/>
            <a:r>
              <a:rPr lang="en-US" sz="2400" dirty="0"/>
              <a:t>Restrict non-essential access</a:t>
            </a:r>
          </a:p>
          <a:p>
            <a:pPr lvl="2"/>
            <a:r>
              <a:rPr lang="en-US" sz="2400" dirty="0"/>
              <a:t>Who can overhear?</a:t>
            </a:r>
          </a:p>
          <a:p>
            <a:pPr lvl="2"/>
            <a:r>
              <a:rPr lang="en-US" sz="2400" dirty="0"/>
              <a:t>Limit time on task</a:t>
            </a:r>
          </a:p>
          <a:p>
            <a:endParaRPr lang="en-US" dirty="0"/>
          </a:p>
          <a:p>
            <a:r>
              <a:rPr lang="en-US" b="1" dirty="0"/>
              <a:t>Deliberately engage with traumatic content</a:t>
            </a:r>
          </a:p>
          <a:p>
            <a:pPr lvl="1"/>
            <a:r>
              <a:rPr lang="en-US" sz="2400" dirty="0"/>
              <a:t>Earlier is better</a:t>
            </a:r>
          </a:p>
          <a:p>
            <a:pPr lvl="1"/>
            <a:r>
              <a:rPr lang="en-US" sz="2400" dirty="0"/>
              <a:t>Psychologically decide to engage</a:t>
            </a:r>
          </a:p>
          <a:p>
            <a:pPr lvl="1"/>
            <a:r>
              <a:rPr lang="en-US" sz="2400" dirty="0"/>
              <a:t>Manage heart rate</a:t>
            </a:r>
          </a:p>
          <a:p>
            <a:pPr lvl="1"/>
            <a:r>
              <a:rPr lang="en-US" sz="2400" dirty="0"/>
              <a:t>Schedule your wellbeing around it</a:t>
            </a:r>
          </a:p>
          <a:p>
            <a:endParaRPr lang="en-US" dirty="0"/>
          </a:p>
          <a:p>
            <a:r>
              <a:rPr lang="en-US" b="1" dirty="0"/>
              <a:t>Consider your threshold</a:t>
            </a:r>
          </a:p>
          <a:p>
            <a:pPr lvl="1"/>
            <a:r>
              <a:rPr lang="en-US" sz="2400" dirty="0"/>
              <a:t>What is your capacity for this type of trauma?</a:t>
            </a:r>
          </a:p>
          <a:p>
            <a:pPr lvl="1"/>
            <a:r>
              <a:rPr lang="en-US" sz="2400" dirty="0"/>
              <a:t>Address known similarities E.g. Victim was 3 year old boy and you have 3 year old boy</a:t>
            </a:r>
            <a:r>
              <a:rPr lang="en-US" sz="2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67943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helps? Effective debriefing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0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Peer to peer debriefing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/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day debrief 10 – 15 mins (otherwise wont move it from working into stored memory) can be group, pairs, self, verbal or written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has happened at work that has impacted me today?  (trigger)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has this impacted me? (symptom)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I need to do to take care of this today? (coping)</a:t>
            </a:r>
          </a:p>
        </p:txBody>
      </p:sp>
    </p:spTree>
    <p:extLst>
      <p:ext uri="{BB962C8B-B14F-4D97-AF65-F5344CB8AC3E}">
        <p14:creationId xmlns:p14="http://schemas.microsoft.com/office/powerpoint/2010/main" val="104587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2A7675F328424788F88BD4C8CCBC60" ma:contentTypeVersion="18" ma:contentTypeDescription="Create a new document." ma:contentTypeScope="" ma:versionID="5b76aa2df90568ac34897bc4cd7acdb6">
  <xsd:schema xmlns:xsd="http://www.w3.org/2001/XMLSchema" xmlns:xs="http://www.w3.org/2001/XMLSchema" xmlns:p="http://schemas.microsoft.com/office/2006/metadata/properties" xmlns:ns2="75f3c5cf-43c6-41f4-8843-7fbe2fcf561a" xmlns:ns3="55edf3d6-32a2-4dfd-88d2-4ac10590a2fa" targetNamespace="http://schemas.microsoft.com/office/2006/metadata/properties" ma:root="true" ma:fieldsID="4f7ff2de9119ea108ee45fa85c6b7395" ns2:_="" ns3:_="">
    <xsd:import namespace="75f3c5cf-43c6-41f4-8843-7fbe2fcf561a"/>
    <xsd:import namespace="55edf3d6-32a2-4dfd-88d2-4ac10590a2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3c5cf-43c6-41f4-8843-7fbe2fcf56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97e55fb-4a2c-462a-8ebf-3055ce6a2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df3d6-32a2-4dfd-88d2-4ac10590a2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60688d6-b92b-4820-9bd4-9e389c40edc2}" ma:internalName="TaxCatchAll" ma:showField="CatchAllData" ma:web="55edf3d6-32a2-4dfd-88d2-4ac10590a2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f3c5cf-43c6-41f4-8843-7fbe2fcf561a">
      <Terms xmlns="http://schemas.microsoft.com/office/infopath/2007/PartnerControls"/>
    </lcf76f155ced4ddcb4097134ff3c332f>
    <TaxCatchAll xmlns="55edf3d6-32a2-4dfd-88d2-4ac10590a2fa" xsi:nil="true"/>
  </documentManagement>
</p:properties>
</file>

<file path=customXml/itemProps1.xml><?xml version="1.0" encoding="utf-8"?>
<ds:datastoreItem xmlns:ds="http://schemas.openxmlformats.org/officeDocument/2006/customXml" ds:itemID="{6E2A090D-C7E4-4EEE-8CA0-85045AC1831A}"/>
</file>

<file path=customXml/itemProps2.xml><?xml version="1.0" encoding="utf-8"?>
<ds:datastoreItem xmlns:ds="http://schemas.openxmlformats.org/officeDocument/2006/customXml" ds:itemID="{39773A7F-2D20-48A4-8511-90AD19F2B3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4AE8D-19DA-4B75-BAEE-3649C370CFA3}">
  <ds:schemaRefs>
    <ds:schemaRef ds:uri="http://schemas.microsoft.com/office/2006/metadata/properties"/>
    <ds:schemaRef ds:uri="http://schemas.microsoft.com/office/infopath/2007/PartnerControls"/>
    <ds:schemaRef ds:uri="22f64f1a-fbdb-42b9-b701-ef0327c4bf19"/>
    <ds:schemaRef ds:uri="5aa3758c-ebf2-47a5-b570-b6a7a54a2d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739</Words>
  <Application>Microsoft Macintosh PowerPoint</Application>
  <PresentationFormat>Widescreen</PresentationFormat>
  <Paragraphs>122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Sin, Dova</dc:creator>
  <cp:lastModifiedBy>Melissa Harries</cp:lastModifiedBy>
  <cp:revision>7</cp:revision>
  <dcterms:created xsi:type="dcterms:W3CDTF">2023-03-29T03:04:49Z</dcterms:created>
  <dcterms:modified xsi:type="dcterms:W3CDTF">2023-07-20T02:38:00Z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0x010100CF2A7675F328424788F88BD4C8CCBC60</vt:lpwstr>
  </property>
  <property fmtid="{D5CDD505-2E9C-101B-9397-08002B2CF9AE}" pid="3" name="MediaServiceImageTags">
    <vt:lpwstr/>
  </property>
</Properties>
</file>