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omments/modernComment_113_5405DAC5.xml" ContentType="application/vnd.ms-powerpoint.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808" r:id="rId4"/>
  </p:sldMasterIdLst>
  <p:sldIdLst>
    <p:sldId id="256" r:id="rId5"/>
    <p:sldId id="281" r:id="rId6"/>
    <p:sldId id="258" r:id="rId7"/>
    <p:sldId id="260" r:id="rId8"/>
    <p:sldId id="286" r:id="rId9"/>
    <p:sldId id="288" r:id="rId10"/>
    <p:sldId id="287" r:id="rId11"/>
    <p:sldId id="289" r:id="rId12"/>
    <p:sldId id="290" r:id="rId13"/>
    <p:sldId id="259" r:id="rId14"/>
    <p:sldId id="261" r:id="rId15"/>
    <p:sldId id="291" r:id="rId16"/>
    <p:sldId id="264" r:id="rId17"/>
    <p:sldId id="267" r:id="rId18"/>
    <p:sldId id="265" r:id="rId19"/>
    <p:sldId id="266" r:id="rId20"/>
    <p:sldId id="269" r:id="rId21"/>
    <p:sldId id="271" r:id="rId22"/>
    <p:sldId id="272" r:id="rId23"/>
    <p:sldId id="270" r:id="rId24"/>
    <p:sldId id="282" r:id="rId25"/>
    <p:sldId id="283" r:id="rId26"/>
    <p:sldId id="284" r:id="rId27"/>
    <p:sldId id="285" r:id="rId28"/>
    <p:sldId id="273" r:id="rId29"/>
    <p:sldId id="274" r:id="rId30"/>
    <p:sldId id="277" r:id="rId31"/>
    <p:sldId id="275" r:id="rId32"/>
    <p:sldId id="276" r:id="rId33"/>
    <p:sldId id="278" r:id="rId34"/>
    <p:sldId id="279" r:id="rId35"/>
    <p:sldId id="280" r:id="rId36"/>
    <p:sldId id="292"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343E77-CBC4-A06A-6DEC-7CD52EBABAE5}" name="Kyle Fox" initials="KF" userId="S::kyle.fox@justice.nsw.gov.au::15b10957-fc1f-41c6-84fb-00b3afc6a9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B30FB-9570-4C57-8FF6-58D61DA7BBA8}" v="587" dt="2023-07-21T02:09:33.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197"/>
  </p:normalViewPr>
  <p:slideViewPr>
    <p:cSldViewPr snapToGrid="0">
      <p:cViewPr varScale="1">
        <p:scale>
          <a:sx n="106" d="100"/>
          <a:sy n="106"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omments/modernComment_113_5405DAC5.xml><?xml version="1.0" encoding="utf-8"?>
<p188:cmLst xmlns:a="http://schemas.openxmlformats.org/drawingml/2006/main" xmlns:r="http://schemas.openxmlformats.org/officeDocument/2006/relationships" xmlns:p188="http://schemas.microsoft.com/office/powerpoint/2018/8/main">
  <p188:cm id="{545F58AD-392D-44F0-9ED2-76D79EA8A2C3}" authorId="{1F343E77-CBC4-A06A-6DEC-7CD52EBABAE5}" created="2023-07-13T23:44:09.172">
    <pc:sldMkLst xmlns:pc="http://schemas.microsoft.com/office/powerpoint/2013/main/command">
      <pc:docMk/>
      <pc:sldMk cId="1409669829" sldId="275"/>
    </pc:sldMkLst>
    <p188:txBody>
      <a:bodyPr/>
      <a:lstStyle/>
      <a:p>
        <a:r>
          <a:rPr lang="en-GB"/>
          <a:t>dismissed an "appeal for drug trafficking..."?</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1" Type="http://schemas.openxmlformats.org/officeDocument/2006/relationships/hyperlink" Target="http://www8.austlii.edu.au/cgi-bin/viewdoc/au/legis/cth/consol_act/ca191482/s3.html" TargetMode="External"/></Relationships>
</file>

<file path=ppt/diagrams/_rels/data8.xml.rels><?xml version="1.0" encoding="UTF-8" standalone="yes"?>
<Relationships xmlns="http://schemas.openxmlformats.org/package/2006/relationships"><Relationship Id="rId3" Type="http://schemas.openxmlformats.org/officeDocument/2006/relationships/hyperlink" Target="http://www.austlii.edu.au/au/legis/cth/consol_act/ca191482/s16a.html" TargetMode="External"/><Relationship Id="rId2" Type="http://schemas.openxmlformats.org/officeDocument/2006/relationships/hyperlink" Target="http://www.austlii.edu.au/cgi-bin/viewdoc/au/cases/nsw/NSWCCA/2022/75.html" TargetMode="External"/><Relationship Id="rId1" Type="http://schemas.openxmlformats.org/officeDocument/2006/relationships/hyperlink" Target="http://www7.austlii.edu.au/cgi-bin/viewdoc/au/legis/cth/consol_act/ca191482/s16a.html"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1" Type="http://schemas.openxmlformats.org/officeDocument/2006/relationships/hyperlink" Target="http://www8.austlii.edu.au/cgi-bin/viewdoc/au/legis/cth/consol_act/ca191482/s3.html"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www.austlii.edu.au/au/legis/cth/consol_act/ca191482/s16a.html" TargetMode="External"/><Relationship Id="rId2" Type="http://schemas.openxmlformats.org/officeDocument/2006/relationships/hyperlink" Target="http://www.austlii.edu.au/cgi-bin/viewdoc/au/cases/nsw/NSWCCA/2022/75.html" TargetMode="External"/><Relationship Id="rId1" Type="http://schemas.openxmlformats.org/officeDocument/2006/relationships/hyperlink" Target="http://www7.austlii.edu.au/cgi-bin/viewdoc/au/legis/cth/consol_act/ca191482/s16a.html"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81EBA-CC5B-4E62-8240-FAAEBDF6432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726DA7F-6594-4816-A876-E9F700EF1BF1}">
      <dgm:prSet/>
      <dgm:spPr/>
      <dgm:t>
        <a:bodyPr/>
        <a:lstStyle/>
        <a:p>
          <a:r>
            <a:rPr lang="en-AU" dirty="0"/>
            <a:t>Offences which contain mandatory minimum sentences are unusual within </a:t>
          </a:r>
          <a:r>
            <a:rPr lang="en-AU" dirty="0" err="1"/>
            <a:t>Commonmwealth</a:t>
          </a:r>
          <a:r>
            <a:rPr lang="en-AU" dirty="0"/>
            <a:t> offences.</a:t>
          </a:r>
          <a:endParaRPr lang="en-US" dirty="0"/>
        </a:p>
      </dgm:t>
    </dgm:pt>
    <dgm:pt modelId="{EC5B6B79-DE22-40BE-BE2C-00A60B96AAD8}" type="parTrans" cxnId="{0F277AC5-6997-4AD4-BEF4-8BB690710AD3}">
      <dgm:prSet/>
      <dgm:spPr/>
      <dgm:t>
        <a:bodyPr/>
        <a:lstStyle/>
        <a:p>
          <a:endParaRPr lang="en-US"/>
        </a:p>
      </dgm:t>
    </dgm:pt>
    <dgm:pt modelId="{0CFDD5A9-81EE-49FB-81FD-3F4C4622FA26}" type="sibTrans" cxnId="{0F277AC5-6997-4AD4-BEF4-8BB690710AD3}">
      <dgm:prSet/>
      <dgm:spPr/>
      <dgm:t>
        <a:bodyPr/>
        <a:lstStyle/>
        <a:p>
          <a:endParaRPr lang="en-US"/>
        </a:p>
      </dgm:t>
    </dgm:pt>
    <dgm:pt modelId="{B64781D8-0DC9-4008-957A-C7FC7A64B8A7}">
      <dgm:prSet/>
      <dgm:spPr/>
      <dgm:t>
        <a:bodyPr/>
        <a:lstStyle/>
        <a:p>
          <a:r>
            <a:rPr lang="en-AU" dirty="0"/>
            <a:t>What began in 2001 in </a:t>
          </a:r>
          <a:r>
            <a:rPr lang="en-AU" dirty="0">
              <a:latin typeface="Calibri Light" panose="020F0302020204030204"/>
            </a:rPr>
            <a:t>ss</a:t>
          </a:r>
          <a:r>
            <a:rPr lang="en-AU" dirty="0"/>
            <a:t> 232A and 233C of the </a:t>
          </a:r>
          <a:r>
            <a:rPr lang="en-AU" i="1" dirty="0"/>
            <a:t>Migration Act 1958 </a:t>
          </a:r>
          <a:r>
            <a:rPr lang="en-AU" dirty="0"/>
            <a:t>(</a:t>
          </a:r>
          <a:r>
            <a:rPr lang="en-AU" dirty="0" err="1"/>
            <a:t>Cth</a:t>
          </a:r>
          <a:r>
            <a:rPr lang="en-AU" dirty="0"/>
            <a:t>) is now a central part of the Commonwealth’s offence provisions in </a:t>
          </a:r>
          <a:r>
            <a:rPr lang="en-AU" b="1" dirty="0"/>
            <a:t>Part 8 Divisions 272 (Child Sex offences outside Australia) </a:t>
          </a:r>
          <a:r>
            <a:rPr lang="en-AU" dirty="0"/>
            <a:t>and </a:t>
          </a:r>
          <a:r>
            <a:rPr lang="en-AU" b="1" dirty="0"/>
            <a:t>273 (Offences involving child abuse material outside Australia); </a:t>
          </a:r>
          <a:r>
            <a:rPr lang="en-AU" dirty="0"/>
            <a:t>and </a:t>
          </a:r>
          <a:r>
            <a:rPr lang="en-AU" b="1" dirty="0"/>
            <a:t>Part 10.6 Division 474 (Telecommunications offences) </a:t>
          </a:r>
        </a:p>
      </dgm:t>
    </dgm:pt>
    <dgm:pt modelId="{F5D60EAA-7769-45ED-A523-E002DAF57D3A}" type="parTrans" cxnId="{6699D67F-E4EC-491B-897D-18D104AF7197}">
      <dgm:prSet/>
      <dgm:spPr/>
      <dgm:t>
        <a:bodyPr/>
        <a:lstStyle/>
        <a:p>
          <a:endParaRPr lang="en-US"/>
        </a:p>
      </dgm:t>
    </dgm:pt>
    <dgm:pt modelId="{37A15079-17B4-4FAD-80F4-01C55821A11E}" type="sibTrans" cxnId="{6699D67F-E4EC-491B-897D-18D104AF7197}">
      <dgm:prSet/>
      <dgm:spPr/>
      <dgm:t>
        <a:bodyPr/>
        <a:lstStyle/>
        <a:p>
          <a:endParaRPr lang="en-US"/>
        </a:p>
      </dgm:t>
    </dgm:pt>
    <dgm:pt modelId="{85D57117-8871-40C6-A56D-1EE3C5D54568}" type="pres">
      <dgm:prSet presAssocID="{00481EBA-CC5B-4E62-8240-FAAEBDF64320}" presName="root" presStyleCnt="0">
        <dgm:presLayoutVars>
          <dgm:dir/>
          <dgm:resizeHandles val="exact"/>
        </dgm:presLayoutVars>
      </dgm:prSet>
      <dgm:spPr/>
    </dgm:pt>
    <dgm:pt modelId="{14435FAC-6E05-486A-BCC1-4A7B8CA8A6C2}" type="pres">
      <dgm:prSet presAssocID="{4726DA7F-6594-4816-A876-E9F700EF1BF1}" presName="compNode" presStyleCnt="0"/>
      <dgm:spPr/>
    </dgm:pt>
    <dgm:pt modelId="{63F41B94-7952-4A54-BB4B-A746DA49E01D}" type="pres">
      <dgm:prSet presAssocID="{4726DA7F-6594-4816-A876-E9F700EF1BF1}" presName="bgRect" presStyleLbl="bgShp" presStyleIdx="0" presStyleCnt="2"/>
      <dgm:spPr/>
    </dgm:pt>
    <dgm:pt modelId="{69B3F897-5F8A-453A-9578-46379CB0FAC7}" type="pres">
      <dgm:prSet presAssocID="{4726DA7F-6594-4816-A876-E9F700EF1B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8B7118D9-7301-4B24-9AFA-65FD442370D2}" type="pres">
      <dgm:prSet presAssocID="{4726DA7F-6594-4816-A876-E9F700EF1BF1}" presName="spaceRect" presStyleCnt="0"/>
      <dgm:spPr/>
    </dgm:pt>
    <dgm:pt modelId="{4043B2EE-CA6B-4BAD-978A-E77A6FFCE1E1}" type="pres">
      <dgm:prSet presAssocID="{4726DA7F-6594-4816-A876-E9F700EF1BF1}" presName="parTx" presStyleLbl="revTx" presStyleIdx="0" presStyleCnt="2">
        <dgm:presLayoutVars>
          <dgm:chMax val="0"/>
          <dgm:chPref val="0"/>
        </dgm:presLayoutVars>
      </dgm:prSet>
      <dgm:spPr/>
    </dgm:pt>
    <dgm:pt modelId="{FDA23579-F672-425C-88DE-54C99784A24A}" type="pres">
      <dgm:prSet presAssocID="{0CFDD5A9-81EE-49FB-81FD-3F4C4622FA26}" presName="sibTrans" presStyleCnt="0"/>
      <dgm:spPr/>
    </dgm:pt>
    <dgm:pt modelId="{9FD8A812-1C92-4B4E-928E-26D1DDAD9128}" type="pres">
      <dgm:prSet presAssocID="{B64781D8-0DC9-4008-957A-C7FC7A64B8A7}" presName="compNode" presStyleCnt="0"/>
      <dgm:spPr/>
    </dgm:pt>
    <dgm:pt modelId="{12B4C6D2-AF63-476B-8667-5D15DE202CE0}" type="pres">
      <dgm:prSet presAssocID="{B64781D8-0DC9-4008-957A-C7FC7A64B8A7}" presName="bgRect" presStyleLbl="bgShp" presStyleIdx="1" presStyleCnt="2"/>
      <dgm:spPr/>
    </dgm:pt>
    <dgm:pt modelId="{5F1FC6DA-2079-4CC0-BFCD-289E88E4F031}" type="pres">
      <dgm:prSet presAssocID="{B64781D8-0DC9-4008-957A-C7FC7A64B8A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Slight curve"/>
        </a:ext>
      </dgm:extLst>
    </dgm:pt>
    <dgm:pt modelId="{C5A8463A-9F7B-47BA-BBFE-5054635CCF68}" type="pres">
      <dgm:prSet presAssocID="{B64781D8-0DC9-4008-957A-C7FC7A64B8A7}" presName="spaceRect" presStyleCnt="0"/>
      <dgm:spPr/>
    </dgm:pt>
    <dgm:pt modelId="{4B1CD661-7833-4103-903F-DC9E4063A035}" type="pres">
      <dgm:prSet presAssocID="{B64781D8-0DC9-4008-957A-C7FC7A64B8A7}" presName="parTx" presStyleLbl="revTx" presStyleIdx="1" presStyleCnt="2">
        <dgm:presLayoutVars>
          <dgm:chMax val="0"/>
          <dgm:chPref val="0"/>
        </dgm:presLayoutVars>
      </dgm:prSet>
      <dgm:spPr/>
    </dgm:pt>
  </dgm:ptLst>
  <dgm:cxnLst>
    <dgm:cxn modelId="{965F6064-7124-4869-B532-6ACF95D0B5B0}" type="presOf" srcId="{B64781D8-0DC9-4008-957A-C7FC7A64B8A7}" destId="{4B1CD661-7833-4103-903F-DC9E4063A035}" srcOrd="0" destOrd="0" presId="urn:microsoft.com/office/officeart/2018/2/layout/IconVerticalSolidList"/>
    <dgm:cxn modelId="{0AD8204F-007D-488B-B015-E611A198BB70}" type="presOf" srcId="{00481EBA-CC5B-4E62-8240-FAAEBDF64320}" destId="{85D57117-8871-40C6-A56D-1EE3C5D54568}" srcOrd="0" destOrd="0" presId="urn:microsoft.com/office/officeart/2018/2/layout/IconVerticalSolidList"/>
    <dgm:cxn modelId="{6699D67F-E4EC-491B-897D-18D104AF7197}" srcId="{00481EBA-CC5B-4E62-8240-FAAEBDF64320}" destId="{B64781D8-0DC9-4008-957A-C7FC7A64B8A7}" srcOrd="1" destOrd="0" parTransId="{F5D60EAA-7769-45ED-A523-E002DAF57D3A}" sibTransId="{37A15079-17B4-4FAD-80F4-01C55821A11E}"/>
    <dgm:cxn modelId="{0F277AC5-6997-4AD4-BEF4-8BB690710AD3}" srcId="{00481EBA-CC5B-4E62-8240-FAAEBDF64320}" destId="{4726DA7F-6594-4816-A876-E9F700EF1BF1}" srcOrd="0" destOrd="0" parTransId="{EC5B6B79-DE22-40BE-BE2C-00A60B96AAD8}" sibTransId="{0CFDD5A9-81EE-49FB-81FD-3F4C4622FA26}"/>
    <dgm:cxn modelId="{783DC2C8-C59C-4213-98EF-3145C6919DED}" type="presOf" srcId="{4726DA7F-6594-4816-A876-E9F700EF1BF1}" destId="{4043B2EE-CA6B-4BAD-978A-E77A6FFCE1E1}" srcOrd="0" destOrd="0" presId="urn:microsoft.com/office/officeart/2018/2/layout/IconVerticalSolidList"/>
    <dgm:cxn modelId="{881FD3C9-2F1C-4287-8180-8059EF92A393}" type="presParOf" srcId="{85D57117-8871-40C6-A56D-1EE3C5D54568}" destId="{14435FAC-6E05-486A-BCC1-4A7B8CA8A6C2}" srcOrd="0" destOrd="0" presId="urn:microsoft.com/office/officeart/2018/2/layout/IconVerticalSolidList"/>
    <dgm:cxn modelId="{1C37DCAA-8A99-4B67-B7FF-066269EA1091}" type="presParOf" srcId="{14435FAC-6E05-486A-BCC1-4A7B8CA8A6C2}" destId="{63F41B94-7952-4A54-BB4B-A746DA49E01D}" srcOrd="0" destOrd="0" presId="urn:microsoft.com/office/officeart/2018/2/layout/IconVerticalSolidList"/>
    <dgm:cxn modelId="{A5ACE16A-6A67-4C0C-B82B-92107019381B}" type="presParOf" srcId="{14435FAC-6E05-486A-BCC1-4A7B8CA8A6C2}" destId="{69B3F897-5F8A-453A-9578-46379CB0FAC7}" srcOrd="1" destOrd="0" presId="urn:microsoft.com/office/officeart/2018/2/layout/IconVerticalSolidList"/>
    <dgm:cxn modelId="{3C3C9689-702F-4F48-AE19-FA54BA0B9550}" type="presParOf" srcId="{14435FAC-6E05-486A-BCC1-4A7B8CA8A6C2}" destId="{8B7118D9-7301-4B24-9AFA-65FD442370D2}" srcOrd="2" destOrd="0" presId="urn:microsoft.com/office/officeart/2018/2/layout/IconVerticalSolidList"/>
    <dgm:cxn modelId="{2FEABB09-3212-4F4D-9FA7-BDA5479FC930}" type="presParOf" srcId="{14435FAC-6E05-486A-BCC1-4A7B8CA8A6C2}" destId="{4043B2EE-CA6B-4BAD-978A-E77A6FFCE1E1}" srcOrd="3" destOrd="0" presId="urn:microsoft.com/office/officeart/2018/2/layout/IconVerticalSolidList"/>
    <dgm:cxn modelId="{0E5F267A-04F5-4A7F-A055-C687E858A9F7}" type="presParOf" srcId="{85D57117-8871-40C6-A56D-1EE3C5D54568}" destId="{FDA23579-F672-425C-88DE-54C99784A24A}" srcOrd="1" destOrd="0" presId="urn:microsoft.com/office/officeart/2018/2/layout/IconVerticalSolidList"/>
    <dgm:cxn modelId="{AB5C6C4E-8803-48BE-81C7-60923E18759D}" type="presParOf" srcId="{85D57117-8871-40C6-A56D-1EE3C5D54568}" destId="{9FD8A812-1C92-4B4E-928E-26D1DDAD9128}" srcOrd="2" destOrd="0" presId="urn:microsoft.com/office/officeart/2018/2/layout/IconVerticalSolidList"/>
    <dgm:cxn modelId="{D7E11299-2C8E-4844-B12F-78658E912139}" type="presParOf" srcId="{9FD8A812-1C92-4B4E-928E-26D1DDAD9128}" destId="{12B4C6D2-AF63-476B-8667-5D15DE202CE0}" srcOrd="0" destOrd="0" presId="urn:microsoft.com/office/officeart/2018/2/layout/IconVerticalSolidList"/>
    <dgm:cxn modelId="{607667E7-51E1-47F4-A294-3EAFFF81D68E}" type="presParOf" srcId="{9FD8A812-1C92-4B4E-928E-26D1DDAD9128}" destId="{5F1FC6DA-2079-4CC0-BFCD-289E88E4F031}" srcOrd="1" destOrd="0" presId="urn:microsoft.com/office/officeart/2018/2/layout/IconVerticalSolidList"/>
    <dgm:cxn modelId="{DB30C3F7-A402-4EE6-BA5D-50972314616D}" type="presParOf" srcId="{9FD8A812-1C92-4B4E-928E-26D1DDAD9128}" destId="{C5A8463A-9F7B-47BA-BBFE-5054635CCF68}" srcOrd="2" destOrd="0" presId="urn:microsoft.com/office/officeart/2018/2/layout/IconVerticalSolidList"/>
    <dgm:cxn modelId="{4E6F0F83-128A-4D69-ADBA-1BB7E986D4EB}" type="presParOf" srcId="{9FD8A812-1C92-4B4E-928E-26D1DDAD9128}" destId="{4B1CD661-7833-4103-903F-DC9E4063A0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110E52-1806-4F94-BC55-A1EA687FBA3A}"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922A7109-873B-46B8-8B9B-308CC5BE6D3F}">
      <dgm:prSet/>
      <dgm:spPr/>
      <dgm:t>
        <a:bodyPr/>
        <a:lstStyle/>
        <a:p>
          <a:r>
            <a:rPr lang="pt-BR" i="1"/>
            <a:t>AE v R </a:t>
          </a:r>
          <a:r>
            <a:rPr lang="pt-BR" i="0"/>
            <a:t>[2023] NSWCCA 74</a:t>
          </a:r>
          <a:r>
            <a:rPr lang="en-AU" i="0"/>
            <a:t> con</a:t>
          </a:r>
          <a:r>
            <a:rPr lang="en-AU"/>
            <a:t>cerned the importation of a commercial quantity of cocaine. </a:t>
          </a:r>
          <a:endParaRPr lang="en-US"/>
        </a:p>
      </dgm:t>
    </dgm:pt>
    <dgm:pt modelId="{BEDBED10-4583-429A-9A85-FA7CEC4582B5}" type="parTrans" cxnId="{AA9502C5-4BFD-44B7-B5BD-B33569BCF351}">
      <dgm:prSet/>
      <dgm:spPr/>
      <dgm:t>
        <a:bodyPr/>
        <a:lstStyle/>
        <a:p>
          <a:endParaRPr lang="en-US"/>
        </a:p>
      </dgm:t>
    </dgm:pt>
    <dgm:pt modelId="{16C2880D-B615-4A0B-8E5E-D6F9418CBD9B}" type="sibTrans" cxnId="{AA9502C5-4BFD-44B7-B5BD-B33569BCF351}">
      <dgm:prSet/>
      <dgm:spPr/>
      <dgm:t>
        <a:bodyPr/>
        <a:lstStyle/>
        <a:p>
          <a:endParaRPr lang="en-US"/>
        </a:p>
      </dgm:t>
    </dgm:pt>
    <dgm:pt modelId="{0D49D5E9-0B57-46F9-8926-AC2091FF8D24}">
      <dgm:prSet/>
      <dgm:spPr/>
      <dgm:t>
        <a:bodyPr/>
        <a:lstStyle/>
        <a:p>
          <a:r>
            <a:rPr lang="en-AU" i="0" dirty="0"/>
            <a:t>The sentencing court held that</a:t>
          </a:r>
          <a:r>
            <a:rPr lang="en-AU" b="0" i="0" dirty="0"/>
            <a:t> the applicant’s role in the importation was “essential” and “fundamental” although there was no evidence to establish that the applicant was the financier or was to have been the distributor. His Honour concluded that the applicant was more than “a mere warehouse man” but less than a principal. As to the quantity, whilst large, the applicant could only be said to have known that more than 2kg of cocaine was involved. </a:t>
          </a:r>
          <a:endParaRPr lang="en-US" dirty="0"/>
        </a:p>
      </dgm:t>
    </dgm:pt>
    <dgm:pt modelId="{04243F3E-38C2-4413-8E63-8382F44F2E51}" type="parTrans" cxnId="{CDB619CE-ACC7-472F-AA3E-F622002884A1}">
      <dgm:prSet/>
      <dgm:spPr/>
      <dgm:t>
        <a:bodyPr/>
        <a:lstStyle/>
        <a:p>
          <a:endParaRPr lang="en-US"/>
        </a:p>
      </dgm:t>
    </dgm:pt>
    <dgm:pt modelId="{6810DCBC-4935-4AF7-8B07-0AF17961A5B6}" type="sibTrans" cxnId="{CDB619CE-ACC7-472F-AA3E-F622002884A1}">
      <dgm:prSet/>
      <dgm:spPr/>
      <dgm:t>
        <a:bodyPr/>
        <a:lstStyle/>
        <a:p>
          <a:endParaRPr lang="en-US"/>
        </a:p>
      </dgm:t>
    </dgm:pt>
    <dgm:pt modelId="{1DC040E5-1D5E-4F30-B219-F8ED724C8BD7}" type="pres">
      <dgm:prSet presAssocID="{93110E52-1806-4F94-BC55-A1EA687FBA3A}" presName="Name0" presStyleCnt="0">
        <dgm:presLayoutVars>
          <dgm:dir/>
          <dgm:animLvl val="lvl"/>
          <dgm:resizeHandles val="exact"/>
        </dgm:presLayoutVars>
      </dgm:prSet>
      <dgm:spPr/>
    </dgm:pt>
    <dgm:pt modelId="{0793AE36-DFE9-4159-A60C-9ED45AF1E0C7}" type="pres">
      <dgm:prSet presAssocID="{0D49D5E9-0B57-46F9-8926-AC2091FF8D24}" presName="boxAndChildren" presStyleCnt="0"/>
      <dgm:spPr/>
    </dgm:pt>
    <dgm:pt modelId="{ECD6CAC5-84E4-4361-8B4B-597D49A607F2}" type="pres">
      <dgm:prSet presAssocID="{0D49D5E9-0B57-46F9-8926-AC2091FF8D24}" presName="parentTextBox" presStyleLbl="node1" presStyleIdx="0" presStyleCnt="2"/>
      <dgm:spPr/>
    </dgm:pt>
    <dgm:pt modelId="{E1501E78-CAEE-4B4A-B220-9C64C0C28F71}" type="pres">
      <dgm:prSet presAssocID="{16C2880D-B615-4A0B-8E5E-D6F9418CBD9B}" presName="sp" presStyleCnt="0"/>
      <dgm:spPr/>
    </dgm:pt>
    <dgm:pt modelId="{1127770E-A04F-4D24-97C1-1F2E9C593E7C}" type="pres">
      <dgm:prSet presAssocID="{922A7109-873B-46B8-8B9B-308CC5BE6D3F}" presName="arrowAndChildren" presStyleCnt="0"/>
      <dgm:spPr/>
    </dgm:pt>
    <dgm:pt modelId="{2B8D0DD8-8278-49A1-8E34-030374F7CA0D}" type="pres">
      <dgm:prSet presAssocID="{922A7109-873B-46B8-8B9B-308CC5BE6D3F}" presName="parentTextArrow" presStyleLbl="node1" presStyleIdx="1" presStyleCnt="2"/>
      <dgm:spPr/>
    </dgm:pt>
  </dgm:ptLst>
  <dgm:cxnLst>
    <dgm:cxn modelId="{1429A60F-F121-4D8C-AADD-EF642D106F4A}" type="presOf" srcId="{93110E52-1806-4F94-BC55-A1EA687FBA3A}" destId="{1DC040E5-1D5E-4F30-B219-F8ED724C8BD7}" srcOrd="0" destOrd="0" presId="urn:microsoft.com/office/officeart/2005/8/layout/process4"/>
    <dgm:cxn modelId="{F04DB28E-4AF5-472E-A2BD-35F85FB3512B}" type="presOf" srcId="{0D49D5E9-0B57-46F9-8926-AC2091FF8D24}" destId="{ECD6CAC5-84E4-4361-8B4B-597D49A607F2}" srcOrd="0" destOrd="0" presId="urn:microsoft.com/office/officeart/2005/8/layout/process4"/>
    <dgm:cxn modelId="{47886BB5-E05A-4502-BCDF-7E45870A6CB3}" type="presOf" srcId="{922A7109-873B-46B8-8B9B-308CC5BE6D3F}" destId="{2B8D0DD8-8278-49A1-8E34-030374F7CA0D}" srcOrd="0" destOrd="0" presId="urn:microsoft.com/office/officeart/2005/8/layout/process4"/>
    <dgm:cxn modelId="{AA9502C5-4BFD-44B7-B5BD-B33569BCF351}" srcId="{93110E52-1806-4F94-BC55-A1EA687FBA3A}" destId="{922A7109-873B-46B8-8B9B-308CC5BE6D3F}" srcOrd="0" destOrd="0" parTransId="{BEDBED10-4583-429A-9A85-FA7CEC4582B5}" sibTransId="{16C2880D-B615-4A0B-8E5E-D6F9418CBD9B}"/>
    <dgm:cxn modelId="{CDB619CE-ACC7-472F-AA3E-F622002884A1}" srcId="{93110E52-1806-4F94-BC55-A1EA687FBA3A}" destId="{0D49D5E9-0B57-46F9-8926-AC2091FF8D24}" srcOrd="1" destOrd="0" parTransId="{04243F3E-38C2-4413-8E63-8382F44F2E51}" sibTransId="{6810DCBC-4935-4AF7-8B07-0AF17961A5B6}"/>
    <dgm:cxn modelId="{6E21814B-54F3-49DF-B59B-7742671F4BDA}" type="presParOf" srcId="{1DC040E5-1D5E-4F30-B219-F8ED724C8BD7}" destId="{0793AE36-DFE9-4159-A60C-9ED45AF1E0C7}" srcOrd="0" destOrd="0" presId="urn:microsoft.com/office/officeart/2005/8/layout/process4"/>
    <dgm:cxn modelId="{4EB51011-E80D-4797-A832-641DA49E4491}" type="presParOf" srcId="{0793AE36-DFE9-4159-A60C-9ED45AF1E0C7}" destId="{ECD6CAC5-84E4-4361-8B4B-597D49A607F2}" srcOrd="0" destOrd="0" presId="urn:microsoft.com/office/officeart/2005/8/layout/process4"/>
    <dgm:cxn modelId="{58CCAF0E-A1F0-4C38-BB1B-1C3665E00697}" type="presParOf" srcId="{1DC040E5-1D5E-4F30-B219-F8ED724C8BD7}" destId="{E1501E78-CAEE-4B4A-B220-9C64C0C28F71}" srcOrd="1" destOrd="0" presId="urn:microsoft.com/office/officeart/2005/8/layout/process4"/>
    <dgm:cxn modelId="{6509ECC9-0D68-4244-A785-9344FC5D335E}" type="presParOf" srcId="{1DC040E5-1D5E-4F30-B219-F8ED724C8BD7}" destId="{1127770E-A04F-4D24-97C1-1F2E9C593E7C}" srcOrd="2" destOrd="0" presId="urn:microsoft.com/office/officeart/2005/8/layout/process4"/>
    <dgm:cxn modelId="{5B5FE0EB-B807-4FE8-A81C-3123A4045CFE}" type="presParOf" srcId="{1127770E-A04F-4D24-97C1-1F2E9C593E7C}" destId="{2B8D0DD8-8278-49A1-8E34-030374F7CA0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D42FF8-6364-4111-BF82-CFB9C5B56FA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848B233-7A19-4D2C-95FA-C9C80669BD15}">
      <dgm:prSet/>
      <dgm:spPr/>
      <dgm:t>
        <a:bodyPr/>
        <a:lstStyle/>
        <a:p>
          <a:pPr rtl="0"/>
          <a:r>
            <a:rPr lang="en-AU" b="0" i="0" dirty="0">
              <a:latin typeface="Calibri Light" panose="020F0302020204030204"/>
            </a:rPr>
            <a:t>This is a post </a:t>
          </a:r>
          <a:r>
            <a:rPr lang="en-AU" b="0" i="1" dirty="0" err="1">
              <a:latin typeface="Calibri Light" panose="020F0302020204030204"/>
            </a:rPr>
            <a:t>Totaan</a:t>
          </a:r>
          <a:r>
            <a:rPr lang="en-AU" b="0" i="0" dirty="0">
              <a:latin typeface="Calibri Light" panose="020F0302020204030204"/>
            </a:rPr>
            <a:t> example of the objective seriousness negating family hardship.</a:t>
          </a:r>
          <a:endParaRPr lang="en-US" b="0" i="0" dirty="0">
            <a:latin typeface="Calibri Light" panose="020F0302020204030204"/>
          </a:endParaRPr>
        </a:p>
      </dgm:t>
    </dgm:pt>
    <dgm:pt modelId="{89FC7241-F800-4032-B3BC-5FFDF5D0E1D9}" type="parTrans" cxnId="{CE36A2A2-99D1-4768-9209-9C35ACE63596}">
      <dgm:prSet/>
      <dgm:spPr/>
      <dgm:t>
        <a:bodyPr/>
        <a:lstStyle/>
        <a:p>
          <a:endParaRPr lang="en-US"/>
        </a:p>
      </dgm:t>
    </dgm:pt>
    <dgm:pt modelId="{C42E9814-995A-47F7-A959-77AF531CADFA}" type="sibTrans" cxnId="{CE36A2A2-99D1-4768-9209-9C35ACE63596}">
      <dgm:prSet/>
      <dgm:spPr/>
      <dgm:t>
        <a:bodyPr/>
        <a:lstStyle/>
        <a:p>
          <a:endParaRPr lang="en-US"/>
        </a:p>
      </dgm:t>
    </dgm:pt>
    <dgm:pt modelId="{44720A36-7FBB-44CE-BB2C-8E9928C5056A}">
      <dgm:prSet/>
      <dgm:spPr/>
      <dgm:t>
        <a:bodyPr/>
        <a:lstStyle/>
        <a:p>
          <a:pPr>
            <a:lnSpc>
              <a:spcPct val="100000"/>
            </a:lnSpc>
          </a:pPr>
          <a:r>
            <a:rPr lang="en-AU" b="0" i="0" dirty="0"/>
            <a:t>The sentencing judge set out the applicant’s personal circumstances, including his former good character, and the responsible and well-paid engineering positions he had held prior to arrest. His Honour noted the “big effect” on the applicant’s elderly parents of his arrest and incarceration and the “devastating” effect on his children.</a:t>
          </a:r>
          <a:endParaRPr lang="en-US" dirty="0"/>
        </a:p>
      </dgm:t>
    </dgm:pt>
    <dgm:pt modelId="{55F6F173-B441-4C4E-864B-802EFE4E1842}" type="parTrans" cxnId="{ABC5FC0F-F46D-4DA8-AF81-927CF9482749}">
      <dgm:prSet/>
      <dgm:spPr/>
      <dgm:t>
        <a:bodyPr/>
        <a:lstStyle/>
        <a:p>
          <a:endParaRPr lang="en-US"/>
        </a:p>
      </dgm:t>
    </dgm:pt>
    <dgm:pt modelId="{BD4B7618-895F-4DBE-BE0B-DFBA93B546E8}" type="sibTrans" cxnId="{ABC5FC0F-F46D-4DA8-AF81-927CF9482749}">
      <dgm:prSet/>
      <dgm:spPr/>
      <dgm:t>
        <a:bodyPr/>
        <a:lstStyle/>
        <a:p>
          <a:endParaRPr lang="en-US"/>
        </a:p>
      </dgm:t>
    </dgm:pt>
    <dgm:pt modelId="{055A3DE3-B579-4B80-AD8A-4C90ACBE6BAD}">
      <dgm:prSet phldr="0"/>
      <dgm:spPr/>
      <dgm:t>
        <a:bodyPr/>
        <a:lstStyle/>
        <a:p>
          <a:pPr>
            <a:lnSpc>
              <a:spcPct val="100000"/>
            </a:lnSpc>
          </a:pPr>
          <a:r>
            <a:rPr lang="en-AU" b="0" i="0" dirty="0">
              <a:latin typeface="Calibri Light" panose="020F0302020204030204"/>
            </a:rPr>
            <a:t>The</a:t>
          </a:r>
          <a:r>
            <a:rPr lang="en-AU" b="0" i="0" dirty="0"/>
            <a:t> sentencing judge inferred that the applicant expected a financial reward that was “not insignificant”. The guilty plea and assistance were regarded by the sentencing judge as evidence of contrition. The applicant’s prospects for the future were held to be very good.</a:t>
          </a:r>
          <a:endParaRPr lang="en-US" dirty="0"/>
        </a:p>
      </dgm:t>
    </dgm:pt>
    <dgm:pt modelId="{798710EB-5773-42BB-9408-5759B756F75A}" type="parTrans" cxnId="{401A6842-7053-4A4D-A8F8-7F99E2710B21}">
      <dgm:prSet/>
      <dgm:spPr/>
    </dgm:pt>
    <dgm:pt modelId="{EBEDA426-F37A-4DB7-AFDD-64F1AA5BB54D}" type="sibTrans" cxnId="{401A6842-7053-4A4D-A8F8-7F99E2710B21}">
      <dgm:prSet/>
      <dgm:spPr/>
    </dgm:pt>
    <dgm:pt modelId="{81CDE42A-F753-437D-BBCA-75E567314EA5}" type="pres">
      <dgm:prSet presAssocID="{99D42FF8-6364-4111-BF82-CFB9C5B56FAE}" presName="root" presStyleCnt="0">
        <dgm:presLayoutVars>
          <dgm:dir/>
          <dgm:resizeHandles val="exact"/>
        </dgm:presLayoutVars>
      </dgm:prSet>
      <dgm:spPr/>
    </dgm:pt>
    <dgm:pt modelId="{4FB47C99-AF47-4844-9AD5-D77B9D47A618}" type="pres">
      <dgm:prSet presAssocID="{D848B233-7A19-4D2C-95FA-C9C80669BD15}" presName="compNode" presStyleCnt="0"/>
      <dgm:spPr/>
    </dgm:pt>
    <dgm:pt modelId="{557D269F-CEBD-42D6-8693-D926CFD0CC78}" type="pres">
      <dgm:prSet presAssocID="{D848B233-7A19-4D2C-95FA-C9C80669BD15}" presName="bgRect" presStyleLbl="bgShp" presStyleIdx="0" presStyleCnt="3"/>
      <dgm:spPr/>
    </dgm:pt>
    <dgm:pt modelId="{70A8B302-3530-4D25-8A03-2063A8D8570A}" type="pres">
      <dgm:prSet presAssocID="{D848B233-7A19-4D2C-95FA-C9C80669BD1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08749958-2329-451F-A4B8-7E5FE1215BC7}" type="pres">
      <dgm:prSet presAssocID="{D848B233-7A19-4D2C-95FA-C9C80669BD15}" presName="spaceRect" presStyleCnt="0"/>
      <dgm:spPr/>
    </dgm:pt>
    <dgm:pt modelId="{6061709D-66DB-4831-B99F-21BD6C18AFD1}" type="pres">
      <dgm:prSet presAssocID="{D848B233-7A19-4D2C-95FA-C9C80669BD15}" presName="parTx" presStyleLbl="revTx" presStyleIdx="0" presStyleCnt="3">
        <dgm:presLayoutVars>
          <dgm:chMax val="0"/>
          <dgm:chPref val="0"/>
        </dgm:presLayoutVars>
      </dgm:prSet>
      <dgm:spPr/>
    </dgm:pt>
    <dgm:pt modelId="{FFFD75CD-FF6B-4359-952A-23D51201A352}" type="pres">
      <dgm:prSet presAssocID="{C42E9814-995A-47F7-A959-77AF531CADFA}" presName="sibTrans" presStyleCnt="0"/>
      <dgm:spPr/>
    </dgm:pt>
    <dgm:pt modelId="{A6459FE4-7D7E-4617-B8D3-630AB414CF18}" type="pres">
      <dgm:prSet presAssocID="{055A3DE3-B579-4B80-AD8A-4C90ACBE6BAD}" presName="compNode" presStyleCnt="0"/>
      <dgm:spPr/>
    </dgm:pt>
    <dgm:pt modelId="{474BD9AD-B772-485B-8BCA-DAD585CEEACC}" type="pres">
      <dgm:prSet presAssocID="{055A3DE3-B579-4B80-AD8A-4C90ACBE6BAD}" presName="bgRect" presStyleLbl="bgShp" presStyleIdx="1" presStyleCnt="3"/>
      <dgm:spPr/>
    </dgm:pt>
    <dgm:pt modelId="{ED8B74A0-959A-4DE3-BDF5-329605CFB7B3}" type="pres">
      <dgm:prSet presAssocID="{055A3DE3-B579-4B80-AD8A-4C90ACBE6BAD}" presName="iconRect" presStyleLbl="node1" presStyleIdx="1" presStyleCnt="3"/>
      <dgm:spPr/>
    </dgm:pt>
    <dgm:pt modelId="{2932E3DD-5D6C-4E7B-8ED4-D6760ADE9037}" type="pres">
      <dgm:prSet presAssocID="{055A3DE3-B579-4B80-AD8A-4C90ACBE6BAD}" presName="spaceRect" presStyleCnt="0"/>
      <dgm:spPr/>
    </dgm:pt>
    <dgm:pt modelId="{F09E9898-063A-4DF4-8165-0E621E971964}" type="pres">
      <dgm:prSet presAssocID="{055A3DE3-B579-4B80-AD8A-4C90ACBE6BAD}" presName="parTx" presStyleLbl="revTx" presStyleIdx="1" presStyleCnt="3">
        <dgm:presLayoutVars>
          <dgm:chMax val="0"/>
          <dgm:chPref val="0"/>
        </dgm:presLayoutVars>
      </dgm:prSet>
      <dgm:spPr/>
    </dgm:pt>
    <dgm:pt modelId="{7BDD972E-3161-4DFE-A91A-D2E1FE2F6C78}" type="pres">
      <dgm:prSet presAssocID="{EBEDA426-F37A-4DB7-AFDD-64F1AA5BB54D}" presName="sibTrans" presStyleCnt="0"/>
      <dgm:spPr/>
    </dgm:pt>
    <dgm:pt modelId="{D8078964-8BA4-483B-AEA3-3491D9499E29}" type="pres">
      <dgm:prSet presAssocID="{44720A36-7FBB-44CE-BB2C-8E9928C5056A}" presName="compNode" presStyleCnt="0"/>
      <dgm:spPr/>
    </dgm:pt>
    <dgm:pt modelId="{0074E640-75DB-4F25-B321-767748037E23}" type="pres">
      <dgm:prSet presAssocID="{44720A36-7FBB-44CE-BB2C-8E9928C5056A}" presName="bgRect" presStyleLbl="bgShp" presStyleIdx="2" presStyleCnt="3"/>
      <dgm:spPr/>
    </dgm:pt>
    <dgm:pt modelId="{DFC69029-47D0-4568-B142-FDE4CF6062D6}" type="pres">
      <dgm:prSet presAssocID="{44720A36-7FBB-44CE-BB2C-8E9928C5056A}"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6BBDC4E7-EDBA-44C1-99B7-E08F8EE62B43}" type="pres">
      <dgm:prSet presAssocID="{44720A36-7FBB-44CE-BB2C-8E9928C5056A}" presName="spaceRect" presStyleCnt="0"/>
      <dgm:spPr/>
    </dgm:pt>
    <dgm:pt modelId="{1B928EF3-0F9F-41CD-9C5A-3A0A2CD4C97A}" type="pres">
      <dgm:prSet presAssocID="{44720A36-7FBB-44CE-BB2C-8E9928C5056A}" presName="parTx" presStyleLbl="revTx" presStyleIdx="2" presStyleCnt="3">
        <dgm:presLayoutVars>
          <dgm:chMax val="0"/>
          <dgm:chPref val="0"/>
        </dgm:presLayoutVars>
      </dgm:prSet>
      <dgm:spPr/>
    </dgm:pt>
  </dgm:ptLst>
  <dgm:cxnLst>
    <dgm:cxn modelId="{ABC5FC0F-F46D-4DA8-AF81-927CF9482749}" srcId="{99D42FF8-6364-4111-BF82-CFB9C5B56FAE}" destId="{44720A36-7FBB-44CE-BB2C-8E9928C5056A}" srcOrd="2" destOrd="0" parTransId="{55F6F173-B441-4C4E-864B-802EFE4E1842}" sibTransId="{BD4B7618-895F-4DBE-BE0B-DFBA93B546E8}"/>
    <dgm:cxn modelId="{AED91F25-E0D3-4F03-BCF6-B7A91C48B454}" type="presOf" srcId="{055A3DE3-B579-4B80-AD8A-4C90ACBE6BAD}" destId="{F09E9898-063A-4DF4-8165-0E621E971964}" srcOrd="0" destOrd="0" presId="urn:microsoft.com/office/officeart/2018/2/layout/IconVerticalSolidList"/>
    <dgm:cxn modelId="{6BF96830-A5C4-48E1-92B1-8DFFFF75477C}" type="presOf" srcId="{99D42FF8-6364-4111-BF82-CFB9C5B56FAE}" destId="{81CDE42A-F753-437D-BBCA-75E567314EA5}" srcOrd="0" destOrd="0" presId="urn:microsoft.com/office/officeart/2018/2/layout/IconVerticalSolidList"/>
    <dgm:cxn modelId="{401A6842-7053-4A4D-A8F8-7F99E2710B21}" srcId="{99D42FF8-6364-4111-BF82-CFB9C5B56FAE}" destId="{055A3DE3-B579-4B80-AD8A-4C90ACBE6BAD}" srcOrd="1" destOrd="0" parTransId="{798710EB-5773-42BB-9408-5759B756F75A}" sibTransId="{EBEDA426-F37A-4DB7-AFDD-64F1AA5BB54D}"/>
    <dgm:cxn modelId="{CE36A2A2-99D1-4768-9209-9C35ACE63596}" srcId="{99D42FF8-6364-4111-BF82-CFB9C5B56FAE}" destId="{D848B233-7A19-4D2C-95FA-C9C80669BD15}" srcOrd="0" destOrd="0" parTransId="{89FC7241-F800-4032-B3BC-5FFDF5D0E1D9}" sibTransId="{C42E9814-995A-47F7-A959-77AF531CADFA}"/>
    <dgm:cxn modelId="{65BDA4EF-56B5-4096-9930-D141BEA33241}" type="presOf" srcId="{44720A36-7FBB-44CE-BB2C-8E9928C5056A}" destId="{1B928EF3-0F9F-41CD-9C5A-3A0A2CD4C97A}" srcOrd="0" destOrd="0" presId="urn:microsoft.com/office/officeart/2018/2/layout/IconVerticalSolidList"/>
    <dgm:cxn modelId="{6A9CD8D4-8EAC-4373-916F-4F67A2853BD6}" type="presOf" srcId="{D848B233-7A19-4D2C-95FA-C9C80669BD15}" destId="{6061709D-66DB-4831-B99F-21BD6C18AFD1}" srcOrd="0" destOrd="0" presId="urn:microsoft.com/office/officeart/2018/2/layout/IconVerticalSolidList"/>
    <dgm:cxn modelId="{801A02AF-9C5B-4172-ABD8-263A7CDDBD25}" type="presParOf" srcId="{81CDE42A-F753-437D-BBCA-75E567314EA5}" destId="{4FB47C99-AF47-4844-9AD5-D77B9D47A618}" srcOrd="0" destOrd="0" presId="urn:microsoft.com/office/officeart/2018/2/layout/IconVerticalSolidList"/>
    <dgm:cxn modelId="{80C270E1-9E79-4434-8446-CB4A9D11E9FE}" type="presParOf" srcId="{4FB47C99-AF47-4844-9AD5-D77B9D47A618}" destId="{557D269F-CEBD-42D6-8693-D926CFD0CC78}" srcOrd="0" destOrd="0" presId="urn:microsoft.com/office/officeart/2018/2/layout/IconVerticalSolidList"/>
    <dgm:cxn modelId="{9221AD7C-0B5B-40AE-ABF1-A0C203119A07}" type="presParOf" srcId="{4FB47C99-AF47-4844-9AD5-D77B9D47A618}" destId="{70A8B302-3530-4D25-8A03-2063A8D8570A}" srcOrd="1" destOrd="0" presId="urn:microsoft.com/office/officeart/2018/2/layout/IconVerticalSolidList"/>
    <dgm:cxn modelId="{EE47DC9D-3054-4FDC-969E-42CBE05057C6}" type="presParOf" srcId="{4FB47C99-AF47-4844-9AD5-D77B9D47A618}" destId="{08749958-2329-451F-A4B8-7E5FE1215BC7}" srcOrd="2" destOrd="0" presId="urn:microsoft.com/office/officeart/2018/2/layout/IconVerticalSolidList"/>
    <dgm:cxn modelId="{354C2EEE-F4E4-43FE-A4D8-5E88A15A436F}" type="presParOf" srcId="{4FB47C99-AF47-4844-9AD5-D77B9D47A618}" destId="{6061709D-66DB-4831-B99F-21BD6C18AFD1}" srcOrd="3" destOrd="0" presId="urn:microsoft.com/office/officeart/2018/2/layout/IconVerticalSolidList"/>
    <dgm:cxn modelId="{CCCF4038-27D5-4597-80C6-F58498B0AB7A}" type="presParOf" srcId="{81CDE42A-F753-437D-BBCA-75E567314EA5}" destId="{FFFD75CD-FF6B-4359-952A-23D51201A352}" srcOrd="1" destOrd="0" presId="urn:microsoft.com/office/officeart/2018/2/layout/IconVerticalSolidList"/>
    <dgm:cxn modelId="{FB6F0F23-561A-4BFF-8765-0295755A0005}" type="presParOf" srcId="{81CDE42A-F753-437D-BBCA-75E567314EA5}" destId="{A6459FE4-7D7E-4617-B8D3-630AB414CF18}" srcOrd="2" destOrd="0" presId="urn:microsoft.com/office/officeart/2018/2/layout/IconVerticalSolidList"/>
    <dgm:cxn modelId="{B5F50444-EE0D-48B7-A499-F61480B5BD7A}" type="presParOf" srcId="{A6459FE4-7D7E-4617-B8D3-630AB414CF18}" destId="{474BD9AD-B772-485B-8BCA-DAD585CEEACC}" srcOrd="0" destOrd="0" presId="urn:microsoft.com/office/officeart/2018/2/layout/IconVerticalSolidList"/>
    <dgm:cxn modelId="{12D5F0F4-8CA4-49D2-950A-A2CCF105BADE}" type="presParOf" srcId="{A6459FE4-7D7E-4617-B8D3-630AB414CF18}" destId="{ED8B74A0-959A-4DE3-BDF5-329605CFB7B3}" srcOrd="1" destOrd="0" presId="urn:microsoft.com/office/officeart/2018/2/layout/IconVerticalSolidList"/>
    <dgm:cxn modelId="{3791F45F-5C13-498F-A83D-1B4591F2B784}" type="presParOf" srcId="{A6459FE4-7D7E-4617-B8D3-630AB414CF18}" destId="{2932E3DD-5D6C-4E7B-8ED4-D6760ADE9037}" srcOrd="2" destOrd="0" presId="urn:microsoft.com/office/officeart/2018/2/layout/IconVerticalSolidList"/>
    <dgm:cxn modelId="{21E8F29B-38AB-4A9A-9771-0944A31C47BB}" type="presParOf" srcId="{A6459FE4-7D7E-4617-B8D3-630AB414CF18}" destId="{F09E9898-063A-4DF4-8165-0E621E971964}" srcOrd="3" destOrd="0" presId="urn:microsoft.com/office/officeart/2018/2/layout/IconVerticalSolidList"/>
    <dgm:cxn modelId="{B3374463-20C7-4EB2-8DAA-38CEF5E09EF1}" type="presParOf" srcId="{81CDE42A-F753-437D-BBCA-75E567314EA5}" destId="{7BDD972E-3161-4DFE-A91A-D2E1FE2F6C78}" srcOrd="3" destOrd="0" presId="urn:microsoft.com/office/officeart/2018/2/layout/IconVerticalSolidList"/>
    <dgm:cxn modelId="{18FF6916-9076-4824-A842-F92C08DE1793}" type="presParOf" srcId="{81CDE42A-F753-437D-BBCA-75E567314EA5}" destId="{D8078964-8BA4-483B-AEA3-3491D9499E29}" srcOrd="4" destOrd="0" presId="urn:microsoft.com/office/officeart/2018/2/layout/IconVerticalSolidList"/>
    <dgm:cxn modelId="{8E159205-2E0E-4786-B450-C401A4E590CE}" type="presParOf" srcId="{D8078964-8BA4-483B-AEA3-3491D9499E29}" destId="{0074E640-75DB-4F25-B321-767748037E23}" srcOrd="0" destOrd="0" presId="urn:microsoft.com/office/officeart/2018/2/layout/IconVerticalSolidList"/>
    <dgm:cxn modelId="{A8653F9A-2DD6-411F-B9A8-2089CB1EC02B}" type="presParOf" srcId="{D8078964-8BA4-483B-AEA3-3491D9499E29}" destId="{DFC69029-47D0-4568-B142-FDE4CF6062D6}" srcOrd="1" destOrd="0" presId="urn:microsoft.com/office/officeart/2018/2/layout/IconVerticalSolidList"/>
    <dgm:cxn modelId="{1B5515AD-5C9E-41A8-89D5-94DA91064B38}" type="presParOf" srcId="{D8078964-8BA4-483B-AEA3-3491D9499E29}" destId="{6BBDC4E7-EDBA-44C1-99B7-E08F8EE62B43}" srcOrd="2" destOrd="0" presId="urn:microsoft.com/office/officeart/2018/2/layout/IconVerticalSolidList"/>
    <dgm:cxn modelId="{1D913DC9-0C3D-42AC-9C7D-2FC109D07EE9}" type="presParOf" srcId="{D8078964-8BA4-483B-AEA3-3491D9499E29}" destId="{1B928EF3-0F9F-41CD-9C5A-3A0A2CD4C97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8A8DD0-0DFE-427E-A470-0821DDD5F75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9112652-AD7F-409B-A009-B7FB10895BCB}">
      <dgm:prSet/>
      <dgm:spPr/>
      <dgm:t>
        <a:bodyPr/>
        <a:lstStyle/>
        <a:p>
          <a:r>
            <a:rPr lang="en-AU" dirty="0"/>
            <a:t>There are two schools of thought. Pot or </a:t>
          </a:r>
          <a:r>
            <a:rPr lang="en-AU" dirty="0" err="1"/>
            <a:t>Bahar</a:t>
          </a:r>
          <a:endParaRPr lang="en-US" dirty="0"/>
        </a:p>
      </dgm:t>
    </dgm:pt>
    <dgm:pt modelId="{1F91192A-ACC9-44B7-9584-A663CF3D9F0E}" type="parTrans" cxnId="{9B2768E5-EA84-49C6-AB21-D02C5C31511A}">
      <dgm:prSet/>
      <dgm:spPr/>
      <dgm:t>
        <a:bodyPr/>
        <a:lstStyle/>
        <a:p>
          <a:endParaRPr lang="en-US"/>
        </a:p>
      </dgm:t>
    </dgm:pt>
    <dgm:pt modelId="{7723AA18-0DE3-45A8-803F-009A13F608A8}" type="sibTrans" cxnId="{9B2768E5-EA84-49C6-AB21-D02C5C31511A}">
      <dgm:prSet/>
      <dgm:spPr/>
      <dgm:t>
        <a:bodyPr/>
        <a:lstStyle/>
        <a:p>
          <a:endParaRPr lang="en-US"/>
        </a:p>
      </dgm:t>
    </dgm:pt>
    <dgm:pt modelId="{BD9D1690-5C39-4B13-B1FE-0A9BC4EF527C}">
      <dgm:prSet/>
      <dgm:spPr/>
      <dgm:t>
        <a:bodyPr/>
        <a:lstStyle/>
        <a:p>
          <a:r>
            <a:rPr lang="en-AU" b="1" i="1" dirty="0"/>
            <a:t>R v Pot </a:t>
          </a:r>
          <a:r>
            <a:rPr kumimoji="0" lang="en-AU" altLang="en-US" b="1" i="1" u="none" strike="noStrike" cap="none" normalizeH="0" baseline="0" dirty="0" err="1" bmk="">
              <a:ln>
                <a:noFill/>
              </a:ln>
              <a:effectLst/>
              <a:ea typeface="Times New Roman" panose="02020603050405020304" pitchFamily="18" charset="0"/>
              <a:cs typeface="Arial"/>
            </a:rPr>
            <a:t>Wetangky</a:t>
          </a:r>
          <a:r>
            <a:rPr kumimoji="0" lang="en-AU" altLang="en-US" b="1" i="1" u="none" strike="noStrike" cap="none" normalizeH="0" baseline="0" dirty="0" bmk="">
              <a:ln>
                <a:noFill/>
              </a:ln>
              <a:effectLst/>
              <a:ea typeface="Times New Roman" panose="02020603050405020304" pitchFamily="18" charset="0"/>
              <a:cs typeface="Arial"/>
            </a:rPr>
            <a:t> and </a:t>
          </a:r>
          <a:r>
            <a:rPr kumimoji="0" lang="en-AU" altLang="en-US" b="1" i="1" u="none" strike="noStrike" cap="none" normalizeH="0" baseline="0" dirty="0" err="1" bmk="">
              <a:ln>
                <a:noFill/>
              </a:ln>
              <a:effectLst/>
              <a:ea typeface="Times New Roman" panose="02020603050405020304" pitchFamily="18" charset="0"/>
              <a:cs typeface="Arial"/>
            </a:rPr>
            <a:t>Lande</a:t>
          </a:r>
          <a:r>
            <a:rPr lang="en-AU" altLang="en-US" b="1" dirty="0">
              <a:ea typeface="Times New Roman" panose="02020603050405020304" pitchFamily="18" charset="0"/>
              <a:cs typeface="Arial"/>
            </a:rPr>
            <a:t> </a:t>
          </a:r>
          <a:r>
            <a:rPr kumimoji="0" lang="en-AU" altLang="en-US" b="1" i="0" u="none" strike="noStrike" cap="none" normalizeH="0" baseline="0" dirty="0">
              <a:ln>
                <a:noFill/>
              </a:ln>
              <a:effectLst/>
              <a:ea typeface="Times New Roman" panose="02020603050405020304" pitchFamily="18" charset="0"/>
              <a:cs typeface="Arial"/>
            </a:rPr>
            <a:t> (“</a:t>
          </a:r>
          <a:r>
            <a:rPr kumimoji="0" lang="en-AU" altLang="en-US" b="1" i="1" u="none" strike="noStrike" cap="none" normalizeH="0" baseline="0" dirty="0">
              <a:ln>
                <a:noFill/>
              </a:ln>
              <a:effectLst/>
              <a:ea typeface="Times New Roman" panose="02020603050405020304" pitchFamily="18" charset="0"/>
              <a:cs typeface="Arial"/>
            </a:rPr>
            <a:t>Pot</a:t>
          </a:r>
          <a:r>
            <a:rPr kumimoji="0" lang="en-AU" altLang="en-US" b="1" i="0" u="none" strike="noStrike" cap="none" normalizeH="0" baseline="0" dirty="0">
              <a:ln>
                <a:noFill/>
              </a:ln>
              <a:effectLst/>
              <a:ea typeface="Times New Roman" panose="02020603050405020304" pitchFamily="18" charset="0"/>
              <a:cs typeface="Arial"/>
            </a:rPr>
            <a:t>”) </a:t>
          </a:r>
          <a:r>
            <a:rPr lang="en-AU" dirty="0"/>
            <a:t>(</a:t>
          </a:r>
          <a:r>
            <a:rPr lang="en-AU" dirty="0" err="1"/>
            <a:t>unrep</a:t>
          </a:r>
          <a:r>
            <a:rPr lang="en-AU" dirty="0"/>
            <a:t>. Supreme Court NT, 18 January 2011)</a:t>
          </a:r>
          <a:endParaRPr lang="en-US" dirty="0"/>
        </a:p>
      </dgm:t>
    </dgm:pt>
    <dgm:pt modelId="{829CF77B-C6E5-4FCF-9EE9-26DF2138D575}" type="parTrans" cxnId="{3516E1FD-17E9-493D-BA5B-4DFDB6617233}">
      <dgm:prSet/>
      <dgm:spPr/>
      <dgm:t>
        <a:bodyPr/>
        <a:lstStyle/>
        <a:p>
          <a:endParaRPr lang="en-US"/>
        </a:p>
      </dgm:t>
    </dgm:pt>
    <dgm:pt modelId="{EF082B45-76A4-45F8-804F-5FC7613C71A2}" type="sibTrans" cxnId="{3516E1FD-17E9-493D-BA5B-4DFDB6617233}">
      <dgm:prSet/>
      <dgm:spPr/>
      <dgm:t>
        <a:bodyPr/>
        <a:lstStyle/>
        <a:p>
          <a:endParaRPr lang="en-US"/>
        </a:p>
      </dgm:t>
    </dgm:pt>
    <dgm:pt modelId="{302D6364-6C50-4435-A5FF-9B907E77D4F3}">
      <dgm:prSet/>
      <dgm:spPr/>
      <dgm:t>
        <a:bodyPr/>
        <a:lstStyle/>
        <a:p>
          <a:r>
            <a:rPr lang="en-AU"/>
            <a:t>The Pot approach has a two stage test which required the sentencing Court to first consider the appropriate sentence in the usual way but NOT considering the statutory minimum sentence.</a:t>
          </a:r>
          <a:endParaRPr lang="en-US"/>
        </a:p>
      </dgm:t>
    </dgm:pt>
    <dgm:pt modelId="{809216B6-F461-4960-AAB9-9176654E5F0B}" type="parTrans" cxnId="{23A70C42-9C76-4470-87CB-4EB848CF7D7B}">
      <dgm:prSet/>
      <dgm:spPr/>
      <dgm:t>
        <a:bodyPr/>
        <a:lstStyle/>
        <a:p>
          <a:endParaRPr lang="en-US"/>
        </a:p>
      </dgm:t>
    </dgm:pt>
    <dgm:pt modelId="{11CFDFD7-D851-4E7C-89C1-F9297CCFFF94}" type="sibTrans" cxnId="{23A70C42-9C76-4470-87CB-4EB848CF7D7B}">
      <dgm:prSet/>
      <dgm:spPr/>
      <dgm:t>
        <a:bodyPr/>
        <a:lstStyle/>
        <a:p>
          <a:endParaRPr lang="en-US"/>
        </a:p>
      </dgm:t>
    </dgm:pt>
    <dgm:pt modelId="{32CA3BF1-B34F-4D09-A31A-C1A64C64252B}">
      <dgm:prSet/>
      <dgm:spPr/>
      <dgm:t>
        <a:bodyPr/>
        <a:lstStyle/>
        <a:p>
          <a:r>
            <a:rPr lang="en-AU"/>
            <a:t>If the notional sentence to be imposed is below the minimum, the statutory minimum will then be applied, lifting the sentence to the minimum.</a:t>
          </a:r>
          <a:endParaRPr lang="en-US"/>
        </a:p>
      </dgm:t>
    </dgm:pt>
    <dgm:pt modelId="{2673A669-7853-49FF-8018-F1EF933F33AD}" type="parTrans" cxnId="{3C3ED2E1-A896-41DA-A0E6-B5AFF7B4B000}">
      <dgm:prSet/>
      <dgm:spPr/>
      <dgm:t>
        <a:bodyPr/>
        <a:lstStyle/>
        <a:p>
          <a:endParaRPr lang="en-US"/>
        </a:p>
      </dgm:t>
    </dgm:pt>
    <dgm:pt modelId="{7A386AF0-2FA4-42B0-AA5E-FB7AE499E1C8}" type="sibTrans" cxnId="{3C3ED2E1-A896-41DA-A0E6-B5AFF7B4B000}">
      <dgm:prSet/>
      <dgm:spPr/>
      <dgm:t>
        <a:bodyPr/>
        <a:lstStyle/>
        <a:p>
          <a:endParaRPr lang="en-US"/>
        </a:p>
      </dgm:t>
    </dgm:pt>
    <dgm:pt modelId="{3848A3D1-7DB6-48A0-A55A-A5411B9DA905}" type="pres">
      <dgm:prSet presAssocID="{8B8A8DD0-0DFE-427E-A470-0821DDD5F754}" presName="root" presStyleCnt="0">
        <dgm:presLayoutVars>
          <dgm:dir/>
          <dgm:resizeHandles val="exact"/>
        </dgm:presLayoutVars>
      </dgm:prSet>
      <dgm:spPr/>
    </dgm:pt>
    <dgm:pt modelId="{A25156DC-D530-4274-B459-8ECF6C8A4C7D}" type="pres">
      <dgm:prSet presAssocID="{29112652-AD7F-409B-A009-B7FB10895BCB}" presName="compNode" presStyleCnt="0"/>
      <dgm:spPr/>
    </dgm:pt>
    <dgm:pt modelId="{BA9F40A2-4632-4EF0-B40A-EBFD6408D687}" type="pres">
      <dgm:prSet presAssocID="{29112652-AD7F-409B-A009-B7FB10895BCB}" presName="bgRect" presStyleLbl="bgShp" presStyleIdx="0" presStyleCnt="4"/>
      <dgm:spPr/>
    </dgm:pt>
    <dgm:pt modelId="{0963CD92-8311-42DD-89B2-03B7A2D75147}" type="pres">
      <dgm:prSet presAssocID="{29112652-AD7F-409B-A009-B7FB10895BC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A5D23FE8-459C-45C9-97C9-BE807E36D6D4}" type="pres">
      <dgm:prSet presAssocID="{29112652-AD7F-409B-A009-B7FB10895BCB}" presName="spaceRect" presStyleCnt="0"/>
      <dgm:spPr/>
    </dgm:pt>
    <dgm:pt modelId="{9684F01E-F6DF-415D-99E0-05CA7D7F5389}" type="pres">
      <dgm:prSet presAssocID="{29112652-AD7F-409B-A009-B7FB10895BCB}" presName="parTx" presStyleLbl="revTx" presStyleIdx="0" presStyleCnt="4">
        <dgm:presLayoutVars>
          <dgm:chMax val="0"/>
          <dgm:chPref val="0"/>
        </dgm:presLayoutVars>
      </dgm:prSet>
      <dgm:spPr/>
    </dgm:pt>
    <dgm:pt modelId="{4A67A8CE-7917-454B-ACC7-2F71E37D75A6}" type="pres">
      <dgm:prSet presAssocID="{7723AA18-0DE3-45A8-803F-009A13F608A8}" presName="sibTrans" presStyleCnt="0"/>
      <dgm:spPr/>
    </dgm:pt>
    <dgm:pt modelId="{853C98AD-1A1E-45A7-A110-FFFF69B01F11}" type="pres">
      <dgm:prSet presAssocID="{BD9D1690-5C39-4B13-B1FE-0A9BC4EF527C}" presName="compNode" presStyleCnt="0"/>
      <dgm:spPr/>
    </dgm:pt>
    <dgm:pt modelId="{35F371EB-3C93-4CE3-8E8C-0FA28F42D8BA}" type="pres">
      <dgm:prSet presAssocID="{BD9D1690-5C39-4B13-B1FE-0A9BC4EF527C}" presName="bgRect" presStyleLbl="bgShp" presStyleIdx="1" presStyleCnt="4"/>
      <dgm:spPr/>
    </dgm:pt>
    <dgm:pt modelId="{34F3DD40-893D-4BC2-83B1-CDEAF770CA26}" type="pres">
      <dgm:prSet presAssocID="{BD9D1690-5C39-4B13-B1FE-0A9BC4EF527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t of Gold"/>
        </a:ext>
      </dgm:extLst>
    </dgm:pt>
    <dgm:pt modelId="{83E3E6E2-69A8-4BC3-B427-A180570CF32B}" type="pres">
      <dgm:prSet presAssocID="{BD9D1690-5C39-4B13-B1FE-0A9BC4EF527C}" presName="spaceRect" presStyleCnt="0"/>
      <dgm:spPr/>
    </dgm:pt>
    <dgm:pt modelId="{62638193-F3F3-46F1-8A85-1BCEAFE9B20B}" type="pres">
      <dgm:prSet presAssocID="{BD9D1690-5C39-4B13-B1FE-0A9BC4EF527C}" presName="parTx" presStyleLbl="revTx" presStyleIdx="1" presStyleCnt="4">
        <dgm:presLayoutVars>
          <dgm:chMax val="0"/>
          <dgm:chPref val="0"/>
        </dgm:presLayoutVars>
      </dgm:prSet>
      <dgm:spPr/>
    </dgm:pt>
    <dgm:pt modelId="{DA3AAF51-3E6B-49FE-A591-4605DCE4156D}" type="pres">
      <dgm:prSet presAssocID="{EF082B45-76A4-45F8-804F-5FC7613C71A2}" presName="sibTrans" presStyleCnt="0"/>
      <dgm:spPr/>
    </dgm:pt>
    <dgm:pt modelId="{F91202AF-7FC5-4E18-84EF-53A8EA41277F}" type="pres">
      <dgm:prSet presAssocID="{302D6364-6C50-4435-A5FF-9B907E77D4F3}" presName="compNode" presStyleCnt="0"/>
      <dgm:spPr/>
    </dgm:pt>
    <dgm:pt modelId="{D65BA4FF-145D-433E-9AB2-8CE9DCD6C69A}" type="pres">
      <dgm:prSet presAssocID="{302D6364-6C50-4435-A5FF-9B907E77D4F3}" presName="bgRect" presStyleLbl="bgShp" presStyleIdx="2" presStyleCnt="4"/>
      <dgm:spPr/>
    </dgm:pt>
    <dgm:pt modelId="{A23C5D13-CC79-42D3-AB46-60F4391B3625}" type="pres">
      <dgm:prSet presAssocID="{302D6364-6C50-4435-A5FF-9B907E77D4F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8805713E-7F1C-4943-8595-C68E84535822}" type="pres">
      <dgm:prSet presAssocID="{302D6364-6C50-4435-A5FF-9B907E77D4F3}" presName="spaceRect" presStyleCnt="0"/>
      <dgm:spPr/>
    </dgm:pt>
    <dgm:pt modelId="{ACF55D49-A4B6-4508-8715-862EAE30BD58}" type="pres">
      <dgm:prSet presAssocID="{302D6364-6C50-4435-A5FF-9B907E77D4F3}" presName="parTx" presStyleLbl="revTx" presStyleIdx="2" presStyleCnt="4">
        <dgm:presLayoutVars>
          <dgm:chMax val="0"/>
          <dgm:chPref val="0"/>
        </dgm:presLayoutVars>
      </dgm:prSet>
      <dgm:spPr/>
    </dgm:pt>
    <dgm:pt modelId="{249456EB-52F8-4418-978E-9F72B349A832}" type="pres">
      <dgm:prSet presAssocID="{11CFDFD7-D851-4E7C-89C1-F9297CCFFF94}" presName="sibTrans" presStyleCnt="0"/>
      <dgm:spPr/>
    </dgm:pt>
    <dgm:pt modelId="{B59C2DDD-D2B5-46DB-93D3-96B62E9FDE8C}" type="pres">
      <dgm:prSet presAssocID="{32CA3BF1-B34F-4D09-A31A-C1A64C64252B}" presName="compNode" presStyleCnt="0"/>
      <dgm:spPr/>
    </dgm:pt>
    <dgm:pt modelId="{8C28F5F9-7433-4E9C-805D-3C2F31D47125}" type="pres">
      <dgm:prSet presAssocID="{32CA3BF1-B34F-4D09-A31A-C1A64C64252B}" presName="bgRect" presStyleLbl="bgShp" presStyleIdx="3" presStyleCnt="4"/>
      <dgm:spPr/>
    </dgm:pt>
    <dgm:pt modelId="{CE4C35ED-0622-4CD7-B5FD-3B6939F4F35B}" type="pres">
      <dgm:prSet presAssocID="{32CA3BF1-B34F-4D09-A31A-C1A64C64252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EBBE6A98-7297-4383-8441-3B32DB66872E}" type="pres">
      <dgm:prSet presAssocID="{32CA3BF1-B34F-4D09-A31A-C1A64C64252B}" presName="spaceRect" presStyleCnt="0"/>
      <dgm:spPr/>
    </dgm:pt>
    <dgm:pt modelId="{D9C20B4F-4BC9-4251-9F20-91F535C97654}" type="pres">
      <dgm:prSet presAssocID="{32CA3BF1-B34F-4D09-A31A-C1A64C64252B}" presName="parTx" presStyleLbl="revTx" presStyleIdx="3" presStyleCnt="4">
        <dgm:presLayoutVars>
          <dgm:chMax val="0"/>
          <dgm:chPref val="0"/>
        </dgm:presLayoutVars>
      </dgm:prSet>
      <dgm:spPr/>
    </dgm:pt>
  </dgm:ptLst>
  <dgm:cxnLst>
    <dgm:cxn modelId="{10FD2111-E5E9-4F4F-A0BD-0995D4CC0F5B}" type="presOf" srcId="{29112652-AD7F-409B-A009-B7FB10895BCB}" destId="{9684F01E-F6DF-415D-99E0-05CA7D7F5389}" srcOrd="0" destOrd="0" presId="urn:microsoft.com/office/officeart/2018/2/layout/IconVerticalSolidList"/>
    <dgm:cxn modelId="{95146714-40D1-47FE-B8F5-FD2D4098697F}" type="presOf" srcId="{8B8A8DD0-0DFE-427E-A470-0821DDD5F754}" destId="{3848A3D1-7DB6-48A0-A55A-A5411B9DA905}" srcOrd="0" destOrd="0" presId="urn:microsoft.com/office/officeart/2018/2/layout/IconVerticalSolidList"/>
    <dgm:cxn modelId="{71D0E13B-590C-4718-8E82-A5E0DB052893}" type="presOf" srcId="{302D6364-6C50-4435-A5FF-9B907E77D4F3}" destId="{ACF55D49-A4B6-4508-8715-862EAE30BD58}" srcOrd="0" destOrd="0" presId="urn:microsoft.com/office/officeart/2018/2/layout/IconVerticalSolidList"/>
    <dgm:cxn modelId="{23A70C42-9C76-4470-87CB-4EB848CF7D7B}" srcId="{8B8A8DD0-0DFE-427E-A470-0821DDD5F754}" destId="{302D6364-6C50-4435-A5FF-9B907E77D4F3}" srcOrd="2" destOrd="0" parTransId="{809216B6-F461-4960-AAB9-9176654E5F0B}" sibTransId="{11CFDFD7-D851-4E7C-89C1-F9297CCFFF94}"/>
    <dgm:cxn modelId="{F185B27E-1A59-4876-838C-BD1D0A53D6A9}" type="presOf" srcId="{BD9D1690-5C39-4B13-B1FE-0A9BC4EF527C}" destId="{62638193-F3F3-46F1-8A85-1BCEAFE9B20B}" srcOrd="0" destOrd="0" presId="urn:microsoft.com/office/officeart/2018/2/layout/IconVerticalSolidList"/>
    <dgm:cxn modelId="{470DD39E-A5D6-4434-A7FC-358C2FE43521}" type="presOf" srcId="{32CA3BF1-B34F-4D09-A31A-C1A64C64252B}" destId="{D9C20B4F-4BC9-4251-9F20-91F535C97654}" srcOrd="0" destOrd="0" presId="urn:microsoft.com/office/officeart/2018/2/layout/IconVerticalSolidList"/>
    <dgm:cxn modelId="{3C3ED2E1-A896-41DA-A0E6-B5AFF7B4B000}" srcId="{8B8A8DD0-0DFE-427E-A470-0821DDD5F754}" destId="{32CA3BF1-B34F-4D09-A31A-C1A64C64252B}" srcOrd="3" destOrd="0" parTransId="{2673A669-7853-49FF-8018-F1EF933F33AD}" sibTransId="{7A386AF0-2FA4-42B0-AA5E-FB7AE499E1C8}"/>
    <dgm:cxn modelId="{9B2768E5-EA84-49C6-AB21-D02C5C31511A}" srcId="{8B8A8DD0-0DFE-427E-A470-0821DDD5F754}" destId="{29112652-AD7F-409B-A009-B7FB10895BCB}" srcOrd="0" destOrd="0" parTransId="{1F91192A-ACC9-44B7-9584-A663CF3D9F0E}" sibTransId="{7723AA18-0DE3-45A8-803F-009A13F608A8}"/>
    <dgm:cxn modelId="{3516E1FD-17E9-493D-BA5B-4DFDB6617233}" srcId="{8B8A8DD0-0DFE-427E-A470-0821DDD5F754}" destId="{BD9D1690-5C39-4B13-B1FE-0A9BC4EF527C}" srcOrd="1" destOrd="0" parTransId="{829CF77B-C6E5-4FCF-9EE9-26DF2138D575}" sibTransId="{EF082B45-76A4-45F8-804F-5FC7613C71A2}"/>
    <dgm:cxn modelId="{EB85AE3D-1E7E-4F8F-98D5-A237526F773B}" type="presParOf" srcId="{3848A3D1-7DB6-48A0-A55A-A5411B9DA905}" destId="{A25156DC-D530-4274-B459-8ECF6C8A4C7D}" srcOrd="0" destOrd="0" presId="urn:microsoft.com/office/officeart/2018/2/layout/IconVerticalSolidList"/>
    <dgm:cxn modelId="{B9C61DD0-E33E-404D-91B2-CCC677A701D3}" type="presParOf" srcId="{A25156DC-D530-4274-B459-8ECF6C8A4C7D}" destId="{BA9F40A2-4632-4EF0-B40A-EBFD6408D687}" srcOrd="0" destOrd="0" presId="urn:microsoft.com/office/officeart/2018/2/layout/IconVerticalSolidList"/>
    <dgm:cxn modelId="{489B9E1F-42AC-4D76-8FB2-0662FA0FCBD0}" type="presParOf" srcId="{A25156DC-D530-4274-B459-8ECF6C8A4C7D}" destId="{0963CD92-8311-42DD-89B2-03B7A2D75147}" srcOrd="1" destOrd="0" presId="urn:microsoft.com/office/officeart/2018/2/layout/IconVerticalSolidList"/>
    <dgm:cxn modelId="{769F605F-694F-4777-A385-6296FBFE4421}" type="presParOf" srcId="{A25156DC-D530-4274-B459-8ECF6C8A4C7D}" destId="{A5D23FE8-459C-45C9-97C9-BE807E36D6D4}" srcOrd="2" destOrd="0" presId="urn:microsoft.com/office/officeart/2018/2/layout/IconVerticalSolidList"/>
    <dgm:cxn modelId="{E1B30703-58FD-4987-A371-1E309F7215C9}" type="presParOf" srcId="{A25156DC-D530-4274-B459-8ECF6C8A4C7D}" destId="{9684F01E-F6DF-415D-99E0-05CA7D7F5389}" srcOrd="3" destOrd="0" presId="urn:microsoft.com/office/officeart/2018/2/layout/IconVerticalSolidList"/>
    <dgm:cxn modelId="{6F8273D2-6DE3-4028-9807-FCBF2BD7E98D}" type="presParOf" srcId="{3848A3D1-7DB6-48A0-A55A-A5411B9DA905}" destId="{4A67A8CE-7917-454B-ACC7-2F71E37D75A6}" srcOrd="1" destOrd="0" presId="urn:microsoft.com/office/officeart/2018/2/layout/IconVerticalSolidList"/>
    <dgm:cxn modelId="{F9D8BB72-865C-4491-8DD7-050F489D5C0F}" type="presParOf" srcId="{3848A3D1-7DB6-48A0-A55A-A5411B9DA905}" destId="{853C98AD-1A1E-45A7-A110-FFFF69B01F11}" srcOrd="2" destOrd="0" presId="urn:microsoft.com/office/officeart/2018/2/layout/IconVerticalSolidList"/>
    <dgm:cxn modelId="{922109C1-08C9-4AA1-92A9-28BBFABC26A9}" type="presParOf" srcId="{853C98AD-1A1E-45A7-A110-FFFF69B01F11}" destId="{35F371EB-3C93-4CE3-8E8C-0FA28F42D8BA}" srcOrd="0" destOrd="0" presId="urn:microsoft.com/office/officeart/2018/2/layout/IconVerticalSolidList"/>
    <dgm:cxn modelId="{3CEA92A8-CAF2-4CE8-B146-92C50B1F890C}" type="presParOf" srcId="{853C98AD-1A1E-45A7-A110-FFFF69B01F11}" destId="{34F3DD40-893D-4BC2-83B1-CDEAF770CA26}" srcOrd="1" destOrd="0" presId="urn:microsoft.com/office/officeart/2018/2/layout/IconVerticalSolidList"/>
    <dgm:cxn modelId="{1A1E9804-A160-4555-AA55-832D7C41EE14}" type="presParOf" srcId="{853C98AD-1A1E-45A7-A110-FFFF69B01F11}" destId="{83E3E6E2-69A8-4BC3-B427-A180570CF32B}" srcOrd="2" destOrd="0" presId="urn:microsoft.com/office/officeart/2018/2/layout/IconVerticalSolidList"/>
    <dgm:cxn modelId="{5EAA4733-69F9-4F36-8419-59395FE9CABA}" type="presParOf" srcId="{853C98AD-1A1E-45A7-A110-FFFF69B01F11}" destId="{62638193-F3F3-46F1-8A85-1BCEAFE9B20B}" srcOrd="3" destOrd="0" presId="urn:microsoft.com/office/officeart/2018/2/layout/IconVerticalSolidList"/>
    <dgm:cxn modelId="{C46ECA74-192A-4392-9C0E-ECF1B5886E01}" type="presParOf" srcId="{3848A3D1-7DB6-48A0-A55A-A5411B9DA905}" destId="{DA3AAF51-3E6B-49FE-A591-4605DCE4156D}" srcOrd="3" destOrd="0" presId="urn:microsoft.com/office/officeart/2018/2/layout/IconVerticalSolidList"/>
    <dgm:cxn modelId="{B774C12E-B741-401B-B01D-6698C936B513}" type="presParOf" srcId="{3848A3D1-7DB6-48A0-A55A-A5411B9DA905}" destId="{F91202AF-7FC5-4E18-84EF-53A8EA41277F}" srcOrd="4" destOrd="0" presId="urn:microsoft.com/office/officeart/2018/2/layout/IconVerticalSolidList"/>
    <dgm:cxn modelId="{4C16E870-1CF2-449F-89CE-1B3BE9C77CE4}" type="presParOf" srcId="{F91202AF-7FC5-4E18-84EF-53A8EA41277F}" destId="{D65BA4FF-145D-433E-9AB2-8CE9DCD6C69A}" srcOrd="0" destOrd="0" presId="urn:microsoft.com/office/officeart/2018/2/layout/IconVerticalSolidList"/>
    <dgm:cxn modelId="{B261EDAB-1222-4A00-99BC-8EA5B71E876F}" type="presParOf" srcId="{F91202AF-7FC5-4E18-84EF-53A8EA41277F}" destId="{A23C5D13-CC79-42D3-AB46-60F4391B3625}" srcOrd="1" destOrd="0" presId="urn:microsoft.com/office/officeart/2018/2/layout/IconVerticalSolidList"/>
    <dgm:cxn modelId="{FC679BAB-4C68-4CBA-B574-F5AF3C929590}" type="presParOf" srcId="{F91202AF-7FC5-4E18-84EF-53A8EA41277F}" destId="{8805713E-7F1C-4943-8595-C68E84535822}" srcOrd="2" destOrd="0" presId="urn:microsoft.com/office/officeart/2018/2/layout/IconVerticalSolidList"/>
    <dgm:cxn modelId="{4E0AFD25-4745-450B-8B9E-9DDB6C3CF756}" type="presParOf" srcId="{F91202AF-7FC5-4E18-84EF-53A8EA41277F}" destId="{ACF55D49-A4B6-4508-8715-862EAE30BD58}" srcOrd="3" destOrd="0" presId="urn:microsoft.com/office/officeart/2018/2/layout/IconVerticalSolidList"/>
    <dgm:cxn modelId="{BA7FD542-CD54-45F2-8754-12B025DB223B}" type="presParOf" srcId="{3848A3D1-7DB6-48A0-A55A-A5411B9DA905}" destId="{249456EB-52F8-4418-978E-9F72B349A832}" srcOrd="5" destOrd="0" presId="urn:microsoft.com/office/officeart/2018/2/layout/IconVerticalSolidList"/>
    <dgm:cxn modelId="{F67133C2-F585-4F88-ABCF-6D4D4B7A5145}" type="presParOf" srcId="{3848A3D1-7DB6-48A0-A55A-A5411B9DA905}" destId="{B59C2DDD-D2B5-46DB-93D3-96B62E9FDE8C}" srcOrd="6" destOrd="0" presId="urn:microsoft.com/office/officeart/2018/2/layout/IconVerticalSolidList"/>
    <dgm:cxn modelId="{BF54B9C1-D02D-4E8D-ACF4-5B0370320832}" type="presParOf" srcId="{B59C2DDD-D2B5-46DB-93D3-96B62E9FDE8C}" destId="{8C28F5F9-7433-4E9C-805D-3C2F31D47125}" srcOrd="0" destOrd="0" presId="urn:microsoft.com/office/officeart/2018/2/layout/IconVerticalSolidList"/>
    <dgm:cxn modelId="{B3468683-57F2-410A-A392-239CB99E8A45}" type="presParOf" srcId="{B59C2DDD-D2B5-46DB-93D3-96B62E9FDE8C}" destId="{CE4C35ED-0622-4CD7-B5FD-3B6939F4F35B}" srcOrd="1" destOrd="0" presId="urn:microsoft.com/office/officeart/2018/2/layout/IconVerticalSolidList"/>
    <dgm:cxn modelId="{DBF71999-1B1E-47C0-91D4-EA0129517080}" type="presParOf" srcId="{B59C2DDD-D2B5-46DB-93D3-96B62E9FDE8C}" destId="{EBBE6A98-7297-4383-8441-3B32DB66872E}" srcOrd="2" destOrd="0" presId="urn:microsoft.com/office/officeart/2018/2/layout/IconVerticalSolidList"/>
    <dgm:cxn modelId="{E84871B3-4046-4C24-A0E9-2FA05FAFAE30}" type="presParOf" srcId="{B59C2DDD-D2B5-46DB-93D3-96B62E9FDE8C}" destId="{D9C20B4F-4BC9-4251-9F20-91F535C9765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9D865B-51CB-4DAC-B982-FEBE5BD190D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A54409E9-899E-4A22-9D78-E8CB8908D5B8}">
      <dgm:prSet/>
      <dgm:spPr/>
      <dgm:t>
        <a:bodyPr/>
        <a:lstStyle/>
        <a:p>
          <a:r>
            <a:rPr lang="en-AU"/>
            <a:t>It </a:t>
          </a:r>
          <a:r>
            <a:rPr lang="en-AU" dirty="0"/>
            <a:t>is being heard with </a:t>
          </a:r>
          <a:r>
            <a:rPr lang="en-AU" i="1" dirty="0"/>
            <a:t>Hurt v R </a:t>
          </a:r>
          <a:r>
            <a:rPr lang="en-AU" i="0" dirty="0"/>
            <a:t>[2022</a:t>
          </a:r>
          <a:r>
            <a:rPr lang="en-AU" dirty="0"/>
            <a:t>] ACTCA 49.</a:t>
          </a:r>
          <a:endParaRPr lang="en-US" dirty="0"/>
        </a:p>
      </dgm:t>
    </dgm:pt>
    <dgm:pt modelId="{07C1B312-BCD1-4B66-8C0C-352760990971}" type="parTrans" cxnId="{4F1F9B8F-0075-473A-96CA-0FAC0A15E2DF}">
      <dgm:prSet/>
      <dgm:spPr/>
      <dgm:t>
        <a:bodyPr/>
        <a:lstStyle/>
        <a:p>
          <a:endParaRPr lang="en-US"/>
        </a:p>
      </dgm:t>
    </dgm:pt>
    <dgm:pt modelId="{8EA3FDEE-4F19-4EF1-AE97-A6B03E425CC8}" type="sibTrans" cxnId="{4F1F9B8F-0075-473A-96CA-0FAC0A15E2DF}">
      <dgm:prSet/>
      <dgm:spPr/>
      <dgm:t>
        <a:bodyPr/>
        <a:lstStyle/>
        <a:p>
          <a:endParaRPr lang="en-US"/>
        </a:p>
      </dgm:t>
    </dgm:pt>
    <dgm:pt modelId="{95CB5875-227C-4C44-9E55-D7D9F11CFD17}">
      <dgm:prSet/>
      <dgm:spPr/>
      <dgm:t>
        <a:bodyPr/>
        <a:lstStyle/>
        <a:p>
          <a:pPr rtl="0"/>
          <a:r>
            <a:rPr lang="en-AU" dirty="0"/>
            <a:t>The NSW Court of Criminal Appeal held that (a) </a:t>
          </a:r>
          <a:r>
            <a:rPr lang="en-AU" dirty="0">
              <a:latin typeface="Calibri Light" panose="020F0302020204030204"/>
            </a:rPr>
            <a:t>s 16AAB</a:t>
          </a:r>
          <a:r>
            <a:rPr lang="en-AU" dirty="0"/>
            <a:t> of the </a:t>
          </a:r>
          <a:r>
            <a:rPr lang="en-AU" i="1" dirty="0"/>
            <a:t>Crimes Act 1914</a:t>
          </a:r>
          <a:r>
            <a:rPr lang="en-AU" dirty="0"/>
            <a:t> (</a:t>
          </a:r>
          <a:r>
            <a:rPr lang="en-AU" dirty="0" err="1"/>
            <a:t>Cth</a:t>
          </a:r>
          <a:r>
            <a:rPr lang="en-AU" dirty="0"/>
            <a:t>) applied to the Appellant and (b) the approach in </a:t>
          </a:r>
          <a:r>
            <a:rPr lang="en-AU" i="1" dirty="0"/>
            <a:t>Bahar v R</a:t>
          </a:r>
          <a:r>
            <a:rPr lang="en-AU" dirty="0"/>
            <a:t> [2011] WASCA 249; (2011) 45 WAR 100 (‘</a:t>
          </a:r>
          <a:r>
            <a:rPr lang="en-AU" i="1" dirty="0"/>
            <a:t>Bahar’</a:t>
          </a:r>
          <a:r>
            <a:rPr lang="en-AU" dirty="0"/>
            <a:t>) applies to the interpretation of s16AAB.</a:t>
          </a:r>
          <a:endParaRPr lang="en-US" dirty="0"/>
        </a:p>
      </dgm:t>
    </dgm:pt>
    <dgm:pt modelId="{DF23960F-59E1-4565-A4C7-3E7B99CDC789}" type="parTrans" cxnId="{0EBFDC33-750F-428E-A3EF-FFD5D97D718D}">
      <dgm:prSet/>
      <dgm:spPr/>
      <dgm:t>
        <a:bodyPr/>
        <a:lstStyle/>
        <a:p>
          <a:endParaRPr lang="en-US"/>
        </a:p>
      </dgm:t>
    </dgm:pt>
    <dgm:pt modelId="{BF9B0215-9D4B-47DF-8DD9-66F42AA63DEB}" type="sibTrans" cxnId="{0EBFDC33-750F-428E-A3EF-FFD5D97D718D}">
      <dgm:prSet/>
      <dgm:spPr/>
      <dgm:t>
        <a:bodyPr/>
        <a:lstStyle/>
        <a:p>
          <a:endParaRPr lang="en-US"/>
        </a:p>
      </dgm:t>
    </dgm:pt>
    <dgm:pt modelId="{D21BC07E-D486-4F6A-A4E4-5F5E15242653}">
      <dgm:prSet/>
      <dgm:spPr/>
      <dgm:t>
        <a:bodyPr/>
        <a:lstStyle/>
        <a:p>
          <a:r>
            <a:rPr lang="en-AU" dirty="0"/>
            <a:t>The first point was fact specific, </a:t>
          </a:r>
          <a:r>
            <a:rPr lang="en-AU" dirty="0" err="1"/>
            <a:t>ie</a:t>
          </a:r>
          <a:r>
            <a:rPr lang="en-AU" dirty="0"/>
            <a:t>, was the offence a “subsequent offence”. The more important issue is what effect the ‘minimum’ sentence has in terms of setting the sentence.</a:t>
          </a:r>
          <a:endParaRPr lang="en-US" dirty="0"/>
        </a:p>
      </dgm:t>
    </dgm:pt>
    <dgm:pt modelId="{76E772E1-49D8-4C13-AA1C-3B55EFD7FC67}" type="parTrans" cxnId="{D6576B38-7ECB-48BE-9694-6312CC7DB7B5}">
      <dgm:prSet/>
      <dgm:spPr/>
      <dgm:t>
        <a:bodyPr/>
        <a:lstStyle/>
        <a:p>
          <a:endParaRPr lang="en-US"/>
        </a:p>
      </dgm:t>
    </dgm:pt>
    <dgm:pt modelId="{C6416F57-8E43-4249-B525-5635175C83EC}" type="sibTrans" cxnId="{D6576B38-7ECB-48BE-9694-6312CC7DB7B5}">
      <dgm:prSet/>
      <dgm:spPr/>
      <dgm:t>
        <a:bodyPr/>
        <a:lstStyle/>
        <a:p>
          <a:endParaRPr lang="en-US"/>
        </a:p>
      </dgm:t>
    </dgm:pt>
    <dgm:pt modelId="{9F3D44D4-1FFE-4990-B67C-C663A0EF6472}">
      <dgm:prSet/>
      <dgm:spPr/>
      <dgm:t>
        <a:bodyPr/>
        <a:lstStyle/>
        <a:p>
          <a:r>
            <a:rPr lang="en-AU" dirty="0"/>
            <a:t>Section 16AAB of the Crimes Act prescribed that one offence carried minimum 4 year custodial sentences when they have </a:t>
          </a:r>
          <a:r>
            <a:rPr lang="en-AU" b="1" i="1" dirty="0"/>
            <a:t>“been convicted previously of a </a:t>
          </a:r>
          <a:r>
            <a:rPr lang="en-AU" b="1" i="1" u="sng" dirty="0">
              <a:hlinkClick xmlns:r="http://schemas.openxmlformats.org/officeDocument/2006/relationships" r:id="rId1"/>
            </a:rPr>
            <a:t>child sexual</a:t>
          </a:r>
          <a:r>
            <a:rPr lang="en-AU" b="1" i="1" dirty="0"/>
            <a:t> </a:t>
          </a:r>
          <a:r>
            <a:rPr lang="en-AU" b="1" i="1" u="sng" dirty="0">
              <a:hlinkClick xmlns:r="http://schemas.openxmlformats.org/officeDocument/2006/relationships" r:id="rId1"/>
            </a:rPr>
            <a:t>abuse offence</a:t>
          </a:r>
          <a:r>
            <a:rPr lang="en-AU" b="1" i="1" u="sng" dirty="0"/>
            <a:t>.”</a:t>
          </a:r>
          <a:endParaRPr lang="en-US" dirty="0"/>
        </a:p>
      </dgm:t>
    </dgm:pt>
    <dgm:pt modelId="{CEF8EA1A-79C8-4258-8BA3-85C7D14BE57D}" type="parTrans" cxnId="{718ED110-6AA4-4C3D-9064-84E04A1AF1E7}">
      <dgm:prSet/>
      <dgm:spPr/>
      <dgm:t>
        <a:bodyPr/>
        <a:lstStyle/>
        <a:p>
          <a:endParaRPr lang="en-US"/>
        </a:p>
      </dgm:t>
    </dgm:pt>
    <dgm:pt modelId="{624DF8F9-AA05-4112-AD51-A79386B6CE3C}" type="sibTrans" cxnId="{718ED110-6AA4-4C3D-9064-84E04A1AF1E7}">
      <dgm:prSet/>
      <dgm:spPr/>
      <dgm:t>
        <a:bodyPr/>
        <a:lstStyle/>
        <a:p>
          <a:endParaRPr lang="en-US"/>
        </a:p>
      </dgm:t>
    </dgm:pt>
    <dgm:pt modelId="{8FA0C747-B719-4524-A441-D141B7B4704D}">
      <dgm:prSet/>
      <dgm:spPr/>
      <dgm:t>
        <a:bodyPr/>
        <a:lstStyle/>
        <a:p>
          <a:pPr rtl="0"/>
          <a:r>
            <a:rPr lang="en-AU" dirty="0"/>
            <a:t>T</a:t>
          </a:r>
          <a:r>
            <a:rPr lang="en-AU" b="0" i="0" baseline="0" dirty="0"/>
            <a:t>he District Court convicted Mr </a:t>
          </a:r>
          <a:r>
            <a:rPr lang="en-AU" dirty="0"/>
            <a:t>D</a:t>
          </a:r>
          <a:r>
            <a:rPr lang="en-AU" b="0" i="0" baseline="0" dirty="0"/>
            <a:t>elzotto for two offences contrary to provisions of the </a:t>
          </a:r>
          <a:r>
            <a:rPr lang="en-AU" b="0" i="1" baseline="0" dirty="0"/>
            <a:t>Criminal Code</a:t>
          </a:r>
          <a:r>
            <a:rPr lang="en-AU" b="0" i="0" baseline="0" dirty="0"/>
            <a:t> (</a:t>
          </a:r>
          <a:r>
            <a:rPr lang="en-AU" b="0" i="0" baseline="0" dirty="0" err="1"/>
            <a:t>Cth</a:t>
          </a:r>
          <a:r>
            <a:rPr lang="en-AU" b="0" i="0" baseline="0" dirty="0"/>
            <a:t>) (“the Code”) relating to child abuse material under s 474.22A(1) and 474.22(1).</a:t>
          </a:r>
          <a:r>
            <a:rPr lang="en-AU" b="0" i="0" baseline="0" dirty="0">
              <a:latin typeface="Calibri Light" panose="020F0302020204030204"/>
            </a:rPr>
            <a:t>  </a:t>
          </a:r>
          <a:endParaRPr lang="en-US" dirty="0"/>
        </a:p>
      </dgm:t>
    </dgm:pt>
    <dgm:pt modelId="{E944B618-ADCF-461E-A4A3-6E85CB2C7895}" type="sibTrans" cxnId="{CFB9A236-AF04-49BA-B8E6-6041A14A23E6}">
      <dgm:prSet/>
      <dgm:spPr/>
      <dgm:t>
        <a:bodyPr/>
        <a:lstStyle/>
        <a:p>
          <a:endParaRPr lang="en-US"/>
        </a:p>
      </dgm:t>
    </dgm:pt>
    <dgm:pt modelId="{6C24BAE5-2761-4368-A75D-97EDD53E941E}" type="parTrans" cxnId="{CFB9A236-AF04-49BA-B8E6-6041A14A23E6}">
      <dgm:prSet/>
      <dgm:spPr/>
      <dgm:t>
        <a:bodyPr/>
        <a:lstStyle/>
        <a:p>
          <a:endParaRPr lang="en-US"/>
        </a:p>
      </dgm:t>
    </dgm:pt>
    <dgm:pt modelId="{A93C840C-5E02-4570-9DB0-5A64275F658B}" type="pres">
      <dgm:prSet presAssocID="{A89D865B-51CB-4DAC-B982-FEBE5BD190D7}" presName="linear" presStyleCnt="0">
        <dgm:presLayoutVars>
          <dgm:animLvl val="lvl"/>
          <dgm:resizeHandles val="exact"/>
        </dgm:presLayoutVars>
      </dgm:prSet>
      <dgm:spPr/>
    </dgm:pt>
    <dgm:pt modelId="{09D132E4-B4CC-4A4B-8976-2C903A89F9EB}" type="pres">
      <dgm:prSet presAssocID="{A54409E9-899E-4A22-9D78-E8CB8908D5B8}" presName="parentText" presStyleLbl="node1" presStyleIdx="0" presStyleCnt="5">
        <dgm:presLayoutVars>
          <dgm:chMax val="0"/>
          <dgm:bulletEnabled val="1"/>
        </dgm:presLayoutVars>
      </dgm:prSet>
      <dgm:spPr/>
    </dgm:pt>
    <dgm:pt modelId="{D07A9996-A8D0-4CC0-8E55-92A28EC89649}" type="pres">
      <dgm:prSet presAssocID="{8EA3FDEE-4F19-4EF1-AE97-A6B03E425CC8}" presName="spacer" presStyleCnt="0"/>
      <dgm:spPr/>
    </dgm:pt>
    <dgm:pt modelId="{D78EC436-1745-41EB-A1FC-8D0B9FFB4987}" type="pres">
      <dgm:prSet presAssocID="{95CB5875-227C-4C44-9E55-D7D9F11CFD17}" presName="parentText" presStyleLbl="node1" presStyleIdx="1" presStyleCnt="5">
        <dgm:presLayoutVars>
          <dgm:chMax val="0"/>
          <dgm:bulletEnabled val="1"/>
        </dgm:presLayoutVars>
      </dgm:prSet>
      <dgm:spPr/>
    </dgm:pt>
    <dgm:pt modelId="{ECAF80F1-91E5-48C0-877B-BE5DB97D9773}" type="pres">
      <dgm:prSet presAssocID="{BF9B0215-9D4B-47DF-8DD9-66F42AA63DEB}" presName="spacer" presStyleCnt="0"/>
      <dgm:spPr/>
    </dgm:pt>
    <dgm:pt modelId="{3E7A3504-CA56-4015-9991-98BE97A1DA4F}" type="pres">
      <dgm:prSet presAssocID="{D21BC07E-D486-4F6A-A4E4-5F5E15242653}" presName="parentText" presStyleLbl="node1" presStyleIdx="2" presStyleCnt="5">
        <dgm:presLayoutVars>
          <dgm:chMax val="0"/>
          <dgm:bulletEnabled val="1"/>
        </dgm:presLayoutVars>
      </dgm:prSet>
      <dgm:spPr/>
    </dgm:pt>
    <dgm:pt modelId="{DB9F45C2-00DA-43F8-8D66-BE93490CA93B}" type="pres">
      <dgm:prSet presAssocID="{C6416F57-8E43-4249-B525-5635175C83EC}" presName="spacer" presStyleCnt="0"/>
      <dgm:spPr/>
    </dgm:pt>
    <dgm:pt modelId="{C25DFB9E-F552-4235-94B2-05BC29C459D3}" type="pres">
      <dgm:prSet presAssocID="{8FA0C747-B719-4524-A441-D141B7B4704D}" presName="parentText" presStyleLbl="node1" presStyleIdx="3" presStyleCnt="5">
        <dgm:presLayoutVars>
          <dgm:chMax val="0"/>
          <dgm:bulletEnabled val="1"/>
        </dgm:presLayoutVars>
      </dgm:prSet>
      <dgm:spPr/>
    </dgm:pt>
    <dgm:pt modelId="{46A87358-7217-4C60-8434-F9A7CB647E39}" type="pres">
      <dgm:prSet presAssocID="{E944B618-ADCF-461E-A4A3-6E85CB2C7895}" presName="spacer" presStyleCnt="0"/>
      <dgm:spPr/>
    </dgm:pt>
    <dgm:pt modelId="{46B5D0AC-1BE0-46B0-8515-00D5649651BA}" type="pres">
      <dgm:prSet presAssocID="{9F3D44D4-1FFE-4990-B67C-C663A0EF6472}" presName="parentText" presStyleLbl="node1" presStyleIdx="4" presStyleCnt="5" custScaleY="114426">
        <dgm:presLayoutVars>
          <dgm:chMax val="0"/>
          <dgm:bulletEnabled val="1"/>
        </dgm:presLayoutVars>
      </dgm:prSet>
      <dgm:spPr/>
    </dgm:pt>
  </dgm:ptLst>
  <dgm:cxnLst>
    <dgm:cxn modelId="{4A92DA02-4DC9-4996-8B04-D203837589A5}" type="presOf" srcId="{95CB5875-227C-4C44-9E55-D7D9F11CFD17}" destId="{D78EC436-1745-41EB-A1FC-8D0B9FFB4987}" srcOrd="0" destOrd="0" presId="urn:microsoft.com/office/officeart/2005/8/layout/vList2"/>
    <dgm:cxn modelId="{61789705-F774-4830-8DBD-E0924A2F0ACD}" type="presOf" srcId="{9F3D44D4-1FFE-4990-B67C-C663A0EF6472}" destId="{46B5D0AC-1BE0-46B0-8515-00D5649651BA}" srcOrd="0" destOrd="0" presId="urn:microsoft.com/office/officeart/2005/8/layout/vList2"/>
    <dgm:cxn modelId="{718ED110-6AA4-4C3D-9064-84E04A1AF1E7}" srcId="{A89D865B-51CB-4DAC-B982-FEBE5BD190D7}" destId="{9F3D44D4-1FFE-4990-B67C-C663A0EF6472}" srcOrd="4" destOrd="0" parTransId="{CEF8EA1A-79C8-4258-8BA3-85C7D14BE57D}" sibTransId="{624DF8F9-AA05-4112-AD51-A79386B6CE3C}"/>
    <dgm:cxn modelId="{0EBFDC33-750F-428E-A3EF-FFD5D97D718D}" srcId="{A89D865B-51CB-4DAC-B982-FEBE5BD190D7}" destId="{95CB5875-227C-4C44-9E55-D7D9F11CFD17}" srcOrd="1" destOrd="0" parTransId="{DF23960F-59E1-4565-A4C7-3E7B99CDC789}" sibTransId="{BF9B0215-9D4B-47DF-8DD9-66F42AA63DEB}"/>
    <dgm:cxn modelId="{CFB9A236-AF04-49BA-B8E6-6041A14A23E6}" srcId="{A89D865B-51CB-4DAC-B982-FEBE5BD190D7}" destId="{8FA0C747-B719-4524-A441-D141B7B4704D}" srcOrd="3" destOrd="0" parTransId="{6C24BAE5-2761-4368-A75D-97EDD53E941E}" sibTransId="{E944B618-ADCF-461E-A4A3-6E85CB2C7895}"/>
    <dgm:cxn modelId="{D6576B38-7ECB-48BE-9694-6312CC7DB7B5}" srcId="{A89D865B-51CB-4DAC-B982-FEBE5BD190D7}" destId="{D21BC07E-D486-4F6A-A4E4-5F5E15242653}" srcOrd="2" destOrd="0" parTransId="{76E772E1-49D8-4C13-AA1C-3B55EFD7FC67}" sibTransId="{C6416F57-8E43-4249-B525-5635175C83EC}"/>
    <dgm:cxn modelId="{4EC51961-56C3-455C-AC52-E61379CE18D1}" type="presOf" srcId="{D21BC07E-D486-4F6A-A4E4-5F5E15242653}" destId="{3E7A3504-CA56-4015-9991-98BE97A1DA4F}" srcOrd="0" destOrd="0" presId="urn:microsoft.com/office/officeart/2005/8/layout/vList2"/>
    <dgm:cxn modelId="{B845307A-8ACD-45F7-BEDD-C29FA56F7E9B}" type="presOf" srcId="{8FA0C747-B719-4524-A441-D141B7B4704D}" destId="{C25DFB9E-F552-4235-94B2-05BC29C459D3}" srcOrd="0" destOrd="0" presId="urn:microsoft.com/office/officeart/2005/8/layout/vList2"/>
    <dgm:cxn modelId="{4F1F9B8F-0075-473A-96CA-0FAC0A15E2DF}" srcId="{A89D865B-51CB-4DAC-B982-FEBE5BD190D7}" destId="{A54409E9-899E-4A22-9D78-E8CB8908D5B8}" srcOrd="0" destOrd="0" parTransId="{07C1B312-BCD1-4B66-8C0C-352760990971}" sibTransId="{8EA3FDEE-4F19-4EF1-AE97-A6B03E425CC8}"/>
    <dgm:cxn modelId="{9287088A-0523-4E0D-96A4-95CFFF5DBCE7}" type="presOf" srcId="{A89D865B-51CB-4DAC-B982-FEBE5BD190D7}" destId="{A93C840C-5E02-4570-9DB0-5A64275F658B}" srcOrd="0" destOrd="0" presId="urn:microsoft.com/office/officeart/2005/8/layout/vList2"/>
    <dgm:cxn modelId="{C69A97CA-4630-4F11-9FC5-DAB2DB2F948F}" type="presOf" srcId="{A54409E9-899E-4A22-9D78-E8CB8908D5B8}" destId="{09D132E4-B4CC-4A4B-8976-2C903A89F9EB}" srcOrd="0" destOrd="0" presId="urn:microsoft.com/office/officeart/2005/8/layout/vList2"/>
    <dgm:cxn modelId="{02A5A5FE-4BED-4C4D-B43A-4A93A24F83DE}" type="presParOf" srcId="{A93C840C-5E02-4570-9DB0-5A64275F658B}" destId="{09D132E4-B4CC-4A4B-8976-2C903A89F9EB}" srcOrd="0" destOrd="0" presId="urn:microsoft.com/office/officeart/2005/8/layout/vList2"/>
    <dgm:cxn modelId="{445FEE01-4A96-49B7-BCDE-E002CDDA1468}" type="presParOf" srcId="{A93C840C-5E02-4570-9DB0-5A64275F658B}" destId="{D07A9996-A8D0-4CC0-8E55-92A28EC89649}" srcOrd="1" destOrd="0" presId="urn:microsoft.com/office/officeart/2005/8/layout/vList2"/>
    <dgm:cxn modelId="{A6B07C4D-D7ED-4079-A3A0-5523A7DA3B5E}" type="presParOf" srcId="{A93C840C-5E02-4570-9DB0-5A64275F658B}" destId="{D78EC436-1745-41EB-A1FC-8D0B9FFB4987}" srcOrd="2" destOrd="0" presId="urn:microsoft.com/office/officeart/2005/8/layout/vList2"/>
    <dgm:cxn modelId="{F83D878C-EB7C-4D4A-BBA9-C83B68CE8929}" type="presParOf" srcId="{A93C840C-5E02-4570-9DB0-5A64275F658B}" destId="{ECAF80F1-91E5-48C0-877B-BE5DB97D9773}" srcOrd="3" destOrd="0" presId="urn:microsoft.com/office/officeart/2005/8/layout/vList2"/>
    <dgm:cxn modelId="{9CF47517-6C4E-4D2E-9F18-17B62D52E154}" type="presParOf" srcId="{A93C840C-5E02-4570-9DB0-5A64275F658B}" destId="{3E7A3504-CA56-4015-9991-98BE97A1DA4F}" srcOrd="4" destOrd="0" presId="urn:microsoft.com/office/officeart/2005/8/layout/vList2"/>
    <dgm:cxn modelId="{E62A550B-381F-4B9F-B9F7-443C9BFB3843}" type="presParOf" srcId="{A93C840C-5E02-4570-9DB0-5A64275F658B}" destId="{DB9F45C2-00DA-43F8-8D66-BE93490CA93B}" srcOrd="5" destOrd="0" presId="urn:microsoft.com/office/officeart/2005/8/layout/vList2"/>
    <dgm:cxn modelId="{4399BBEC-8934-4DE0-BCE4-CD12A8C73AB1}" type="presParOf" srcId="{A93C840C-5E02-4570-9DB0-5A64275F658B}" destId="{C25DFB9E-F552-4235-94B2-05BC29C459D3}" srcOrd="6" destOrd="0" presId="urn:microsoft.com/office/officeart/2005/8/layout/vList2"/>
    <dgm:cxn modelId="{F9EE5D93-B39F-4565-AAD5-A17DCDC6ECC2}" type="presParOf" srcId="{A93C840C-5E02-4570-9DB0-5A64275F658B}" destId="{46A87358-7217-4C60-8434-F9A7CB647E39}" srcOrd="7" destOrd="0" presId="urn:microsoft.com/office/officeart/2005/8/layout/vList2"/>
    <dgm:cxn modelId="{6BEAFCC7-3569-4793-BA81-DFA66371C46A}" type="presParOf" srcId="{A93C840C-5E02-4570-9DB0-5A64275F658B}" destId="{46B5D0AC-1BE0-46B0-8515-00D5649651B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7BB28B-26F2-4267-9773-E0F58DD989A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B5BC0D6-2560-41C7-9EB9-C184D7DFEEB9}">
      <dgm:prSet/>
      <dgm:spPr/>
      <dgm:t>
        <a:bodyPr/>
        <a:lstStyle/>
        <a:p>
          <a:r>
            <a:rPr lang="en-AU"/>
            <a:t>A</a:t>
          </a:r>
          <a:r>
            <a:rPr lang="en-AU" b="0" i="0" baseline="0"/>
            <a:t>fter allowing a total discount of 30%, comprising 25</a:t>
          </a:r>
          <a:r>
            <a:rPr lang="en-AU"/>
            <a:t>%</a:t>
          </a:r>
          <a:r>
            <a:rPr lang="en-AU" b="0" i="0" baseline="0"/>
            <a:t> for the plea and 5% for assistance, the was an indicative sentence of </a:t>
          </a:r>
          <a:r>
            <a:rPr lang="en-AU" b="0" i="0" u="sng" baseline="0"/>
            <a:t>2 years and 9 months.</a:t>
          </a:r>
          <a:endParaRPr lang="en-US"/>
        </a:p>
      </dgm:t>
    </dgm:pt>
    <dgm:pt modelId="{D63192A5-E364-490D-8878-7992F633ABE2}" type="parTrans" cxnId="{FEB65836-ACE5-4020-B4F3-881EA5FFA18B}">
      <dgm:prSet/>
      <dgm:spPr/>
      <dgm:t>
        <a:bodyPr/>
        <a:lstStyle/>
        <a:p>
          <a:endParaRPr lang="en-US"/>
        </a:p>
      </dgm:t>
    </dgm:pt>
    <dgm:pt modelId="{73A85CAE-423C-4FE8-A88E-0AF8F6BC603B}" type="sibTrans" cxnId="{FEB65836-ACE5-4020-B4F3-881EA5FFA18B}">
      <dgm:prSet/>
      <dgm:spPr/>
      <dgm:t>
        <a:bodyPr/>
        <a:lstStyle/>
        <a:p>
          <a:endParaRPr lang="en-US"/>
        </a:p>
      </dgm:t>
    </dgm:pt>
    <dgm:pt modelId="{CF4B713E-1C88-4C9C-B518-88E214F6F1A3}">
      <dgm:prSet/>
      <dgm:spPr/>
      <dgm:t>
        <a:bodyPr/>
        <a:lstStyle/>
        <a:p>
          <a:r>
            <a:rPr lang="en-AU"/>
            <a:t>As the sentence began at 4 years, the</a:t>
          </a:r>
          <a:r>
            <a:rPr lang="en-AU" b="0" i="0" baseline="0"/>
            <a:t> District Court sentence did not fall below the minimum required to be imposed. </a:t>
          </a:r>
          <a:endParaRPr lang="en-US"/>
        </a:p>
      </dgm:t>
    </dgm:pt>
    <dgm:pt modelId="{BB5B3B6E-9FA9-4CF9-8AA3-C5D60FA2C1B3}" type="parTrans" cxnId="{4EFB1F12-2379-4FB5-8960-3F260FA400B6}">
      <dgm:prSet/>
      <dgm:spPr/>
      <dgm:t>
        <a:bodyPr/>
        <a:lstStyle/>
        <a:p>
          <a:endParaRPr lang="en-US"/>
        </a:p>
      </dgm:t>
    </dgm:pt>
    <dgm:pt modelId="{06EF5B03-BA49-4EAF-9D9B-2347CB2CBAC8}" type="sibTrans" cxnId="{4EFB1F12-2379-4FB5-8960-3F260FA400B6}">
      <dgm:prSet/>
      <dgm:spPr/>
      <dgm:t>
        <a:bodyPr/>
        <a:lstStyle/>
        <a:p>
          <a:endParaRPr lang="en-US"/>
        </a:p>
      </dgm:t>
    </dgm:pt>
    <dgm:pt modelId="{344166CB-4FD5-4DC9-8AFC-CE835CF93795}">
      <dgm:prSet/>
      <dgm:spPr/>
      <dgm:t>
        <a:bodyPr/>
        <a:lstStyle/>
        <a:p>
          <a:r>
            <a:rPr lang="en-AU" b="1"/>
            <a:t>He was sentenced to a single aggregate sentence of imprisonment for 3 years and 3 months with a non-parole period of 2 years and 2 months. </a:t>
          </a:r>
          <a:endParaRPr lang="en-US"/>
        </a:p>
      </dgm:t>
    </dgm:pt>
    <dgm:pt modelId="{E1F1C693-C328-4537-9671-4F79E414CB39}" type="parTrans" cxnId="{F5FDC66C-486F-4B04-A63D-0BBF12C3929E}">
      <dgm:prSet/>
      <dgm:spPr/>
      <dgm:t>
        <a:bodyPr/>
        <a:lstStyle/>
        <a:p>
          <a:endParaRPr lang="en-US"/>
        </a:p>
      </dgm:t>
    </dgm:pt>
    <dgm:pt modelId="{7250C111-5915-4C68-AF8F-34A872E769EE}" type="sibTrans" cxnId="{F5FDC66C-486F-4B04-A63D-0BBF12C3929E}">
      <dgm:prSet/>
      <dgm:spPr/>
      <dgm:t>
        <a:bodyPr/>
        <a:lstStyle/>
        <a:p>
          <a:endParaRPr lang="en-US"/>
        </a:p>
      </dgm:t>
    </dgm:pt>
    <dgm:pt modelId="{2B39548B-7802-4939-B63D-D79D310AD5D4}" type="pres">
      <dgm:prSet presAssocID="{5C7BB28B-26F2-4267-9773-E0F58DD989A0}" presName="vert0" presStyleCnt="0">
        <dgm:presLayoutVars>
          <dgm:dir/>
          <dgm:animOne val="branch"/>
          <dgm:animLvl val="lvl"/>
        </dgm:presLayoutVars>
      </dgm:prSet>
      <dgm:spPr/>
    </dgm:pt>
    <dgm:pt modelId="{9B83AEB9-DD76-4438-9491-26D8EC1E8112}" type="pres">
      <dgm:prSet presAssocID="{7B5BC0D6-2560-41C7-9EB9-C184D7DFEEB9}" presName="thickLine" presStyleLbl="alignNode1" presStyleIdx="0" presStyleCnt="3"/>
      <dgm:spPr/>
    </dgm:pt>
    <dgm:pt modelId="{D3E6CE65-6A56-4842-9238-9AAC978A2988}" type="pres">
      <dgm:prSet presAssocID="{7B5BC0D6-2560-41C7-9EB9-C184D7DFEEB9}" presName="horz1" presStyleCnt="0"/>
      <dgm:spPr/>
    </dgm:pt>
    <dgm:pt modelId="{B787DCA6-44E1-4A8A-8117-A9F20C0241A1}" type="pres">
      <dgm:prSet presAssocID="{7B5BC0D6-2560-41C7-9EB9-C184D7DFEEB9}" presName="tx1" presStyleLbl="revTx" presStyleIdx="0" presStyleCnt="3"/>
      <dgm:spPr/>
    </dgm:pt>
    <dgm:pt modelId="{A6F86A5A-2FC1-4A08-A85C-3AFE59175365}" type="pres">
      <dgm:prSet presAssocID="{7B5BC0D6-2560-41C7-9EB9-C184D7DFEEB9}" presName="vert1" presStyleCnt="0"/>
      <dgm:spPr/>
    </dgm:pt>
    <dgm:pt modelId="{2B060B14-45DD-4DD6-AF07-2D97531C901A}" type="pres">
      <dgm:prSet presAssocID="{CF4B713E-1C88-4C9C-B518-88E214F6F1A3}" presName="thickLine" presStyleLbl="alignNode1" presStyleIdx="1" presStyleCnt="3"/>
      <dgm:spPr/>
    </dgm:pt>
    <dgm:pt modelId="{55113534-4EF2-4621-B9A9-329C0BA6FEF2}" type="pres">
      <dgm:prSet presAssocID="{CF4B713E-1C88-4C9C-B518-88E214F6F1A3}" presName="horz1" presStyleCnt="0"/>
      <dgm:spPr/>
    </dgm:pt>
    <dgm:pt modelId="{AEE7B59C-77CD-49C4-8568-BFE6686022C7}" type="pres">
      <dgm:prSet presAssocID="{CF4B713E-1C88-4C9C-B518-88E214F6F1A3}" presName="tx1" presStyleLbl="revTx" presStyleIdx="1" presStyleCnt="3"/>
      <dgm:spPr/>
    </dgm:pt>
    <dgm:pt modelId="{B18AD206-27FF-44FD-934B-7FB0E3B5841B}" type="pres">
      <dgm:prSet presAssocID="{CF4B713E-1C88-4C9C-B518-88E214F6F1A3}" presName="vert1" presStyleCnt="0"/>
      <dgm:spPr/>
    </dgm:pt>
    <dgm:pt modelId="{3AEA815F-ABB0-45B9-9456-88D8A5428692}" type="pres">
      <dgm:prSet presAssocID="{344166CB-4FD5-4DC9-8AFC-CE835CF93795}" presName="thickLine" presStyleLbl="alignNode1" presStyleIdx="2" presStyleCnt="3"/>
      <dgm:spPr/>
    </dgm:pt>
    <dgm:pt modelId="{CA31249B-A3F9-47FA-BDC9-73C216CC0830}" type="pres">
      <dgm:prSet presAssocID="{344166CB-4FD5-4DC9-8AFC-CE835CF93795}" presName="horz1" presStyleCnt="0"/>
      <dgm:spPr/>
    </dgm:pt>
    <dgm:pt modelId="{3F8B256E-5D92-43D2-A281-C46548935439}" type="pres">
      <dgm:prSet presAssocID="{344166CB-4FD5-4DC9-8AFC-CE835CF93795}" presName="tx1" presStyleLbl="revTx" presStyleIdx="2" presStyleCnt="3"/>
      <dgm:spPr/>
    </dgm:pt>
    <dgm:pt modelId="{028260AE-C379-4567-820E-8A7FD5A5B96B}" type="pres">
      <dgm:prSet presAssocID="{344166CB-4FD5-4DC9-8AFC-CE835CF93795}" presName="vert1" presStyleCnt="0"/>
      <dgm:spPr/>
    </dgm:pt>
  </dgm:ptLst>
  <dgm:cxnLst>
    <dgm:cxn modelId="{4EFB1F12-2379-4FB5-8960-3F260FA400B6}" srcId="{5C7BB28B-26F2-4267-9773-E0F58DD989A0}" destId="{CF4B713E-1C88-4C9C-B518-88E214F6F1A3}" srcOrd="1" destOrd="0" parTransId="{BB5B3B6E-9FA9-4CF9-8AA3-C5D60FA2C1B3}" sibTransId="{06EF5B03-BA49-4EAF-9D9B-2347CB2CBAC8}"/>
    <dgm:cxn modelId="{469B2B2F-D638-4C03-BF39-49A392DC24AF}" type="presOf" srcId="{CF4B713E-1C88-4C9C-B518-88E214F6F1A3}" destId="{AEE7B59C-77CD-49C4-8568-BFE6686022C7}" srcOrd="0" destOrd="0" presId="urn:microsoft.com/office/officeart/2008/layout/LinedList"/>
    <dgm:cxn modelId="{FEB65836-ACE5-4020-B4F3-881EA5FFA18B}" srcId="{5C7BB28B-26F2-4267-9773-E0F58DD989A0}" destId="{7B5BC0D6-2560-41C7-9EB9-C184D7DFEEB9}" srcOrd="0" destOrd="0" parTransId="{D63192A5-E364-490D-8878-7992F633ABE2}" sibTransId="{73A85CAE-423C-4FE8-A88E-0AF8F6BC603B}"/>
    <dgm:cxn modelId="{F5FDC66C-486F-4B04-A63D-0BBF12C3929E}" srcId="{5C7BB28B-26F2-4267-9773-E0F58DD989A0}" destId="{344166CB-4FD5-4DC9-8AFC-CE835CF93795}" srcOrd="2" destOrd="0" parTransId="{E1F1C693-C328-4537-9671-4F79E414CB39}" sibTransId="{7250C111-5915-4C68-AF8F-34A872E769EE}"/>
    <dgm:cxn modelId="{D7008491-8F2F-4692-8429-2F7C1E5D5111}" type="presOf" srcId="{5C7BB28B-26F2-4267-9773-E0F58DD989A0}" destId="{2B39548B-7802-4939-B63D-D79D310AD5D4}" srcOrd="0" destOrd="0" presId="urn:microsoft.com/office/officeart/2008/layout/LinedList"/>
    <dgm:cxn modelId="{C6841596-2490-46BC-ADFD-02417B0B8DAC}" type="presOf" srcId="{344166CB-4FD5-4DC9-8AFC-CE835CF93795}" destId="{3F8B256E-5D92-43D2-A281-C46548935439}" srcOrd="0" destOrd="0" presId="urn:microsoft.com/office/officeart/2008/layout/LinedList"/>
    <dgm:cxn modelId="{18393BE0-CA5A-448A-833B-AE7FEB436DC2}" type="presOf" srcId="{7B5BC0D6-2560-41C7-9EB9-C184D7DFEEB9}" destId="{B787DCA6-44E1-4A8A-8117-A9F20C0241A1}" srcOrd="0" destOrd="0" presId="urn:microsoft.com/office/officeart/2008/layout/LinedList"/>
    <dgm:cxn modelId="{CE0FE32D-590D-432D-B561-10A3E79ECD2E}" type="presParOf" srcId="{2B39548B-7802-4939-B63D-D79D310AD5D4}" destId="{9B83AEB9-DD76-4438-9491-26D8EC1E8112}" srcOrd="0" destOrd="0" presId="urn:microsoft.com/office/officeart/2008/layout/LinedList"/>
    <dgm:cxn modelId="{729DBCE3-2230-4EC3-A5D0-F8018E8FE5BD}" type="presParOf" srcId="{2B39548B-7802-4939-B63D-D79D310AD5D4}" destId="{D3E6CE65-6A56-4842-9238-9AAC978A2988}" srcOrd="1" destOrd="0" presId="urn:microsoft.com/office/officeart/2008/layout/LinedList"/>
    <dgm:cxn modelId="{066E52F5-2C1B-4F7C-B1CA-8BEDC701749A}" type="presParOf" srcId="{D3E6CE65-6A56-4842-9238-9AAC978A2988}" destId="{B787DCA6-44E1-4A8A-8117-A9F20C0241A1}" srcOrd="0" destOrd="0" presId="urn:microsoft.com/office/officeart/2008/layout/LinedList"/>
    <dgm:cxn modelId="{7BCF7433-64F2-40CA-A6D9-319F9DACA397}" type="presParOf" srcId="{D3E6CE65-6A56-4842-9238-9AAC978A2988}" destId="{A6F86A5A-2FC1-4A08-A85C-3AFE59175365}" srcOrd="1" destOrd="0" presId="urn:microsoft.com/office/officeart/2008/layout/LinedList"/>
    <dgm:cxn modelId="{A427CD7C-D6B6-4D85-92B5-737942ECDFB2}" type="presParOf" srcId="{2B39548B-7802-4939-B63D-D79D310AD5D4}" destId="{2B060B14-45DD-4DD6-AF07-2D97531C901A}" srcOrd="2" destOrd="0" presId="urn:microsoft.com/office/officeart/2008/layout/LinedList"/>
    <dgm:cxn modelId="{7F31024A-838D-44B7-96BF-A379CF5A4C45}" type="presParOf" srcId="{2B39548B-7802-4939-B63D-D79D310AD5D4}" destId="{55113534-4EF2-4621-B9A9-329C0BA6FEF2}" srcOrd="3" destOrd="0" presId="urn:microsoft.com/office/officeart/2008/layout/LinedList"/>
    <dgm:cxn modelId="{3E3352E8-FB92-4A36-B324-0F77FBCCCB40}" type="presParOf" srcId="{55113534-4EF2-4621-B9A9-329C0BA6FEF2}" destId="{AEE7B59C-77CD-49C4-8568-BFE6686022C7}" srcOrd="0" destOrd="0" presId="urn:microsoft.com/office/officeart/2008/layout/LinedList"/>
    <dgm:cxn modelId="{7A0BA7F3-CC3A-4899-B0E1-3193D18749CE}" type="presParOf" srcId="{55113534-4EF2-4621-B9A9-329C0BA6FEF2}" destId="{B18AD206-27FF-44FD-934B-7FB0E3B5841B}" srcOrd="1" destOrd="0" presId="urn:microsoft.com/office/officeart/2008/layout/LinedList"/>
    <dgm:cxn modelId="{1F086735-C898-4DD5-AD3A-A34D8BE8452A}" type="presParOf" srcId="{2B39548B-7802-4939-B63D-D79D310AD5D4}" destId="{3AEA815F-ABB0-45B9-9456-88D8A5428692}" srcOrd="4" destOrd="0" presId="urn:microsoft.com/office/officeart/2008/layout/LinedList"/>
    <dgm:cxn modelId="{BA190DBA-408A-4A77-9912-5CECED5604D6}" type="presParOf" srcId="{2B39548B-7802-4939-B63D-D79D310AD5D4}" destId="{CA31249B-A3F9-47FA-BDC9-73C216CC0830}" srcOrd="5" destOrd="0" presId="urn:microsoft.com/office/officeart/2008/layout/LinedList"/>
    <dgm:cxn modelId="{611D98CE-37C8-489A-BA63-A3AD0C6642E2}" type="presParOf" srcId="{CA31249B-A3F9-47FA-BDC9-73C216CC0830}" destId="{3F8B256E-5D92-43D2-A281-C46548935439}" srcOrd="0" destOrd="0" presId="urn:microsoft.com/office/officeart/2008/layout/LinedList"/>
    <dgm:cxn modelId="{23096A4A-0C38-40CE-ACD6-E66580620D92}" type="presParOf" srcId="{CA31249B-A3F9-47FA-BDC9-73C216CC0830}" destId="{028260AE-C379-4567-820E-8A7FD5A5B9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40B96C-7B41-4719-8080-D3575CE96CD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1AE1290-E1BC-4334-8228-62AD75BBEE74}">
      <dgm:prSet/>
      <dgm:spPr/>
      <dgm:t>
        <a:bodyPr/>
        <a:lstStyle/>
        <a:p>
          <a:r>
            <a:rPr lang="en-AU" b="0" i="0" baseline="0"/>
            <a:t>The Crown appealed against the sentence on two grounds; (i) manifest inadequacy and (ii) that: </a:t>
          </a:r>
          <a:endParaRPr lang="en-US"/>
        </a:p>
      </dgm:t>
    </dgm:pt>
    <dgm:pt modelId="{F681ADB1-981E-49DF-9085-48796F60161B}" type="parTrans" cxnId="{52922B50-DB01-4AC2-8D97-FB183C624760}">
      <dgm:prSet/>
      <dgm:spPr/>
      <dgm:t>
        <a:bodyPr/>
        <a:lstStyle/>
        <a:p>
          <a:endParaRPr lang="en-US"/>
        </a:p>
      </dgm:t>
    </dgm:pt>
    <dgm:pt modelId="{8D8F8AF7-8524-4FBC-8AA0-EDDB5A46F466}" type="sibTrans" cxnId="{52922B50-DB01-4AC2-8D97-FB183C624760}">
      <dgm:prSet/>
      <dgm:spPr/>
      <dgm:t>
        <a:bodyPr/>
        <a:lstStyle/>
        <a:p>
          <a:endParaRPr lang="en-US"/>
        </a:p>
      </dgm:t>
    </dgm:pt>
    <dgm:pt modelId="{3068F908-BA86-41C9-9088-83893CA2B0AC}">
      <dgm:prSet/>
      <dgm:spPr/>
      <dgm:t>
        <a:bodyPr/>
        <a:lstStyle/>
        <a:p>
          <a:r>
            <a:rPr lang="en-AU" b="0" i="1" baseline="0"/>
            <a:t>The sentencing judge erred in sentencing for Sequence 5 by imposing a sentence that did not reflect the sentencing principle that the mandatory minimum head sentence of 4 years imprisonment was for the least serious category of offending as set out in Bahar v R [2011] WASCA 249; (2011) 45 WAR 100 and Karim v R [2013] NSWCCA 23; (2013) 301 ALR 597.</a:t>
          </a:r>
          <a:endParaRPr lang="en-US"/>
        </a:p>
      </dgm:t>
    </dgm:pt>
    <dgm:pt modelId="{BC8465B6-D382-4A60-98B6-FE1B730B4DC8}" type="parTrans" cxnId="{8158ACC1-12AA-4189-BBDA-40F038581A7A}">
      <dgm:prSet/>
      <dgm:spPr/>
      <dgm:t>
        <a:bodyPr/>
        <a:lstStyle/>
        <a:p>
          <a:endParaRPr lang="en-US"/>
        </a:p>
      </dgm:t>
    </dgm:pt>
    <dgm:pt modelId="{E4F40B18-2AEB-40BE-AC4C-4513052A5D9A}" type="sibTrans" cxnId="{8158ACC1-12AA-4189-BBDA-40F038581A7A}">
      <dgm:prSet/>
      <dgm:spPr/>
      <dgm:t>
        <a:bodyPr/>
        <a:lstStyle/>
        <a:p>
          <a:endParaRPr lang="en-US"/>
        </a:p>
      </dgm:t>
    </dgm:pt>
    <dgm:pt modelId="{1A45655A-CF65-408E-B66A-580137B741B8}">
      <dgm:prSet/>
      <dgm:spPr/>
      <dgm:t>
        <a:bodyPr/>
        <a:lstStyle/>
        <a:p>
          <a:r>
            <a:rPr lang="en-AU" b="0" i="0" baseline="0" dirty="0"/>
            <a:t>On 6 June 2022, the CCA then upheld the two grounds pressed by the Crown, determining that the approach in </a:t>
          </a:r>
          <a:r>
            <a:rPr lang="en-AU" b="0" i="1" baseline="0" dirty="0" err="1"/>
            <a:t>Bahar</a:t>
          </a:r>
          <a:r>
            <a:rPr lang="en-AU" b="0" i="1" baseline="0" dirty="0"/>
            <a:t>, </a:t>
          </a:r>
          <a:r>
            <a:rPr lang="en-AU" b="0" i="0" baseline="0" dirty="0"/>
            <a:t>and not </a:t>
          </a:r>
          <a:r>
            <a:rPr lang="en-AU" b="0" i="1" baseline="0" dirty="0"/>
            <a:t>Pot</a:t>
          </a:r>
          <a:r>
            <a:rPr lang="en-AU" b="0" i="0" baseline="0" dirty="0"/>
            <a:t>, applied.</a:t>
          </a:r>
          <a:endParaRPr lang="en-US" dirty="0"/>
        </a:p>
      </dgm:t>
    </dgm:pt>
    <dgm:pt modelId="{223A4D59-5C4E-4E24-964C-1D8366617ED1}" type="parTrans" cxnId="{A4F6EA87-FF83-42B0-B016-A958D5491B9F}">
      <dgm:prSet/>
      <dgm:spPr/>
      <dgm:t>
        <a:bodyPr/>
        <a:lstStyle/>
        <a:p>
          <a:endParaRPr lang="en-US"/>
        </a:p>
      </dgm:t>
    </dgm:pt>
    <dgm:pt modelId="{635949F0-634D-4F2C-A349-5EECE88176D8}" type="sibTrans" cxnId="{A4F6EA87-FF83-42B0-B016-A958D5491B9F}">
      <dgm:prSet/>
      <dgm:spPr/>
      <dgm:t>
        <a:bodyPr/>
        <a:lstStyle/>
        <a:p>
          <a:endParaRPr lang="en-US"/>
        </a:p>
      </dgm:t>
    </dgm:pt>
    <dgm:pt modelId="{A3A93627-5C84-4BF6-B307-A0880663E57B}" type="pres">
      <dgm:prSet presAssocID="{9E40B96C-7B41-4719-8080-D3575CE96CDA}" presName="linear" presStyleCnt="0">
        <dgm:presLayoutVars>
          <dgm:animLvl val="lvl"/>
          <dgm:resizeHandles val="exact"/>
        </dgm:presLayoutVars>
      </dgm:prSet>
      <dgm:spPr/>
    </dgm:pt>
    <dgm:pt modelId="{276BF93D-BF5D-45F2-8337-E15F1AAF5898}" type="pres">
      <dgm:prSet presAssocID="{01AE1290-E1BC-4334-8228-62AD75BBEE74}" presName="parentText" presStyleLbl="node1" presStyleIdx="0" presStyleCnt="2">
        <dgm:presLayoutVars>
          <dgm:chMax val="0"/>
          <dgm:bulletEnabled val="1"/>
        </dgm:presLayoutVars>
      </dgm:prSet>
      <dgm:spPr/>
    </dgm:pt>
    <dgm:pt modelId="{80E0F619-457E-4366-A415-1E78215CC0D7}" type="pres">
      <dgm:prSet presAssocID="{01AE1290-E1BC-4334-8228-62AD75BBEE74}" presName="childText" presStyleLbl="revTx" presStyleIdx="0" presStyleCnt="1">
        <dgm:presLayoutVars>
          <dgm:bulletEnabled val="1"/>
        </dgm:presLayoutVars>
      </dgm:prSet>
      <dgm:spPr/>
    </dgm:pt>
    <dgm:pt modelId="{9E4476C0-23B4-40E9-B559-1AA4A5E1B99A}" type="pres">
      <dgm:prSet presAssocID="{1A45655A-CF65-408E-B66A-580137B741B8}" presName="parentText" presStyleLbl="node1" presStyleIdx="1" presStyleCnt="2">
        <dgm:presLayoutVars>
          <dgm:chMax val="0"/>
          <dgm:bulletEnabled val="1"/>
        </dgm:presLayoutVars>
      </dgm:prSet>
      <dgm:spPr/>
    </dgm:pt>
  </dgm:ptLst>
  <dgm:cxnLst>
    <dgm:cxn modelId="{C275A436-790E-481D-9AC9-CE7E0E4B33F5}" type="presOf" srcId="{01AE1290-E1BC-4334-8228-62AD75BBEE74}" destId="{276BF93D-BF5D-45F2-8337-E15F1AAF5898}" srcOrd="0" destOrd="0" presId="urn:microsoft.com/office/officeart/2005/8/layout/vList2"/>
    <dgm:cxn modelId="{52922B50-DB01-4AC2-8D97-FB183C624760}" srcId="{9E40B96C-7B41-4719-8080-D3575CE96CDA}" destId="{01AE1290-E1BC-4334-8228-62AD75BBEE74}" srcOrd="0" destOrd="0" parTransId="{F681ADB1-981E-49DF-9085-48796F60161B}" sibTransId="{8D8F8AF7-8524-4FBC-8AA0-EDDB5A46F466}"/>
    <dgm:cxn modelId="{A4F6EA87-FF83-42B0-B016-A958D5491B9F}" srcId="{9E40B96C-7B41-4719-8080-D3575CE96CDA}" destId="{1A45655A-CF65-408E-B66A-580137B741B8}" srcOrd="1" destOrd="0" parTransId="{223A4D59-5C4E-4E24-964C-1D8366617ED1}" sibTransId="{635949F0-634D-4F2C-A349-5EECE88176D8}"/>
    <dgm:cxn modelId="{644FD6A1-D918-4746-88A6-A91CF9F88955}" type="presOf" srcId="{3068F908-BA86-41C9-9088-83893CA2B0AC}" destId="{80E0F619-457E-4366-A415-1E78215CC0D7}" srcOrd="0" destOrd="0" presId="urn:microsoft.com/office/officeart/2005/8/layout/vList2"/>
    <dgm:cxn modelId="{C78F23B3-0D84-4C32-A36A-499992ED1523}" type="presOf" srcId="{9E40B96C-7B41-4719-8080-D3575CE96CDA}" destId="{A3A93627-5C84-4BF6-B307-A0880663E57B}" srcOrd="0" destOrd="0" presId="urn:microsoft.com/office/officeart/2005/8/layout/vList2"/>
    <dgm:cxn modelId="{8158ACC1-12AA-4189-BBDA-40F038581A7A}" srcId="{01AE1290-E1BC-4334-8228-62AD75BBEE74}" destId="{3068F908-BA86-41C9-9088-83893CA2B0AC}" srcOrd="0" destOrd="0" parTransId="{BC8465B6-D382-4A60-98B6-FE1B730B4DC8}" sibTransId="{E4F40B18-2AEB-40BE-AC4C-4513052A5D9A}"/>
    <dgm:cxn modelId="{991508EA-4F66-43AC-92CD-F6DE86F42CAE}" type="presOf" srcId="{1A45655A-CF65-408E-B66A-580137B741B8}" destId="{9E4476C0-23B4-40E9-B559-1AA4A5E1B99A}" srcOrd="0" destOrd="0" presId="urn:microsoft.com/office/officeart/2005/8/layout/vList2"/>
    <dgm:cxn modelId="{9A751C55-B637-45DD-94AB-E3C11AD86BC5}" type="presParOf" srcId="{A3A93627-5C84-4BF6-B307-A0880663E57B}" destId="{276BF93D-BF5D-45F2-8337-E15F1AAF5898}" srcOrd="0" destOrd="0" presId="urn:microsoft.com/office/officeart/2005/8/layout/vList2"/>
    <dgm:cxn modelId="{E3C74CB1-44AF-4EAF-BFCA-0058A700FF11}" type="presParOf" srcId="{A3A93627-5C84-4BF6-B307-A0880663E57B}" destId="{80E0F619-457E-4366-A415-1E78215CC0D7}" srcOrd="1" destOrd="0" presId="urn:microsoft.com/office/officeart/2005/8/layout/vList2"/>
    <dgm:cxn modelId="{35975EE5-ED47-499F-AE2B-85FAAC39FCA2}" type="presParOf" srcId="{A3A93627-5C84-4BF6-B307-A0880663E57B}" destId="{9E4476C0-23B4-40E9-B559-1AA4A5E1B99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44CBC3-E6B0-4E55-A0EF-3FA3E8140DE8}"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38674EFA-61B4-4B30-AE74-097D7756725A}">
      <dgm:prSet/>
      <dgm:spPr/>
      <dgm:t>
        <a:bodyPr/>
        <a:lstStyle/>
        <a:p>
          <a:r>
            <a:rPr lang="en-AU"/>
            <a:t>The offender had pleaded guilty to two offences involving child abuse material (ss 474.22(1) and 474.22A(1) of the Criminal Code).</a:t>
          </a:r>
          <a:endParaRPr lang="en-US"/>
        </a:p>
      </dgm:t>
    </dgm:pt>
    <dgm:pt modelId="{BD516D6D-CDAA-4D9E-8575-D4945083BE29}" type="parTrans" cxnId="{B7BAB771-4079-4F88-B286-665FF17FBCF8}">
      <dgm:prSet/>
      <dgm:spPr/>
      <dgm:t>
        <a:bodyPr/>
        <a:lstStyle/>
        <a:p>
          <a:endParaRPr lang="en-US"/>
        </a:p>
      </dgm:t>
    </dgm:pt>
    <dgm:pt modelId="{0F34CAAD-811E-4C0B-AFD1-57269F933B4E}" type="sibTrans" cxnId="{B7BAB771-4079-4F88-B286-665FF17FBCF8}">
      <dgm:prSet/>
      <dgm:spPr/>
      <dgm:t>
        <a:bodyPr/>
        <a:lstStyle/>
        <a:p>
          <a:endParaRPr lang="en-US"/>
        </a:p>
      </dgm:t>
    </dgm:pt>
    <dgm:pt modelId="{57397A8E-897E-48EE-9071-59BEE760D9C0}">
      <dgm:prSet/>
      <dgm:spPr/>
      <dgm:t>
        <a:bodyPr/>
        <a:lstStyle/>
        <a:p>
          <a:r>
            <a:rPr lang="en-AU"/>
            <a:t>Charge 1 - </a:t>
          </a:r>
          <a:r>
            <a:rPr lang="en-AU" b="0" i="0"/>
            <a:t>use of a carriage service to make available child abuse material - </a:t>
          </a:r>
          <a:r>
            <a:rPr lang="en-AU"/>
            <a:t>involved t</a:t>
          </a:r>
          <a:r>
            <a:rPr lang="en-AU" b="0" i="0"/>
            <a:t>he applicant and the other man discussing in explicit terms the sexual activities in which they had engaged with children and the sexual activities they wanted to engage in with children.</a:t>
          </a:r>
          <a:endParaRPr lang="en-US"/>
        </a:p>
      </dgm:t>
    </dgm:pt>
    <dgm:pt modelId="{E75A6BD3-35F9-41AA-BBF5-0C8776BF989B}" type="parTrans" cxnId="{B3750A79-FE68-471E-809F-B0322BED9F18}">
      <dgm:prSet/>
      <dgm:spPr/>
      <dgm:t>
        <a:bodyPr/>
        <a:lstStyle/>
        <a:p>
          <a:endParaRPr lang="en-US"/>
        </a:p>
      </dgm:t>
    </dgm:pt>
    <dgm:pt modelId="{A8D840C8-6F7F-4F4C-BD36-59DAEB61A5D6}" type="sibTrans" cxnId="{B3750A79-FE68-471E-809F-B0322BED9F18}">
      <dgm:prSet/>
      <dgm:spPr/>
      <dgm:t>
        <a:bodyPr/>
        <a:lstStyle/>
        <a:p>
          <a:endParaRPr lang="en-US"/>
        </a:p>
      </dgm:t>
    </dgm:pt>
    <dgm:pt modelId="{9D0C6F91-AE32-4516-A438-B82C07A39CD0}" type="pres">
      <dgm:prSet presAssocID="{FB44CBC3-E6B0-4E55-A0EF-3FA3E8140DE8}" presName="Name0" presStyleCnt="0">
        <dgm:presLayoutVars>
          <dgm:dir/>
          <dgm:animLvl val="lvl"/>
          <dgm:resizeHandles val="exact"/>
        </dgm:presLayoutVars>
      </dgm:prSet>
      <dgm:spPr/>
    </dgm:pt>
    <dgm:pt modelId="{0F1607C6-BB0B-42BF-A5F2-DDAA6C8A8B21}" type="pres">
      <dgm:prSet presAssocID="{57397A8E-897E-48EE-9071-59BEE760D9C0}" presName="boxAndChildren" presStyleCnt="0"/>
      <dgm:spPr/>
    </dgm:pt>
    <dgm:pt modelId="{D41F8C1E-CA36-458C-AF53-DEF1E6B8219D}" type="pres">
      <dgm:prSet presAssocID="{57397A8E-897E-48EE-9071-59BEE760D9C0}" presName="parentTextBox" presStyleLbl="node1" presStyleIdx="0" presStyleCnt="2"/>
      <dgm:spPr/>
    </dgm:pt>
    <dgm:pt modelId="{BC527382-B104-4CCF-B71B-EB268D7D3281}" type="pres">
      <dgm:prSet presAssocID="{0F34CAAD-811E-4C0B-AFD1-57269F933B4E}" presName="sp" presStyleCnt="0"/>
      <dgm:spPr/>
    </dgm:pt>
    <dgm:pt modelId="{95E9E859-1439-4420-8FF6-D9320BC7E400}" type="pres">
      <dgm:prSet presAssocID="{38674EFA-61B4-4B30-AE74-097D7756725A}" presName="arrowAndChildren" presStyleCnt="0"/>
      <dgm:spPr/>
    </dgm:pt>
    <dgm:pt modelId="{71BA8181-3ED7-4A4D-AB56-7815686526AB}" type="pres">
      <dgm:prSet presAssocID="{38674EFA-61B4-4B30-AE74-097D7756725A}" presName="parentTextArrow" presStyleLbl="node1" presStyleIdx="1" presStyleCnt="2"/>
      <dgm:spPr/>
    </dgm:pt>
  </dgm:ptLst>
  <dgm:cxnLst>
    <dgm:cxn modelId="{FB741551-3A3E-43DA-9BB7-17A0A1FAD6CB}" type="presOf" srcId="{FB44CBC3-E6B0-4E55-A0EF-3FA3E8140DE8}" destId="{9D0C6F91-AE32-4516-A438-B82C07A39CD0}" srcOrd="0" destOrd="0" presId="urn:microsoft.com/office/officeart/2005/8/layout/process4"/>
    <dgm:cxn modelId="{B7BAB771-4079-4F88-B286-665FF17FBCF8}" srcId="{FB44CBC3-E6B0-4E55-A0EF-3FA3E8140DE8}" destId="{38674EFA-61B4-4B30-AE74-097D7756725A}" srcOrd="0" destOrd="0" parTransId="{BD516D6D-CDAA-4D9E-8575-D4945083BE29}" sibTransId="{0F34CAAD-811E-4C0B-AFD1-57269F933B4E}"/>
    <dgm:cxn modelId="{B3750A79-FE68-471E-809F-B0322BED9F18}" srcId="{FB44CBC3-E6B0-4E55-A0EF-3FA3E8140DE8}" destId="{57397A8E-897E-48EE-9071-59BEE760D9C0}" srcOrd="1" destOrd="0" parTransId="{E75A6BD3-35F9-41AA-BBF5-0C8776BF989B}" sibTransId="{A8D840C8-6F7F-4F4C-BD36-59DAEB61A5D6}"/>
    <dgm:cxn modelId="{DC2C617C-D6A8-421F-A16D-F4C0944B86CE}" type="presOf" srcId="{57397A8E-897E-48EE-9071-59BEE760D9C0}" destId="{D41F8C1E-CA36-458C-AF53-DEF1E6B8219D}" srcOrd="0" destOrd="0" presId="urn:microsoft.com/office/officeart/2005/8/layout/process4"/>
    <dgm:cxn modelId="{44F48297-2B67-47CF-A39A-7F9236AF86C9}" type="presOf" srcId="{38674EFA-61B4-4B30-AE74-097D7756725A}" destId="{71BA8181-3ED7-4A4D-AB56-7815686526AB}" srcOrd="0" destOrd="0" presId="urn:microsoft.com/office/officeart/2005/8/layout/process4"/>
    <dgm:cxn modelId="{25611E3A-319C-4C24-9358-058CD1E300CE}" type="presParOf" srcId="{9D0C6F91-AE32-4516-A438-B82C07A39CD0}" destId="{0F1607C6-BB0B-42BF-A5F2-DDAA6C8A8B21}" srcOrd="0" destOrd="0" presId="urn:microsoft.com/office/officeart/2005/8/layout/process4"/>
    <dgm:cxn modelId="{9B35B549-FDD2-40F7-9588-93E2D3568606}" type="presParOf" srcId="{0F1607C6-BB0B-42BF-A5F2-DDAA6C8A8B21}" destId="{D41F8C1E-CA36-458C-AF53-DEF1E6B8219D}" srcOrd="0" destOrd="0" presId="urn:microsoft.com/office/officeart/2005/8/layout/process4"/>
    <dgm:cxn modelId="{12473A82-7925-4C4F-8962-2D3921676D93}" type="presParOf" srcId="{9D0C6F91-AE32-4516-A438-B82C07A39CD0}" destId="{BC527382-B104-4CCF-B71B-EB268D7D3281}" srcOrd="1" destOrd="0" presId="urn:microsoft.com/office/officeart/2005/8/layout/process4"/>
    <dgm:cxn modelId="{3DFB82D8-DAB3-44DE-BA3C-E92A38559231}" type="presParOf" srcId="{9D0C6F91-AE32-4516-A438-B82C07A39CD0}" destId="{95E9E859-1439-4420-8FF6-D9320BC7E400}" srcOrd="2" destOrd="0" presId="urn:microsoft.com/office/officeart/2005/8/layout/process4"/>
    <dgm:cxn modelId="{CB88029F-F458-46B9-8983-8947AF347D06}" type="presParOf" srcId="{95E9E859-1439-4420-8FF6-D9320BC7E400}" destId="{71BA8181-3ED7-4A4D-AB56-7815686526A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963DC3-7C76-4DE2-85F6-08EE292C278C}"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E6E951C1-D425-4129-8D6C-FE1E43CDDBD4}">
      <dgm:prSet/>
      <dgm:spPr/>
      <dgm:t>
        <a:bodyPr/>
        <a:lstStyle/>
        <a:p>
          <a:r>
            <a:rPr lang="en-AU"/>
            <a:t>Charge 2 –</a:t>
          </a:r>
          <a:r>
            <a:rPr lang="en-AU" b="0" i="0"/>
            <a:t>possession or control of child abuse material obtained or accessed using a carriage service – the photos involved:</a:t>
          </a:r>
          <a:endParaRPr lang="en-US"/>
        </a:p>
      </dgm:t>
    </dgm:pt>
    <dgm:pt modelId="{18255E15-547C-4CCE-851F-263BF1AF07A1}" type="parTrans" cxnId="{B078B8AC-38B7-470A-825A-D3838C631DAB}">
      <dgm:prSet/>
      <dgm:spPr/>
      <dgm:t>
        <a:bodyPr/>
        <a:lstStyle/>
        <a:p>
          <a:endParaRPr lang="en-US"/>
        </a:p>
      </dgm:t>
    </dgm:pt>
    <dgm:pt modelId="{FB979AB9-5E34-437A-B768-D8A6236E1CFD}" type="sibTrans" cxnId="{B078B8AC-38B7-470A-825A-D3838C631DAB}">
      <dgm:prSet/>
      <dgm:spPr/>
      <dgm:t>
        <a:bodyPr/>
        <a:lstStyle/>
        <a:p>
          <a:endParaRPr lang="en-US"/>
        </a:p>
      </dgm:t>
    </dgm:pt>
    <dgm:pt modelId="{0998B56D-D4E6-4352-A41D-A1B1E2056979}">
      <dgm:prSet/>
      <dgm:spPr/>
      <dgm:t>
        <a:bodyPr/>
        <a:lstStyle/>
        <a:p>
          <a:r>
            <a:rPr lang="en-AU" b="0" i="0"/>
            <a:t>(a) a pre-pubescent male child performing fellatio on an adult male; </a:t>
          </a:r>
          <a:endParaRPr lang="en-US"/>
        </a:p>
      </dgm:t>
    </dgm:pt>
    <dgm:pt modelId="{EC6DEC44-68E4-4717-A0AB-5265829E61ED}" type="parTrans" cxnId="{255D6167-933C-4683-A4DA-181E5C07C0ED}">
      <dgm:prSet/>
      <dgm:spPr/>
      <dgm:t>
        <a:bodyPr/>
        <a:lstStyle/>
        <a:p>
          <a:endParaRPr lang="en-US"/>
        </a:p>
      </dgm:t>
    </dgm:pt>
    <dgm:pt modelId="{CF9F34AB-B7F7-4F45-9D78-FA88FD84CA47}" type="sibTrans" cxnId="{255D6167-933C-4683-A4DA-181E5C07C0ED}">
      <dgm:prSet/>
      <dgm:spPr/>
      <dgm:t>
        <a:bodyPr/>
        <a:lstStyle/>
        <a:p>
          <a:endParaRPr lang="en-US"/>
        </a:p>
      </dgm:t>
    </dgm:pt>
    <dgm:pt modelId="{F8B6D41F-842E-4B55-BA8D-C301948CA7E8}">
      <dgm:prSet/>
      <dgm:spPr/>
      <dgm:t>
        <a:bodyPr/>
        <a:lstStyle/>
        <a:p>
          <a:r>
            <a:rPr lang="en-AU" b="0" i="0"/>
            <a:t>(b) a pre-pubescent male child masturbating while another pre-pubescent male child watched; and</a:t>
          </a:r>
          <a:endParaRPr lang="en-US"/>
        </a:p>
      </dgm:t>
    </dgm:pt>
    <dgm:pt modelId="{262DDE4B-845A-473E-998B-6CE89BAC4E46}" type="parTrans" cxnId="{A9BB04C5-B49F-488D-B26D-7672586A9C17}">
      <dgm:prSet/>
      <dgm:spPr/>
      <dgm:t>
        <a:bodyPr/>
        <a:lstStyle/>
        <a:p>
          <a:endParaRPr lang="en-US"/>
        </a:p>
      </dgm:t>
    </dgm:pt>
    <dgm:pt modelId="{A0587E46-EAAE-4294-A5B8-C6AE41BA1A1B}" type="sibTrans" cxnId="{A9BB04C5-B49F-488D-B26D-7672586A9C17}">
      <dgm:prSet/>
      <dgm:spPr/>
      <dgm:t>
        <a:bodyPr/>
        <a:lstStyle/>
        <a:p>
          <a:endParaRPr lang="en-US"/>
        </a:p>
      </dgm:t>
    </dgm:pt>
    <dgm:pt modelId="{9E331D87-2B2A-4BEF-ACF4-F2226747AA15}">
      <dgm:prSet/>
      <dgm:spPr/>
      <dgm:t>
        <a:bodyPr/>
        <a:lstStyle/>
        <a:p>
          <a:r>
            <a:rPr lang="en-AU" b="0" i="0"/>
            <a:t>(c) a pre-pubescent male child being held upside down by an adult male, which exposed the child’s genitals, with the child about to perform fellatio.</a:t>
          </a:r>
          <a:endParaRPr lang="en-US"/>
        </a:p>
      </dgm:t>
    </dgm:pt>
    <dgm:pt modelId="{2BEFAEFF-EDAF-454E-8C55-7E07F430631F}" type="parTrans" cxnId="{83AFE71E-CA69-4164-88D6-45D52F5C75DD}">
      <dgm:prSet/>
      <dgm:spPr/>
      <dgm:t>
        <a:bodyPr/>
        <a:lstStyle/>
        <a:p>
          <a:endParaRPr lang="en-US"/>
        </a:p>
      </dgm:t>
    </dgm:pt>
    <dgm:pt modelId="{2F8C47DF-90F7-41D5-9EC9-242643CCADDC}" type="sibTrans" cxnId="{83AFE71E-CA69-4164-88D6-45D52F5C75DD}">
      <dgm:prSet/>
      <dgm:spPr/>
      <dgm:t>
        <a:bodyPr/>
        <a:lstStyle/>
        <a:p>
          <a:endParaRPr lang="en-US"/>
        </a:p>
      </dgm:t>
    </dgm:pt>
    <dgm:pt modelId="{34DC29C9-C296-477C-8DC9-0D84575B83D0}">
      <dgm:prSet/>
      <dgm:spPr/>
      <dgm:t>
        <a:bodyPr/>
        <a:lstStyle/>
        <a:p>
          <a:r>
            <a:rPr lang="en-AU" b="0" i="0"/>
            <a:t>The original sentence for each offences was 6 months and 9 months respectively, to be served consecutively.</a:t>
          </a:r>
          <a:endParaRPr lang="en-US"/>
        </a:p>
      </dgm:t>
    </dgm:pt>
    <dgm:pt modelId="{29215EBD-586E-4494-AFB7-F9D69A04955B}" type="parTrans" cxnId="{AA5639B1-7383-4081-A002-73A9C4ABD43F}">
      <dgm:prSet/>
      <dgm:spPr/>
      <dgm:t>
        <a:bodyPr/>
        <a:lstStyle/>
        <a:p>
          <a:endParaRPr lang="en-US"/>
        </a:p>
      </dgm:t>
    </dgm:pt>
    <dgm:pt modelId="{E948B6A1-A8D7-4851-A169-6B37EA200C5D}" type="sibTrans" cxnId="{AA5639B1-7383-4081-A002-73A9C4ABD43F}">
      <dgm:prSet/>
      <dgm:spPr/>
      <dgm:t>
        <a:bodyPr/>
        <a:lstStyle/>
        <a:p>
          <a:endParaRPr lang="en-US"/>
        </a:p>
      </dgm:t>
    </dgm:pt>
    <dgm:pt modelId="{B381062C-9785-4677-B7B0-150C8821D66C}" type="pres">
      <dgm:prSet presAssocID="{BD963DC3-7C76-4DE2-85F6-08EE292C278C}" presName="linear" presStyleCnt="0">
        <dgm:presLayoutVars>
          <dgm:animLvl val="lvl"/>
          <dgm:resizeHandles val="exact"/>
        </dgm:presLayoutVars>
      </dgm:prSet>
      <dgm:spPr/>
    </dgm:pt>
    <dgm:pt modelId="{7B20EA37-7EE9-41D5-97F7-C5A30DFC6D1F}" type="pres">
      <dgm:prSet presAssocID="{E6E951C1-D425-4129-8D6C-FE1E43CDDBD4}" presName="parentText" presStyleLbl="node1" presStyleIdx="0" presStyleCnt="5">
        <dgm:presLayoutVars>
          <dgm:chMax val="0"/>
          <dgm:bulletEnabled val="1"/>
        </dgm:presLayoutVars>
      </dgm:prSet>
      <dgm:spPr/>
    </dgm:pt>
    <dgm:pt modelId="{9AB806A4-5E73-4406-AE8C-70B215A13688}" type="pres">
      <dgm:prSet presAssocID="{FB979AB9-5E34-437A-B768-D8A6236E1CFD}" presName="spacer" presStyleCnt="0"/>
      <dgm:spPr/>
    </dgm:pt>
    <dgm:pt modelId="{65F81993-5593-42D2-9472-3F0DFBA0D1A7}" type="pres">
      <dgm:prSet presAssocID="{0998B56D-D4E6-4352-A41D-A1B1E2056979}" presName="parentText" presStyleLbl="node1" presStyleIdx="1" presStyleCnt="5">
        <dgm:presLayoutVars>
          <dgm:chMax val="0"/>
          <dgm:bulletEnabled val="1"/>
        </dgm:presLayoutVars>
      </dgm:prSet>
      <dgm:spPr/>
    </dgm:pt>
    <dgm:pt modelId="{FF8B3BF3-B9AF-43F0-AA02-2C8A4DEFFCD3}" type="pres">
      <dgm:prSet presAssocID="{CF9F34AB-B7F7-4F45-9D78-FA88FD84CA47}" presName="spacer" presStyleCnt="0"/>
      <dgm:spPr/>
    </dgm:pt>
    <dgm:pt modelId="{EBF57CD4-380D-4989-9B4F-D58AF22C8B0B}" type="pres">
      <dgm:prSet presAssocID="{F8B6D41F-842E-4B55-BA8D-C301948CA7E8}" presName="parentText" presStyleLbl="node1" presStyleIdx="2" presStyleCnt="5">
        <dgm:presLayoutVars>
          <dgm:chMax val="0"/>
          <dgm:bulletEnabled val="1"/>
        </dgm:presLayoutVars>
      </dgm:prSet>
      <dgm:spPr/>
    </dgm:pt>
    <dgm:pt modelId="{F9A318A7-EFED-4BC5-84C2-E33397FD2D99}" type="pres">
      <dgm:prSet presAssocID="{A0587E46-EAAE-4294-A5B8-C6AE41BA1A1B}" presName="spacer" presStyleCnt="0"/>
      <dgm:spPr/>
    </dgm:pt>
    <dgm:pt modelId="{B0AE5208-A62F-41F2-95ED-3B1AC2E5240E}" type="pres">
      <dgm:prSet presAssocID="{9E331D87-2B2A-4BEF-ACF4-F2226747AA15}" presName="parentText" presStyleLbl="node1" presStyleIdx="3" presStyleCnt="5">
        <dgm:presLayoutVars>
          <dgm:chMax val="0"/>
          <dgm:bulletEnabled val="1"/>
        </dgm:presLayoutVars>
      </dgm:prSet>
      <dgm:spPr/>
    </dgm:pt>
    <dgm:pt modelId="{E1CAD4BB-0071-4778-93AE-749EE011D29A}" type="pres">
      <dgm:prSet presAssocID="{2F8C47DF-90F7-41D5-9EC9-242643CCADDC}" presName="spacer" presStyleCnt="0"/>
      <dgm:spPr/>
    </dgm:pt>
    <dgm:pt modelId="{8AD0CFAD-7BF2-4516-99DA-6A9D9427B221}" type="pres">
      <dgm:prSet presAssocID="{34DC29C9-C296-477C-8DC9-0D84575B83D0}" presName="parentText" presStyleLbl="node1" presStyleIdx="4" presStyleCnt="5">
        <dgm:presLayoutVars>
          <dgm:chMax val="0"/>
          <dgm:bulletEnabled val="1"/>
        </dgm:presLayoutVars>
      </dgm:prSet>
      <dgm:spPr/>
    </dgm:pt>
  </dgm:ptLst>
  <dgm:cxnLst>
    <dgm:cxn modelId="{83AFE71E-CA69-4164-88D6-45D52F5C75DD}" srcId="{BD963DC3-7C76-4DE2-85F6-08EE292C278C}" destId="{9E331D87-2B2A-4BEF-ACF4-F2226747AA15}" srcOrd="3" destOrd="0" parTransId="{2BEFAEFF-EDAF-454E-8C55-7E07F430631F}" sibTransId="{2F8C47DF-90F7-41D5-9EC9-242643CCADDC}"/>
    <dgm:cxn modelId="{74D16F25-0A9E-49EB-BE7A-909F100492C6}" type="presOf" srcId="{9E331D87-2B2A-4BEF-ACF4-F2226747AA15}" destId="{B0AE5208-A62F-41F2-95ED-3B1AC2E5240E}" srcOrd="0" destOrd="0" presId="urn:microsoft.com/office/officeart/2005/8/layout/vList2"/>
    <dgm:cxn modelId="{94E8E642-86FF-42BF-812B-61E913980B4F}" type="presOf" srcId="{0998B56D-D4E6-4352-A41D-A1B1E2056979}" destId="{65F81993-5593-42D2-9472-3F0DFBA0D1A7}" srcOrd="0" destOrd="0" presId="urn:microsoft.com/office/officeart/2005/8/layout/vList2"/>
    <dgm:cxn modelId="{B20BB265-D923-44B3-805F-D2F1FE6DD74D}" type="presOf" srcId="{34DC29C9-C296-477C-8DC9-0D84575B83D0}" destId="{8AD0CFAD-7BF2-4516-99DA-6A9D9427B221}" srcOrd="0" destOrd="0" presId="urn:microsoft.com/office/officeart/2005/8/layout/vList2"/>
    <dgm:cxn modelId="{255D6167-933C-4683-A4DA-181E5C07C0ED}" srcId="{BD963DC3-7C76-4DE2-85F6-08EE292C278C}" destId="{0998B56D-D4E6-4352-A41D-A1B1E2056979}" srcOrd="1" destOrd="0" parTransId="{EC6DEC44-68E4-4717-A0AB-5265829E61ED}" sibTransId="{CF9F34AB-B7F7-4F45-9D78-FA88FD84CA47}"/>
    <dgm:cxn modelId="{E6B64B54-21CF-4C86-B872-A2E7091426EE}" type="presOf" srcId="{F8B6D41F-842E-4B55-BA8D-C301948CA7E8}" destId="{EBF57CD4-380D-4989-9B4F-D58AF22C8B0B}" srcOrd="0" destOrd="0" presId="urn:microsoft.com/office/officeart/2005/8/layout/vList2"/>
    <dgm:cxn modelId="{F25C7C85-CCFA-4995-BD3F-1FA6F4CC25B4}" type="presOf" srcId="{BD963DC3-7C76-4DE2-85F6-08EE292C278C}" destId="{B381062C-9785-4677-B7B0-150C8821D66C}" srcOrd="0" destOrd="0" presId="urn:microsoft.com/office/officeart/2005/8/layout/vList2"/>
    <dgm:cxn modelId="{ABDFC58E-F471-4B82-910F-E21EEA0F0785}" type="presOf" srcId="{E6E951C1-D425-4129-8D6C-FE1E43CDDBD4}" destId="{7B20EA37-7EE9-41D5-97F7-C5A30DFC6D1F}" srcOrd="0" destOrd="0" presId="urn:microsoft.com/office/officeart/2005/8/layout/vList2"/>
    <dgm:cxn modelId="{B078B8AC-38B7-470A-825A-D3838C631DAB}" srcId="{BD963DC3-7C76-4DE2-85F6-08EE292C278C}" destId="{E6E951C1-D425-4129-8D6C-FE1E43CDDBD4}" srcOrd="0" destOrd="0" parTransId="{18255E15-547C-4CCE-851F-263BF1AF07A1}" sibTransId="{FB979AB9-5E34-437A-B768-D8A6236E1CFD}"/>
    <dgm:cxn modelId="{AA5639B1-7383-4081-A002-73A9C4ABD43F}" srcId="{BD963DC3-7C76-4DE2-85F6-08EE292C278C}" destId="{34DC29C9-C296-477C-8DC9-0D84575B83D0}" srcOrd="4" destOrd="0" parTransId="{29215EBD-586E-4494-AFB7-F9D69A04955B}" sibTransId="{E948B6A1-A8D7-4851-A169-6B37EA200C5D}"/>
    <dgm:cxn modelId="{A9BB04C5-B49F-488D-B26D-7672586A9C17}" srcId="{BD963DC3-7C76-4DE2-85F6-08EE292C278C}" destId="{F8B6D41F-842E-4B55-BA8D-C301948CA7E8}" srcOrd="2" destOrd="0" parTransId="{262DDE4B-845A-473E-998B-6CE89BAC4E46}" sibTransId="{A0587E46-EAAE-4294-A5B8-C6AE41BA1A1B}"/>
    <dgm:cxn modelId="{7969A003-56F2-4BAE-9EFD-66437C6F5540}" type="presParOf" srcId="{B381062C-9785-4677-B7B0-150C8821D66C}" destId="{7B20EA37-7EE9-41D5-97F7-C5A30DFC6D1F}" srcOrd="0" destOrd="0" presId="urn:microsoft.com/office/officeart/2005/8/layout/vList2"/>
    <dgm:cxn modelId="{514DBF34-EFA4-45A0-9200-41958E136880}" type="presParOf" srcId="{B381062C-9785-4677-B7B0-150C8821D66C}" destId="{9AB806A4-5E73-4406-AE8C-70B215A13688}" srcOrd="1" destOrd="0" presId="urn:microsoft.com/office/officeart/2005/8/layout/vList2"/>
    <dgm:cxn modelId="{2E6F0DD2-F7F7-4508-8AEF-51B4CAAB50B3}" type="presParOf" srcId="{B381062C-9785-4677-B7B0-150C8821D66C}" destId="{65F81993-5593-42D2-9472-3F0DFBA0D1A7}" srcOrd="2" destOrd="0" presId="urn:microsoft.com/office/officeart/2005/8/layout/vList2"/>
    <dgm:cxn modelId="{56E267E9-84EE-48A1-A58B-4B8EEF0146B0}" type="presParOf" srcId="{B381062C-9785-4677-B7B0-150C8821D66C}" destId="{FF8B3BF3-B9AF-43F0-AA02-2C8A4DEFFCD3}" srcOrd="3" destOrd="0" presId="urn:microsoft.com/office/officeart/2005/8/layout/vList2"/>
    <dgm:cxn modelId="{4D78553B-055C-47ED-A596-EDCEE740E516}" type="presParOf" srcId="{B381062C-9785-4677-B7B0-150C8821D66C}" destId="{EBF57CD4-380D-4989-9B4F-D58AF22C8B0B}" srcOrd="4" destOrd="0" presId="urn:microsoft.com/office/officeart/2005/8/layout/vList2"/>
    <dgm:cxn modelId="{EAAE5A9F-AC9E-4C59-A221-57D858F1E3EF}" type="presParOf" srcId="{B381062C-9785-4677-B7B0-150C8821D66C}" destId="{F9A318A7-EFED-4BC5-84C2-E33397FD2D99}" srcOrd="5" destOrd="0" presId="urn:microsoft.com/office/officeart/2005/8/layout/vList2"/>
    <dgm:cxn modelId="{689360F1-1B65-4E0C-A090-8E11FA38C328}" type="presParOf" srcId="{B381062C-9785-4677-B7B0-150C8821D66C}" destId="{B0AE5208-A62F-41F2-95ED-3B1AC2E5240E}" srcOrd="6" destOrd="0" presId="urn:microsoft.com/office/officeart/2005/8/layout/vList2"/>
    <dgm:cxn modelId="{C363DF3F-F781-4001-AD4A-49D77836C862}" type="presParOf" srcId="{B381062C-9785-4677-B7B0-150C8821D66C}" destId="{E1CAD4BB-0071-4778-93AE-749EE011D29A}" srcOrd="7" destOrd="0" presId="urn:microsoft.com/office/officeart/2005/8/layout/vList2"/>
    <dgm:cxn modelId="{3D446E17-3ABA-4A53-9A1E-C7342092F245}" type="presParOf" srcId="{B381062C-9785-4677-B7B0-150C8821D66C}" destId="{8AD0CFAD-7BF2-4516-99DA-6A9D9427B22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FCFB96-FB49-407A-954A-4B2269D600F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1BF0E3E-7302-4F7D-8F5F-A198116743D6}">
      <dgm:prSet/>
      <dgm:spPr/>
      <dgm:t>
        <a:bodyPr/>
        <a:lstStyle/>
        <a:p>
          <a:r>
            <a:rPr lang="en-AU" b="0" i="0"/>
            <a:t>In </a:t>
          </a:r>
          <a:r>
            <a:rPr lang="en-AU" i="1"/>
            <a:t>Totaan v The Queen </a:t>
          </a:r>
          <a:r>
            <a:rPr lang="en-AU" b="0" i="0"/>
            <a:t>the NSW Court of Criminal Appeal held that proof of ‘exceptional hardship’ is not a precondition to a consideration of the effect of a sentence or order on family or dependants under </a:t>
          </a:r>
          <a:r>
            <a:rPr lang="en-AU" b="0" i="0">
              <a:hlinkClick xmlns:r="http://schemas.openxmlformats.org/officeDocument/2006/relationships" r:id="rId1"/>
            </a:rPr>
            <a:t>s 16A(2)(p)</a:t>
          </a:r>
          <a:r>
            <a:rPr lang="en-AU" b="0" i="0"/>
            <a:t> of the Act.</a:t>
          </a:r>
          <a:endParaRPr lang="en-US"/>
        </a:p>
      </dgm:t>
    </dgm:pt>
    <dgm:pt modelId="{D83691CD-8B45-498F-8030-DF84FC7D3BE0}" type="parTrans" cxnId="{05150931-DB0F-4662-8467-8672D95319C2}">
      <dgm:prSet/>
      <dgm:spPr/>
      <dgm:t>
        <a:bodyPr/>
        <a:lstStyle/>
        <a:p>
          <a:endParaRPr lang="en-US"/>
        </a:p>
      </dgm:t>
    </dgm:pt>
    <dgm:pt modelId="{0A2368A7-96A4-4E61-811E-9BC612939F7A}" type="sibTrans" cxnId="{05150931-DB0F-4662-8467-8672D95319C2}">
      <dgm:prSet/>
      <dgm:spPr/>
      <dgm:t>
        <a:bodyPr/>
        <a:lstStyle/>
        <a:p>
          <a:endParaRPr lang="en-US"/>
        </a:p>
      </dgm:t>
    </dgm:pt>
    <dgm:pt modelId="{D6D28A32-2EAC-40F7-BC4E-5C5303A0E427}">
      <dgm:prSet/>
      <dgm:spPr/>
      <dgm:t>
        <a:bodyPr/>
        <a:lstStyle/>
        <a:p>
          <a:r>
            <a:rPr lang="en-AU" b="0" i="0"/>
            <a:t>Prior to the decision in </a:t>
          </a:r>
          <a:r>
            <a:rPr lang="en-AU" b="0" i="1">
              <a:hlinkClick xmlns:r="http://schemas.openxmlformats.org/officeDocument/2006/relationships" r:id="rId2"/>
            </a:rPr>
            <a:t>Totaan v The Queen</a:t>
          </a:r>
          <a:r>
            <a:rPr lang="en-AU" b="0" i="1"/>
            <a:t>, </a:t>
          </a:r>
          <a:r>
            <a:rPr lang="en-AU" b="0"/>
            <a:t>sentencing</a:t>
          </a:r>
          <a:r>
            <a:rPr lang="en-AU" b="0" i="1"/>
            <a:t> </a:t>
          </a:r>
          <a:r>
            <a:rPr lang="en-AU" b="0" i="0"/>
            <a:t>courts throughout Australia (with the exception of the Act) had generally interpreted </a:t>
          </a:r>
          <a:r>
            <a:rPr lang="en-AU" b="0" i="0">
              <a:hlinkClick xmlns:r="http://schemas.openxmlformats.org/officeDocument/2006/relationships" r:id="rId3"/>
            </a:rPr>
            <a:t>s 16A(2)(p)</a:t>
          </a:r>
          <a:r>
            <a:rPr lang="en-AU" b="0" i="0"/>
            <a:t> as operating consistently with the principle at common law that any hardship suffered by the person’s family and dependants can only mitigate a sentence in ‘exceptional circumstances’.</a:t>
          </a:r>
          <a:endParaRPr lang="en-US"/>
        </a:p>
      </dgm:t>
    </dgm:pt>
    <dgm:pt modelId="{3E4F34B3-573C-47FC-A41E-6C97316779D4}" type="parTrans" cxnId="{52FDF0A2-4368-4D28-AD05-B14597AC11E6}">
      <dgm:prSet/>
      <dgm:spPr/>
      <dgm:t>
        <a:bodyPr/>
        <a:lstStyle/>
        <a:p>
          <a:endParaRPr lang="en-US"/>
        </a:p>
      </dgm:t>
    </dgm:pt>
    <dgm:pt modelId="{C7C124FC-8220-4268-B858-0064FD5CBC82}" type="sibTrans" cxnId="{52FDF0A2-4368-4D28-AD05-B14597AC11E6}">
      <dgm:prSet/>
      <dgm:spPr/>
      <dgm:t>
        <a:bodyPr/>
        <a:lstStyle/>
        <a:p>
          <a:endParaRPr lang="en-US"/>
        </a:p>
      </dgm:t>
    </dgm:pt>
    <dgm:pt modelId="{36565AD9-9659-495C-9233-1F6F5EBFCE36}" type="pres">
      <dgm:prSet presAssocID="{28FCFB96-FB49-407A-954A-4B2269D600F9}" presName="linear" presStyleCnt="0">
        <dgm:presLayoutVars>
          <dgm:animLvl val="lvl"/>
          <dgm:resizeHandles val="exact"/>
        </dgm:presLayoutVars>
      </dgm:prSet>
      <dgm:spPr/>
    </dgm:pt>
    <dgm:pt modelId="{89A59879-3735-45CC-A76B-4465579F9FDC}" type="pres">
      <dgm:prSet presAssocID="{31BF0E3E-7302-4F7D-8F5F-A198116743D6}" presName="parentText" presStyleLbl="node1" presStyleIdx="0" presStyleCnt="2">
        <dgm:presLayoutVars>
          <dgm:chMax val="0"/>
          <dgm:bulletEnabled val="1"/>
        </dgm:presLayoutVars>
      </dgm:prSet>
      <dgm:spPr/>
    </dgm:pt>
    <dgm:pt modelId="{BF79C2D4-AF6A-4DF2-A003-3ADCA672FB0E}" type="pres">
      <dgm:prSet presAssocID="{0A2368A7-96A4-4E61-811E-9BC612939F7A}" presName="spacer" presStyleCnt="0"/>
      <dgm:spPr/>
    </dgm:pt>
    <dgm:pt modelId="{FB0E65DD-497E-4578-83B5-51A5DC3846D4}" type="pres">
      <dgm:prSet presAssocID="{D6D28A32-2EAC-40F7-BC4E-5C5303A0E427}" presName="parentText" presStyleLbl="node1" presStyleIdx="1" presStyleCnt="2">
        <dgm:presLayoutVars>
          <dgm:chMax val="0"/>
          <dgm:bulletEnabled val="1"/>
        </dgm:presLayoutVars>
      </dgm:prSet>
      <dgm:spPr/>
    </dgm:pt>
  </dgm:ptLst>
  <dgm:cxnLst>
    <dgm:cxn modelId="{0C56F808-9067-48A5-A5B8-0E07C9D5034C}" type="presOf" srcId="{D6D28A32-2EAC-40F7-BC4E-5C5303A0E427}" destId="{FB0E65DD-497E-4578-83B5-51A5DC3846D4}" srcOrd="0" destOrd="0" presId="urn:microsoft.com/office/officeart/2005/8/layout/vList2"/>
    <dgm:cxn modelId="{4E985424-BD96-45CA-9E1E-D950057D48F1}" type="presOf" srcId="{31BF0E3E-7302-4F7D-8F5F-A198116743D6}" destId="{89A59879-3735-45CC-A76B-4465579F9FDC}" srcOrd="0" destOrd="0" presId="urn:microsoft.com/office/officeart/2005/8/layout/vList2"/>
    <dgm:cxn modelId="{05150931-DB0F-4662-8467-8672D95319C2}" srcId="{28FCFB96-FB49-407A-954A-4B2269D600F9}" destId="{31BF0E3E-7302-4F7D-8F5F-A198116743D6}" srcOrd="0" destOrd="0" parTransId="{D83691CD-8B45-498F-8030-DF84FC7D3BE0}" sibTransId="{0A2368A7-96A4-4E61-811E-9BC612939F7A}"/>
    <dgm:cxn modelId="{E0178E58-E7EC-4C77-B6AC-48E513295CC1}" type="presOf" srcId="{28FCFB96-FB49-407A-954A-4B2269D600F9}" destId="{36565AD9-9659-495C-9233-1F6F5EBFCE36}" srcOrd="0" destOrd="0" presId="urn:microsoft.com/office/officeart/2005/8/layout/vList2"/>
    <dgm:cxn modelId="{52FDF0A2-4368-4D28-AD05-B14597AC11E6}" srcId="{28FCFB96-FB49-407A-954A-4B2269D600F9}" destId="{D6D28A32-2EAC-40F7-BC4E-5C5303A0E427}" srcOrd="1" destOrd="0" parTransId="{3E4F34B3-573C-47FC-A41E-6C97316779D4}" sibTransId="{C7C124FC-8220-4268-B858-0064FD5CBC82}"/>
    <dgm:cxn modelId="{DB3BD0B7-B837-494F-8743-92D04BFE1C0A}" type="presParOf" srcId="{36565AD9-9659-495C-9233-1F6F5EBFCE36}" destId="{89A59879-3735-45CC-A76B-4465579F9FDC}" srcOrd="0" destOrd="0" presId="urn:microsoft.com/office/officeart/2005/8/layout/vList2"/>
    <dgm:cxn modelId="{25B3B6FC-22FA-4AAB-B4EB-2C98002434A9}" type="presParOf" srcId="{36565AD9-9659-495C-9233-1F6F5EBFCE36}" destId="{BF79C2D4-AF6A-4DF2-A003-3ADCA672FB0E}" srcOrd="1" destOrd="0" presId="urn:microsoft.com/office/officeart/2005/8/layout/vList2"/>
    <dgm:cxn modelId="{F1EC4CA1-CF22-421B-A796-35E47099BF95}" type="presParOf" srcId="{36565AD9-9659-495C-9233-1F6F5EBFCE36}" destId="{FB0E65DD-497E-4578-83B5-51A5DC3846D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EE20A4-3255-4DFB-86FE-1BCA3D75AD1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DAD04BC-DBB2-4B42-B21A-9859C65A4B2E}">
      <dgm:prSet/>
      <dgm:spPr/>
      <dgm:t>
        <a:bodyPr/>
        <a:lstStyle/>
        <a:p>
          <a:r>
            <a:rPr lang="en-AU"/>
            <a:t>However, the effect of </a:t>
          </a:r>
          <a:r>
            <a:rPr lang="en-AU" i="1"/>
            <a:t>Totaan</a:t>
          </a:r>
          <a:r>
            <a:rPr lang="en-AU"/>
            <a:t> may not be significant in practice.</a:t>
          </a:r>
          <a:endParaRPr lang="en-US"/>
        </a:p>
      </dgm:t>
    </dgm:pt>
    <dgm:pt modelId="{E828109B-5A16-416B-B90F-FF82CBAC432C}" type="parTrans" cxnId="{4D5AD0CC-6CFC-4310-8B42-339B023658D1}">
      <dgm:prSet/>
      <dgm:spPr/>
      <dgm:t>
        <a:bodyPr/>
        <a:lstStyle/>
        <a:p>
          <a:endParaRPr lang="en-US"/>
        </a:p>
      </dgm:t>
    </dgm:pt>
    <dgm:pt modelId="{0C90CE41-34B4-4250-9274-C9AA66AC2CEE}" type="sibTrans" cxnId="{4D5AD0CC-6CFC-4310-8B42-339B023658D1}">
      <dgm:prSet/>
      <dgm:spPr/>
      <dgm:t>
        <a:bodyPr/>
        <a:lstStyle/>
        <a:p>
          <a:endParaRPr lang="en-US"/>
        </a:p>
      </dgm:t>
    </dgm:pt>
    <dgm:pt modelId="{77DF5AF4-9C08-452E-B897-03FB84CE856A}">
      <dgm:prSet/>
      <dgm:spPr/>
      <dgm:t>
        <a:bodyPr/>
        <a:lstStyle/>
        <a:p>
          <a:r>
            <a:rPr lang="en-AU" dirty="0"/>
            <a:t>There are a number of authorities which were handed </a:t>
          </a:r>
          <a:r>
            <a:rPr lang="en-AU" i="0" dirty="0"/>
            <a:t>down prior to </a:t>
          </a:r>
          <a:r>
            <a:rPr lang="en-AU" i="1" dirty="0" err="1"/>
            <a:t>Totaan</a:t>
          </a:r>
          <a:r>
            <a:rPr lang="en-AU" dirty="0"/>
            <a:t> - and which </a:t>
          </a:r>
          <a:r>
            <a:rPr lang="en-AU" i="1" dirty="0" err="1"/>
            <a:t>Totaan</a:t>
          </a:r>
          <a:r>
            <a:rPr lang="en-AU" dirty="0"/>
            <a:t> did not challenge - which state that t</a:t>
          </a:r>
          <a:r>
            <a:rPr lang="en-AU" b="0" i="0" dirty="0"/>
            <a:t>he objective seriousness of the offence may mean that the Court determines that the probable effect of the sentence on the person’s family or dependants carries little or no weight.</a:t>
          </a:r>
          <a:endParaRPr lang="en-US" dirty="0"/>
        </a:p>
      </dgm:t>
    </dgm:pt>
    <dgm:pt modelId="{6F1F8550-4B31-48E5-A89A-56610FD2864E}" type="parTrans" cxnId="{96984496-60D0-4B5F-B7B4-F87123F4CD16}">
      <dgm:prSet/>
      <dgm:spPr/>
      <dgm:t>
        <a:bodyPr/>
        <a:lstStyle/>
        <a:p>
          <a:endParaRPr lang="en-US"/>
        </a:p>
      </dgm:t>
    </dgm:pt>
    <dgm:pt modelId="{05F53CB8-E0C8-43FE-9CEA-0BB8ABF80043}" type="sibTrans" cxnId="{96984496-60D0-4B5F-B7B4-F87123F4CD16}">
      <dgm:prSet/>
      <dgm:spPr/>
      <dgm:t>
        <a:bodyPr/>
        <a:lstStyle/>
        <a:p>
          <a:endParaRPr lang="en-US"/>
        </a:p>
      </dgm:t>
    </dgm:pt>
    <dgm:pt modelId="{C7FFCEFA-EF60-4EE1-B9A0-56BBE8E4D318}" type="pres">
      <dgm:prSet presAssocID="{0CEE20A4-3255-4DFB-86FE-1BCA3D75AD10}" presName="outerComposite" presStyleCnt="0">
        <dgm:presLayoutVars>
          <dgm:chMax val="5"/>
          <dgm:dir/>
          <dgm:resizeHandles val="exact"/>
        </dgm:presLayoutVars>
      </dgm:prSet>
      <dgm:spPr/>
    </dgm:pt>
    <dgm:pt modelId="{1FB31FF8-4CD0-4359-B65E-F5F20599F614}" type="pres">
      <dgm:prSet presAssocID="{0CEE20A4-3255-4DFB-86FE-1BCA3D75AD10}" presName="dummyMaxCanvas" presStyleCnt="0">
        <dgm:presLayoutVars/>
      </dgm:prSet>
      <dgm:spPr/>
    </dgm:pt>
    <dgm:pt modelId="{E6F62503-CF25-4FE0-8F0D-157E244ABBD7}" type="pres">
      <dgm:prSet presAssocID="{0CEE20A4-3255-4DFB-86FE-1BCA3D75AD10}" presName="TwoNodes_1" presStyleLbl="node1" presStyleIdx="0" presStyleCnt="2">
        <dgm:presLayoutVars>
          <dgm:bulletEnabled val="1"/>
        </dgm:presLayoutVars>
      </dgm:prSet>
      <dgm:spPr/>
    </dgm:pt>
    <dgm:pt modelId="{1A015901-732C-4C40-B63B-D1166A6E3D82}" type="pres">
      <dgm:prSet presAssocID="{0CEE20A4-3255-4DFB-86FE-1BCA3D75AD10}" presName="TwoNodes_2" presStyleLbl="node1" presStyleIdx="1" presStyleCnt="2">
        <dgm:presLayoutVars>
          <dgm:bulletEnabled val="1"/>
        </dgm:presLayoutVars>
      </dgm:prSet>
      <dgm:spPr/>
    </dgm:pt>
    <dgm:pt modelId="{4EC9A13E-F4A5-4CF0-9286-9E7A929990A1}" type="pres">
      <dgm:prSet presAssocID="{0CEE20A4-3255-4DFB-86FE-1BCA3D75AD10}" presName="TwoConn_1-2" presStyleLbl="fgAccFollowNode1" presStyleIdx="0" presStyleCnt="1">
        <dgm:presLayoutVars>
          <dgm:bulletEnabled val="1"/>
        </dgm:presLayoutVars>
      </dgm:prSet>
      <dgm:spPr/>
    </dgm:pt>
    <dgm:pt modelId="{39BF6988-0E50-4AB3-AF86-519881A82CE8}" type="pres">
      <dgm:prSet presAssocID="{0CEE20A4-3255-4DFB-86FE-1BCA3D75AD10}" presName="TwoNodes_1_text" presStyleLbl="node1" presStyleIdx="1" presStyleCnt="2">
        <dgm:presLayoutVars>
          <dgm:bulletEnabled val="1"/>
        </dgm:presLayoutVars>
      </dgm:prSet>
      <dgm:spPr/>
    </dgm:pt>
    <dgm:pt modelId="{AC288AD2-F5CC-4BB4-AE29-C02577B2AA2C}" type="pres">
      <dgm:prSet presAssocID="{0CEE20A4-3255-4DFB-86FE-1BCA3D75AD10}" presName="TwoNodes_2_text" presStyleLbl="node1" presStyleIdx="1" presStyleCnt="2">
        <dgm:presLayoutVars>
          <dgm:bulletEnabled val="1"/>
        </dgm:presLayoutVars>
      </dgm:prSet>
      <dgm:spPr/>
    </dgm:pt>
  </dgm:ptLst>
  <dgm:cxnLst>
    <dgm:cxn modelId="{E70DBC0C-F4D5-4549-B8F9-22D24D5F9E16}" type="presOf" srcId="{3DAD04BC-DBB2-4B42-B21A-9859C65A4B2E}" destId="{39BF6988-0E50-4AB3-AF86-519881A82CE8}" srcOrd="1" destOrd="0" presId="urn:microsoft.com/office/officeart/2005/8/layout/vProcess5"/>
    <dgm:cxn modelId="{C86D2960-E4D0-46DB-BD26-11885D09FE5B}" type="presOf" srcId="{0CEE20A4-3255-4DFB-86FE-1BCA3D75AD10}" destId="{C7FFCEFA-EF60-4EE1-B9A0-56BBE8E4D318}" srcOrd="0" destOrd="0" presId="urn:microsoft.com/office/officeart/2005/8/layout/vProcess5"/>
    <dgm:cxn modelId="{9817D548-DA59-44DE-AB6E-A0163C062DFA}" type="presOf" srcId="{0C90CE41-34B4-4250-9274-C9AA66AC2CEE}" destId="{4EC9A13E-F4A5-4CF0-9286-9E7A929990A1}" srcOrd="0" destOrd="0" presId="urn:microsoft.com/office/officeart/2005/8/layout/vProcess5"/>
    <dgm:cxn modelId="{96984496-60D0-4B5F-B7B4-F87123F4CD16}" srcId="{0CEE20A4-3255-4DFB-86FE-1BCA3D75AD10}" destId="{77DF5AF4-9C08-452E-B897-03FB84CE856A}" srcOrd="1" destOrd="0" parTransId="{6F1F8550-4B31-48E5-A89A-56610FD2864E}" sibTransId="{05F53CB8-E0C8-43FE-9CEA-0BB8ABF80043}"/>
    <dgm:cxn modelId="{1D0626A6-3C69-45F8-A36E-3BF808ADB896}" type="presOf" srcId="{77DF5AF4-9C08-452E-B897-03FB84CE856A}" destId="{AC288AD2-F5CC-4BB4-AE29-C02577B2AA2C}" srcOrd="1" destOrd="0" presId="urn:microsoft.com/office/officeart/2005/8/layout/vProcess5"/>
    <dgm:cxn modelId="{F846D7AB-1386-4186-8614-5E205B669147}" type="presOf" srcId="{77DF5AF4-9C08-452E-B897-03FB84CE856A}" destId="{1A015901-732C-4C40-B63B-D1166A6E3D82}" srcOrd="0" destOrd="0" presId="urn:microsoft.com/office/officeart/2005/8/layout/vProcess5"/>
    <dgm:cxn modelId="{995F6CE1-7DF6-49A0-B379-D2D58E7EE0F0}" type="presOf" srcId="{3DAD04BC-DBB2-4B42-B21A-9859C65A4B2E}" destId="{E6F62503-CF25-4FE0-8F0D-157E244ABBD7}" srcOrd="0" destOrd="0" presId="urn:microsoft.com/office/officeart/2005/8/layout/vProcess5"/>
    <dgm:cxn modelId="{4D5AD0CC-6CFC-4310-8B42-339B023658D1}" srcId="{0CEE20A4-3255-4DFB-86FE-1BCA3D75AD10}" destId="{3DAD04BC-DBB2-4B42-B21A-9859C65A4B2E}" srcOrd="0" destOrd="0" parTransId="{E828109B-5A16-416B-B90F-FF82CBAC432C}" sibTransId="{0C90CE41-34B4-4250-9274-C9AA66AC2CEE}"/>
    <dgm:cxn modelId="{D706C11F-E3A6-4DDB-BC94-059EF95E737B}" type="presParOf" srcId="{C7FFCEFA-EF60-4EE1-B9A0-56BBE8E4D318}" destId="{1FB31FF8-4CD0-4359-B65E-F5F20599F614}" srcOrd="0" destOrd="0" presId="urn:microsoft.com/office/officeart/2005/8/layout/vProcess5"/>
    <dgm:cxn modelId="{6CA8572C-3149-4F0A-B025-9FCCA69BB7B6}" type="presParOf" srcId="{C7FFCEFA-EF60-4EE1-B9A0-56BBE8E4D318}" destId="{E6F62503-CF25-4FE0-8F0D-157E244ABBD7}" srcOrd="1" destOrd="0" presId="urn:microsoft.com/office/officeart/2005/8/layout/vProcess5"/>
    <dgm:cxn modelId="{1889A42E-1323-45A8-9366-D5392268F310}" type="presParOf" srcId="{C7FFCEFA-EF60-4EE1-B9A0-56BBE8E4D318}" destId="{1A015901-732C-4C40-B63B-D1166A6E3D82}" srcOrd="2" destOrd="0" presId="urn:microsoft.com/office/officeart/2005/8/layout/vProcess5"/>
    <dgm:cxn modelId="{FC5CAEBF-75CB-4289-96B4-C52DF1C3742B}" type="presParOf" srcId="{C7FFCEFA-EF60-4EE1-B9A0-56BBE8E4D318}" destId="{4EC9A13E-F4A5-4CF0-9286-9E7A929990A1}" srcOrd="3" destOrd="0" presId="urn:microsoft.com/office/officeart/2005/8/layout/vProcess5"/>
    <dgm:cxn modelId="{B157D864-2916-4840-87E2-987AFBB269E7}" type="presParOf" srcId="{C7FFCEFA-EF60-4EE1-B9A0-56BBE8E4D318}" destId="{39BF6988-0E50-4AB3-AF86-519881A82CE8}" srcOrd="4" destOrd="0" presId="urn:microsoft.com/office/officeart/2005/8/layout/vProcess5"/>
    <dgm:cxn modelId="{654A8AEA-3C0D-480C-AE28-6416955CE43B}" type="presParOf" srcId="{C7FFCEFA-EF60-4EE1-B9A0-56BBE8E4D318}" destId="{AC288AD2-F5CC-4BB4-AE29-C02577B2AA2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41B94-7952-4A54-BB4B-A746DA49E01D}">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B3F897-5F8A-453A-9578-46379CB0FAC7}">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043B2EE-CA6B-4BAD-978A-E77A6FFCE1E1}">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755650">
            <a:lnSpc>
              <a:spcPct val="90000"/>
            </a:lnSpc>
            <a:spcBef>
              <a:spcPct val="0"/>
            </a:spcBef>
            <a:spcAft>
              <a:spcPct val="35000"/>
            </a:spcAft>
            <a:buNone/>
          </a:pPr>
          <a:r>
            <a:rPr lang="en-AU" sz="1700" kern="1200" dirty="0"/>
            <a:t>Offences which contain mandatory minimum sentences are unusual within </a:t>
          </a:r>
          <a:r>
            <a:rPr lang="en-AU" sz="1700" kern="1200" dirty="0" err="1"/>
            <a:t>Commonmwealth</a:t>
          </a:r>
          <a:r>
            <a:rPr lang="en-AU" sz="1700" kern="1200" dirty="0"/>
            <a:t> offences.</a:t>
          </a:r>
          <a:endParaRPr lang="en-US" sz="1700" kern="1200" dirty="0"/>
        </a:p>
      </dsp:txBody>
      <dsp:txXfrm>
        <a:off x="1509882" y="708097"/>
        <a:ext cx="9005717" cy="1307257"/>
      </dsp:txXfrm>
    </dsp:sp>
    <dsp:sp modelId="{12B4C6D2-AF63-476B-8667-5D15DE202CE0}">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1FC6DA-2079-4CC0-BFCD-289E88E4F031}">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1CD661-7833-4103-903F-DC9E4063A035}">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755650">
            <a:lnSpc>
              <a:spcPct val="90000"/>
            </a:lnSpc>
            <a:spcBef>
              <a:spcPct val="0"/>
            </a:spcBef>
            <a:spcAft>
              <a:spcPct val="35000"/>
            </a:spcAft>
            <a:buNone/>
          </a:pPr>
          <a:r>
            <a:rPr lang="en-AU" sz="1700" kern="1200" dirty="0"/>
            <a:t>What began in 2001 in </a:t>
          </a:r>
          <a:r>
            <a:rPr lang="en-AU" sz="1700" kern="1200" dirty="0">
              <a:latin typeface="Calibri Light" panose="020F0302020204030204"/>
            </a:rPr>
            <a:t>ss</a:t>
          </a:r>
          <a:r>
            <a:rPr lang="en-AU" sz="1700" kern="1200" dirty="0"/>
            <a:t> 232A and 233C of the </a:t>
          </a:r>
          <a:r>
            <a:rPr lang="en-AU" sz="1700" i="1" kern="1200" dirty="0"/>
            <a:t>Migration Act 1958 </a:t>
          </a:r>
          <a:r>
            <a:rPr lang="en-AU" sz="1700" kern="1200" dirty="0"/>
            <a:t>(</a:t>
          </a:r>
          <a:r>
            <a:rPr lang="en-AU" sz="1700" kern="1200" dirty="0" err="1"/>
            <a:t>Cth</a:t>
          </a:r>
          <a:r>
            <a:rPr lang="en-AU" sz="1700" kern="1200" dirty="0"/>
            <a:t>) is now a central part of the Commonwealth’s offence provisions in </a:t>
          </a:r>
          <a:r>
            <a:rPr lang="en-AU" sz="1700" b="1" kern="1200" dirty="0"/>
            <a:t>Part 8 Divisions 272 (Child Sex offences outside Australia) </a:t>
          </a:r>
          <a:r>
            <a:rPr lang="en-AU" sz="1700" kern="1200" dirty="0"/>
            <a:t>and </a:t>
          </a:r>
          <a:r>
            <a:rPr lang="en-AU" sz="1700" b="1" kern="1200" dirty="0"/>
            <a:t>273 (Offences involving child abuse material outside Australia); </a:t>
          </a:r>
          <a:r>
            <a:rPr lang="en-AU" sz="1700" kern="1200" dirty="0"/>
            <a:t>and </a:t>
          </a:r>
          <a:r>
            <a:rPr lang="en-AU" sz="1700" b="1" kern="1200" dirty="0"/>
            <a:t>Part 10.6 Division 474 (Telecommunications offences) </a:t>
          </a:r>
        </a:p>
      </dsp:txBody>
      <dsp:txXfrm>
        <a:off x="1509882" y="2342169"/>
        <a:ext cx="9005717" cy="13072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6CAC5-84E4-4361-8B4B-597D49A607F2}">
      <dsp:nvSpPr>
        <dsp:cNvPr id="0" name=""/>
        <dsp:cNvSpPr/>
      </dsp:nvSpPr>
      <dsp:spPr>
        <a:xfrm>
          <a:off x="0" y="3341354"/>
          <a:ext cx="6900512" cy="219229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AU" sz="1700" i="0" kern="1200" dirty="0"/>
            <a:t>The sentencing court held that</a:t>
          </a:r>
          <a:r>
            <a:rPr lang="en-AU" sz="1700" b="0" i="0" kern="1200" dirty="0"/>
            <a:t> the applicant’s role in the importation was “essential” and “fundamental” although there was no evidence to establish that the applicant was the financier or was to have been the distributor. His Honour concluded that the applicant was more than “a mere warehouse man” but less than a principal. As to the quantity, whilst large, the applicant could only be said to have known that more than 2kg of cocaine was involved. </a:t>
          </a:r>
          <a:endParaRPr lang="en-US" sz="1700" kern="1200" dirty="0"/>
        </a:p>
      </dsp:txBody>
      <dsp:txXfrm>
        <a:off x="0" y="3341354"/>
        <a:ext cx="6900512" cy="2192290"/>
      </dsp:txXfrm>
    </dsp:sp>
    <dsp:sp modelId="{2B8D0DD8-8278-49A1-8E34-030374F7CA0D}">
      <dsp:nvSpPr>
        <dsp:cNvPr id="0" name=""/>
        <dsp:cNvSpPr/>
      </dsp:nvSpPr>
      <dsp:spPr>
        <a:xfrm rot="10800000">
          <a:off x="0" y="2496"/>
          <a:ext cx="6900512" cy="3371742"/>
        </a:xfrm>
        <a:prstGeom prst="upArrowCallou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pt-BR" sz="1700" i="1" kern="1200"/>
            <a:t>AE v R </a:t>
          </a:r>
          <a:r>
            <a:rPr lang="pt-BR" sz="1700" i="0" kern="1200"/>
            <a:t>[2023] NSWCCA 74</a:t>
          </a:r>
          <a:r>
            <a:rPr lang="en-AU" sz="1700" i="0" kern="1200"/>
            <a:t> con</a:t>
          </a:r>
          <a:r>
            <a:rPr lang="en-AU" sz="1700" kern="1200"/>
            <a:t>cerned the importation of a commercial quantity of cocaine. </a:t>
          </a:r>
          <a:endParaRPr lang="en-US" sz="1700" kern="1200"/>
        </a:p>
      </dsp:txBody>
      <dsp:txXfrm rot="10800000">
        <a:off x="0" y="2496"/>
        <a:ext cx="6900512" cy="21908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D269F-CEBD-42D6-8693-D926CFD0CC78}">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8B302-3530-4D25-8A03-2063A8D8570A}">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61709D-66DB-4831-B99F-21BD6C18AFD1}">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rtl="0">
            <a:lnSpc>
              <a:spcPct val="90000"/>
            </a:lnSpc>
            <a:spcBef>
              <a:spcPct val="0"/>
            </a:spcBef>
            <a:spcAft>
              <a:spcPct val="35000"/>
            </a:spcAft>
            <a:buNone/>
          </a:pPr>
          <a:r>
            <a:rPr lang="en-AU" sz="1500" b="0" i="0" kern="1200" dirty="0">
              <a:latin typeface="Calibri Light" panose="020F0302020204030204"/>
            </a:rPr>
            <a:t>This is a post </a:t>
          </a:r>
          <a:r>
            <a:rPr lang="en-AU" sz="1500" b="0" i="1" kern="1200" dirty="0" err="1">
              <a:latin typeface="Calibri Light" panose="020F0302020204030204"/>
            </a:rPr>
            <a:t>Totaan</a:t>
          </a:r>
          <a:r>
            <a:rPr lang="en-AU" sz="1500" b="0" i="0" kern="1200" dirty="0">
              <a:latin typeface="Calibri Light" panose="020F0302020204030204"/>
            </a:rPr>
            <a:t> example of the objective seriousness negating family hardship.</a:t>
          </a:r>
          <a:endParaRPr lang="en-US" sz="1500" b="0" i="0" kern="1200" dirty="0">
            <a:latin typeface="Calibri Light" panose="020F0302020204030204"/>
          </a:endParaRPr>
        </a:p>
      </dsp:txBody>
      <dsp:txXfrm>
        <a:off x="1437631" y="531"/>
        <a:ext cx="9077968" cy="1244702"/>
      </dsp:txXfrm>
    </dsp:sp>
    <dsp:sp modelId="{474BD9AD-B772-485B-8BCA-DAD585CEEACC}">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8B74A0-959A-4DE3-BDF5-329605CFB7B3}">
      <dsp:nvSpPr>
        <dsp:cNvPr id="0" name=""/>
        <dsp:cNvSpPr/>
      </dsp:nvSpPr>
      <dsp:spPr>
        <a:xfrm>
          <a:off x="376522" y="1836468"/>
          <a:ext cx="684586" cy="684586"/>
        </a:xfrm>
        <a:prstGeom prst="rect">
          <a:avLst/>
        </a:prstGeom>
        <a:solidFill>
          <a:schemeClr val="bg1">
            <a:hueOff val="0"/>
            <a:satOff val="0"/>
            <a:lumOff val="0"/>
            <a:alphaOff val="0"/>
          </a:schemeClr>
        </a:solid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E9898-063A-4DF4-8165-0E621E971964}">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100000"/>
            </a:lnSpc>
            <a:spcBef>
              <a:spcPct val="0"/>
            </a:spcBef>
            <a:spcAft>
              <a:spcPct val="35000"/>
            </a:spcAft>
            <a:buNone/>
          </a:pPr>
          <a:r>
            <a:rPr lang="en-AU" sz="1500" b="0" i="0" kern="1200" dirty="0">
              <a:latin typeface="Calibri Light" panose="020F0302020204030204"/>
            </a:rPr>
            <a:t>The</a:t>
          </a:r>
          <a:r>
            <a:rPr lang="en-AU" sz="1500" b="0" i="0" kern="1200" dirty="0"/>
            <a:t> sentencing judge inferred that the applicant expected a financial reward that was “not insignificant”. The guilty plea and assistance were regarded by the sentencing judge as evidence of contrition. The applicant’s prospects for the future were held to be very good.</a:t>
          </a:r>
          <a:endParaRPr lang="en-US" sz="1500" kern="1200" dirty="0"/>
        </a:p>
      </dsp:txBody>
      <dsp:txXfrm>
        <a:off x="1437631" y="1556410"/>
        <a:ext cx="9077968" cy="1244702"/>
      </dsp:txXfrm>
    </dsp:sp>
    <dsp:sp modelId="{0074E640-75DB-4F25-B321-767748037E23}">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C69029-47D0-4568-B142-FDE4CF6062D6}">
      <dsp:nvSpPr>
        <dsp:cNvPr id="0" name=""/>
        <dsp:cNvSpPr/>
      </dsp:nvSpPr>
      <dsp:spPr>
        <a:xfrm>
          <a:off x="376522" y="3392347"/>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928EF3-0F9F-41CD-9C5A-3A0A2CD4C97A}">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100000"/>
            </a:lnSpc>
            <a:spcBef>
              <a:spcPct val="0"/>
            </a:spcBef>
            <a:spcAft>
              <a:spcPct val="35000"/>
            </a:spcAft>
            <a:buNone/>
          </a:pPr>
          <a:r>
            <a:rPr lang="en-AU" sz="1500" b="0" i="0" kern="1200" dirty="0"/>
            <a:t>The sentencing judge set out the applicant’s personal circumstances, including his former good character, and the responsible and well-paid engineering positions he had held prior to arrest. His Honour noted the “big effect” on the applicant’s elderly parents of his arrest and incarceration and the “devastating” effect on his children.</a:t>
          </a:r>
          <a:endParaRPr lang="en-US" sz="1500" kern="1200" dirty="0"/>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F40A2-4632-4EF0-B40A-EBFD6408D687}">
      <dsp:nvSpPr>
        <dsp:cNvPr id="0" name=""/>
        <dsp:cNvSpPr/>
      </dsp:nvSpPr>
      <dsp:spPr>
        <a:xfrm>
          <a:off x="0" y="2288"/>
          <a:ext cx="6364224" cy="115984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3CD92-8311-42DD-89B2-03B7A2D75147}">
      <dsp:nvSpPr>
        <dsp:cNvPr id="0" name=""/>
        <dsp:cNvSpPr/>
      </dsp:nvSpPr>
      <dsp:spPr>
        <a:xfrm>
          <a:off x="350852" y="263253"/>
          <a:ext cx="637913" cy="637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84F01E-F6DF-415D-99E0-05CA7D7F5389}">
      <dsp:nvSpPr>
        <dsp:cNvPr id="0" name=""/>
        <dsp:cNvSpPr/>
      </dsp:nvSpPr>
      <dsp:spPr>
        <a:xfrm>
          <a:off x="1339618" y="2288"/>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666750">
            <a:lnSpc>
              <a:spcPct val="90000"/>
            </a:lnSpc>
            <a:spcBef>
              <a:spcPct val="0"/>
            </a:spcBef>
            <a:spcAft>
              <a:spcPct val="35000"/>
            </a:spcAft>
            <a:buNone/>
          </a:pPr>
          <a:r>
            <a:rPr lang="en-AU" sz="1500" kern="1200" dirty="0"/>
            <a:t>There are two schools of thought. Pot or </a:t>
          </a:r>
          <a:r>
            <a:rPr lang="en-AU" sz="1500" kern="1200" dirty="0" err="1"/>
            <a:t>Bahar</a:t>
          </a:r>
          <a:endParaRPr lang="en-US" sz="1500" kern="1200" dirty="0"/>
        </a:p>
      </dsp:txBody>
      <dsp:txXfrm>
        <a:off x="1339618" y="2288"/>
        <a:ext cx="5024605" cy="1159843"/>
      </dsp:txXfrm>
    </dsp:sp>
    <dsp:sp modelId="{35F371EB-3C93-4CE3-8E8C-0FA28F42D8BA}">
      <dsp:nvSpPr>
        <dsp:cNvPr id="0" name=""/>
        <dsp:cNvSpPr/>
      </dsp:nvSpPr>
      <dsp:spPr>
        <a:xfrm>
          <a:off x="0" y="1452092"/>
          <a:ext cx="6364224" cy="115984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F3DD40-893D-4BC2-83B1-CDEAF770CA26}">
      <dsp:nvSpPr>
        <dsp:cNvPr id="0" name=""/>
        <dsp:cNvSpPr/>
      </dsp:nvSpPr>
      <dsp:spPr>
        <a:xfrm>
          <a:off x="350852" y="1713057"/>
          <a:ext cx="637913" cy="637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2638193-F3F3-46F1-8A85-1BCEAFE9B20B}">
      <dsp:nvSpPr>
        <dsp:cNvPr id="0" name=""/>
        <dsp:cNvSpPr/>
      </dsp:nvSpPr>
      <dsp:spPr>
        <a:xfrm>
          <a:off x="1339618" y="1452092"/>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666750">
            <a:lnSpc>
              <a:spcPct val="90000"/>
            </a:lnSpc>
            <a:spcBef>
              <a:spcPct val="0"/>
            </a:spcBef>
            <a:spcAft>
              <a:spcPct val="35000"/>
            </a:spcAft>
            <a:buNone/>
          </a:pPr>
          <a:r>
            <a:rPr lang="en-AU" sz="1500" b="1" i="1" kern="1200" dirty="0"/>
            <a:t>R v Pot </a:t>
          </a:r>
          <a:r>
            <a:rPr kumimoji="0" lang="en-AU" altLang="en-US" sz="1500" b="1" i="1" u="none" strike="noStrike" kern="1200" cap="none" normalizeH="0" baseline="0" dirty="0" err="1" bmk="">
              <a:ln>
                <a:noFill/>
              </a:ln>
              <a:effectLst/>
              <a:ea typeface="Times New Roman" panose="02020603050405020304" pitchFamily="18" charset="0"/>
              <a:cs typeface="Arial"/>
            </a:rPr>
            <a:t>Wetangky</a:t>
          </a:r>
          <a:r>
            <a:rPr kumimoji="0" lang="en-AU" altLang="en-US" sz="1500" b="1" i="1" u="none" strike="noStrike" kern="1200" cap="none" normalizeH="0" baseline="0" dirty="0" bmk="">
              <a:ln>
                <a:noFill/>
              </a:ln>
              <a:effectLst/>
              <a:ea typeface="Times New Roman" panose="02020603050405020304" pitchFamily="18" charset="0"/>
              <a:cs typeface="Arial"/>
            </a:rPr>
            <a:t> and </a:t>
          </a:r>
          <a:r>
            <a:rPr kumimoji="0" lang="en-AU" altLang="en-US" sz="1500" b="1" i="1" u="none" strike="noStrike" kern="1200" cap="none" normalizeH="0" baseline="0" dirty="0" err="1" bmk="">
              <a:ln>
                <a:noFill/>
              </a:ln>
              <a:effectLst/>
              <a:ea typeface="Times New Roman" panose="02020603050405020304" pitchFamily="18" charset="0"/>
              <a:cs typeface="Arial"/>
            </a:rPr>
            <a:t>Lande</a:t>
          </a:r>
          <a:r>
            <a:rPr lang="en-AU" altLang="en-US" sz="1500" b="1" kern="1200" dirty="0">
              <a:ea typeface="Times New Roman" panose="02020603050405020304" pitchFamily="18" charset="0"/>
              <a:cs typeface="Arial"/>
            </a:rPr>
            <a:t> </a:t>
          </a:r>
          <a:r>
            <a:rPr kumimoji="0" lang="en-AU" altLang="en-US" sz="1500" b="1" i="0" u="none" strike="noStrike" kern="1200" cap="none" normalizeH="0" baseline="0" dirty="0">
              <a:ln>
                <a:noFill/>
              </a:ln>
              <a:effectLst/>
              <a:ea typeface="Times New Roman" panose="02020603050405020304" pitchFamily="18" charset="0"/>
              <a:cs typeface="Arial"/>
            </a:rPr>
            <a:t> (“</a:t>
          </a:r>
          <a:r>
            <a:rPr kumimoji="0" lang="en-AU" altLang="en-US" sz="1500" b="1" i="1" u="none" strike="noStrike" kern="1200" cap="none" normalizeH="0" baseline="0" dirty="0">
              <a:ln>
                <a:noFill/>
              </a:ln>
              <a:effectLst/>
              <a:ea typeface="Times New Roman" panose="02020603050405020304" pitchFamily="18" charset="0"/>
              <a:cs typeface="Arial"/>
            </a:rPr>
            <a:t>Pot</a:t>
          </a:r>
          <a:r>
            <a:rPr kumimoji="0" lang="en-AU" altLang="en-US" sz="1500" b="1" i="0" u="none" strike="noStrike" kern="1200" cap="none" normalizeH="0" baseline="0" dirty="0">
              <a:ln>
                <a:noFill/>
              </a:ln>
              <a:effectLst/>
              <a:ea typeface="Times New Roman" panose="02020603050405020304" pitchFamily="18" charset="0"/>
              <a:cs typeface="Arial"/>
            </a:rPr>
            <a:t>”) </a:t>
          </a:r>
          <a:r>
            <a:rPr lang="en-AU" sz="1500" kern="1200" dirty="0"/>
            <a:t>(</a:t>
          </a:r>
          <a:r>
            <a:rPr lang="en-AU" sz="1500" kern="1200" dirty="0" err="1"/>
            <a:t>unrep</a:t>
          </a:r>
          <a:r>
            <a:rPr lang="en-AU" sz="1500" kern="1200" dirty="0"/>
            <a:t>. Supreme Court NT, 18 January 2011)</a:t>
          </a:r>
          <a:endParaRPr lang="en-US" sz="1500" kern="1200" dirty="0"/>
        </a:p>
      </dsp:txBody>
      <dsp:txXfrm>
        <a:off x="1339618" y="1452092"/>
        <a:ext cx="5024605" cy="1159843"/>
      </dsp:txXfrm>
    </dsp:sp>
    <dsp:sp modelId="{D65BA4FF-145D-433E-9AB2-8CE9DCD6C69A}">
      <dsp:nvSpPr>
        <dsp:cNvPr id="0" name=""/>
        <dsp:cNvSpPr/>
      </dsp:nvSpPr>
      <dsp:spPr>
        <a:xfrm>
          <a:off x="0" y="2901896"/>
          <a:ext cx="6364224" cy="115984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3C5D13-CC79-42D3-AB46-60F4391B3625}">
      <dsp:nvSpPr>
        <dsp:cNvPr id="0" name=""/>
        <dsp:cNvSpPr/>
      </dsp:nvSpPr>
      <dsp:spPr>
        <a:xfrm>
          <a:off x="350852" y="3162861"/>
          <a:ext cx="637913" cy="637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F55D49-A4B6-4508-8715-862EAE30BD58}">
      <dsp:nvSpPr>
        <dsp:cNvPr id="0" name=""/>
        <dsp:cNvSpPr/>
      </dsp:nvSpPr>
      <dsp:spPr>
        <a:xfrm>
          <a:off x="1339618" y="2901896"/>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666750">
            <a:lnSpc>
              <a:spcPct val="90000"/>
            </a:lnSpc>
            <a:spcBef>
              <a:spcPct val="0"/>
            </a:spcBef>
            <a:spcAft>
              <a:spcPct val="35000"/>
            </a:spcAft>
            <a:buNone/>
          </a:pPr>
          <a:r>
            <a:rPr lang="en-AU" sz="1500" kern="1200"/>
            <a:t>The Pot approach has a two stage test which required the sentencing Court to first consider the appropriate sentence in the usual way but NOT considering the statutory minimum sentence.</a:t>
          </a:r>
          <a:endParaRPr lang="en-US" sz="1500" kern="1200"/>
        </a:p>
      </dsp:txBody>
      <dsp:txXfrm>
        <a:off x="1339618" y="2901896"/>
        <a:ext cx="5024605" cy="1159843"/>
      </dsp:txXfrm>
    </dsp:sp>
    <dsp:sp modelId="{8C28F5F9-7433-4E9C-805D-3C2F31D47125}">
      <dsp:nvSpPr>
        <dsp:cNvPr id="0" name=""/>
        <dsp:cNvSpPr/>
      </dsp:nvSpPr>
      <dsp:spPr>
        <a:xfrm>
          <a:off x="0" y="4351700"/>
          <a:ext cx="6364224" cy="115984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C35ED-0622-4CD7-B5FD-3B6939F4F35B}">
      <dsp:nvSpPr>
        <dsp:cNvPr id="0" name=""/>
        <dsp:cNvSpPr/>
      </dsp:nvSpPr>
      <dsp:spPr>
        <a:xfrm>
          <a:off x="350852" y="4612665"/>
          <a:ext cx="637913" cy="637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C20B4F-4BC9-4251-9F20-91F535C97654}">
      <dsp:nvSpPr>
        <dsp:cNvPr id="0" name=""/>
        <dsp:cNvSpPr/>
      </dsp:nvSpPr>
      <dsp:spPr>
        <a:xfrm>
          <a:off x="1339618" y="4351700"/>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666750">
            <a:lnSpc>
              <a:spcPct val="90000"/>
            </a:lnSpc>
            <a:spcBef>
              <a:spcPct val="0"/>
            </a:spcBef>
            <a:spcAft>
              <a:spcPct val="35000"/>
            </a:spcAft>
            <a:buNone/>
          </a:pPr>
          <a:r>
            <a:rPr lang="en-AU" sz="1500" kern="1200"/>
            <a:t>If the notional sentence to be imposed is below the minimum, the statutory minimum will then be applied, lifting the sentence to the minimum.</a:t>
          </a:r>
          <a:endParaRPr lang="en-US" sz="1500" kern="1200"/>
        </a:p>
      </dsp:txBody>
      <dsp:txXfrm>
        <a:off x="1339618" y="4351700"/>
        <a:ext cx="5024605" cy="1159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132E4-B4CC-4A4B-8976-2C903A89F9EB}">
      <dsp:nvSpPr>
        <dsp:cNvPr id="0" name=""/>
        <dsp:cNvSpPr/>
      </dsp:nvSpPr>
      <dsp:spPr>
        <a:xfrm>
          <a:off x="0" y="55233"/>
          <a:ext cx="6666833" cy="1007370"/>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It </a:t>
          </a:r>
          <a:r>
            <a:rPr lang="en-AU" sz="1400" kern="1200" dirty="0"/>
            <a:t>is being heard with </a:t>
          </a:r>
          <a:r>
            <a:rPr lang="en-AU" sz="1400" i="1" kern="1200" dirty="0"/>
            <a:t>Hurt v R </a:t>
          </a:r>
          <a:r>
            <a:rPr lang="en-AU" sz="1400" i="0" kern="1200" dirty="0"/>
            <a:t>[2022</a:t>
          </a:r>
          <a:r>
            <a:rPr lang="en-AU" sz="1400" kern="1200" dirty="0"/>
            <a:t>] ACTCA 49.</a:t>
          </a:r>
          <a:endParaRPr lang="en-US" sz="1400" kern="1200" dirty="0"/>
        </a:p>
      </dsp:txBody>
      <dsp:txXfrm>
        <a:off x="49176" y="104409"/>
        <a:ext cx="6568481" cy="909018"/>
      </dsp:txXfrm>
    </dsp:sp>
    <dsp:sp modelId="{D78EC436-1745-41EB-A1FC-8D0B9FFB4987}">
      <dsp:nvSpPr>
        <dsp:cNvPr id="0" name=""/>
        <dsp:cNvSpPr/>
      </dsp:nvSpPr>
      <dsp:spPr>
        <a:xfrm>
          <a:off x="0" y="1102923"/>
          <a:ext cx="6666833" cy="1007370"/>
        </a:xfrm>
        <a:prstGeom prst="roundRect">
          <a:avLst/>
        </a:prstGeom>
        <a:gradFill rotWithShape="0">
          <a:gsLst>
            <a:gs pos="0">
              <a:schemeClr val="accent5">
                <a:hueOff val="1559309"/>
                <a:satOff val="-1003"/>
                <a:lumOff val="686"/>
                <a:alphaOff val="0"/>
                <a:tint val="98000"/>
                <a:lumMod val="114000"/>
              </a:schemeClr>
            </a:gs>
            <a:gs pos="100000">
              <a:schemeClr val="accent5">
                <a:hueOff val="1559309"/>
                <a:satOff val="-1003"/>
                <a:lumOff val="68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AU" sz="1400" kern="1200" dirty="0"/>
            <a:t>The NSW Court of Criminal Appeal held that (a) </a:t>
          </a:r>
          <a:r>
            <a:rPr lang="en-AU" sz="1400" kern="1200" dirty="0">
              <a:latin typeface="Calibri Light" panose="020F0302020204030204"/>
            </a:rPr>
            <a:t>s 16AAB</a:t>
          </a:r>
          <a:r>
            <a:rPr lang="en-AU" sz="1400" kern="1200" dirty="0"/>
            <a:t> of the </a:t>
          </a:r>
          <a:r>
            <a:rPr lang="en-AU" sz="1400" i="1" kern="1200" dirty="0"/>
            <a:t>Crimes Act 1914</a:t>
          </a:r>
          <a:r>
            <a:rPr lang="en-AU" sz="1400" kern="1200" dirty="0"/>
            <a:t> (</a:t>
          </a:r>
          <a:r>
            <a:rPr lang="en-AU" sz="1400" kern="1200" dirty="0" err="1"/>
            <a:t>Cth</a:t>
          </a:r>
          <a:r>
            <a:rPr lang="en-AU" sz="1400" kern="1200" dirty="0"/>
            <a:t>) applied to the Appellant and (b) the approach in </a:t>
          </a:r>
          <a:r>
            <a:rPr lang="en-AU" sz="1400" i="1" kern="1200" dirty="0"/>
            <a:t>Bahar v R</a:t>
          </a:r>
          <a:r>
            <a:rPr lang="en-AU" sz="1400" kern="1200" dirty="0"/>
            <a:t> [2011] WASCA 249; (2011) 45 WAR 100 (‘</a:t>
          </a:r>
          <a:r>
            <a:rPr lang="en-AU" sz="1400" i="1" kern="1200" dirty="0"/>
            <a:t>Bahar’</a:t>
          </a:r>
          <a:r>
            <a:rPr lang="en-AU" sz="1400" kern="1200" dirty="0"/>
            <a:t>) applies to the interpretation of s16AAB.</a:t>
          </a:r>
          <a:endParaRPr lang="en-US" sz="1400" kern="1200" dirty="0"/>
        </a:p>
      </dsp:txBody>
      <dsp:txXfrm>
        <a:off x="49176" y="1152099"/>
        <a:ext cx="6568481" cy="909018"/>
      </dsp:txXfrm>
    </dsp:sp>
    <dsp:sp modelId="{3E7A3504-CA56-4015-9991-98BE97A1DA4F}">
      <dsp:nvSpPr>
        <dsp:cNvPr id="0" name=""/>
        <dsp:cNvSpPr/>
      </dsp:nvSpPr>
      <dsp:spPr>
        <a:xfrm>
          <a:off x="0" y="2150613"/>
          <a:ext cx="6666833" cy="1007370"/>
        </a:xfrm>
        <a:prstGeom prst="roundRect">
          <a:avLst/>
        </a:prstGeom>
        <a:gradFill rotWithShape="0">
          <a:gsLst>
            <a:gs pos="0">
              <a:schemeClr val="accent5">
                <a:hueOff val="3118619"/>
                <a:satOff val="-2006"/>
                <a:lumOff val="1372"/>
                <a:alphaOff val="0"/>
                <a:tint val="98000"/>
                <a:lumMod val="114000"/>
              </a:schemeClr>
            </a:gs>
            <a:gs pos="100000">
              <a:schemeClr val="accent5">
                <a:hueOff val="3118619"/>
                <a:satOff val="-2006"/>
                <a:lumOff val="137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t>The first point was fact specific, </a:t>
          </a:r>
          <a:r>
            <a:rPr lang="en-AU" sz="1400" kern="1200" dirty="0" err="1"/>
            <a:t>ie</a:t>
          </a:r>
          <a:r>
            <a:rPr lang="en-AU" sz="1400" kern="1200" dirty="0"/>
            <a:t>, was the offence a “subsequent offence”. The more important issue is what effect the ‘minimum’ sentence has in terms of setting the sentence.</a:t>
          </a:r>
          <a:endParaRPr lang="en-US" sz="1400" kern="1200" dirty="0"/>
        </a:p>
      </dsp:txBody>
      <dsp:txXfrm>
        <a:off x="49176" y="2199789"/>
        <a:ext cx="6568481" cy="909018"/>
      </dsp:txXfrm>
    </dsp:sp>
    <dsp:sp modelId="{C25DFB9E-F552-4235-94B2-05BC29C459D3}">
      <dsp:nvSpPr>
        <dsp:cNvPr id="0" name=""/>
        <dsp:cNvSpPr/>
      </dsp:nvSpPr>
      <dsp:spPr>
        <a:xfrm>
          <a:off x="0" y="3198303"/>
          <a:ext cx="6666833" cy="1007370"/>
        </a:xfrm>
        <a:prstGeom prst="roundRect">
          <a:avLst/>
        </a:prstGeom>
        <a:gradFill rotWithShape="0">
          <a:gsLst>
            <a:gs pos="0">
              <a:schemeClr val="accent5">
                <a:hueOff val="4677928"/>
                <a:satOff val="-3010"/>
                <a:lumOff val="2058"/>
                <a:alphaOff val="0"/>
                <a:tint val="98000"/>
                <a:lumMod val="114000"/>
              </a:schemeClr>
            </a:gs>
            <a:gs pos="100000">
              <a:schemeClr val="accent5">
                <a:hueOff val="4677928"/>
                <a:satOff val="-3010"/>
                <a:lumOff val="2058"/>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AU" sz="1400" kern="1200" dirty="0"/>
            <a:t>T</a:t>
          </a:r>
          <a:r>
            <a:rPr lang="en-AU" sz="1400" b="0" i="0" kern="1200" baseline="0" dirty="0"/>
            <a:t>he District Court convicted Mr </a:t>
          </a:r>
          <a:r>
            <a:rPr lang="en-AU" sz="1400" kern="1200" dirty="0"/>
            <a:t>D</a:t>
          </a:r>
          <a:r>
            <a:rPr lang="en-AU" sz="1400" b="0" i="0" kern="1200" baseline="0" dirty="0"/>
            <a:t>elzotto for two offences contrary to provisions of the </a:t>
          </a:r>
          <a:r>
            <a:rPr lang="en-AU" sz="1400" b="0" i="1" kern="1200" baseline="0" dirty="0"/>
            <a:t>Criminal Code</a:t>
          </a:r>
          <a:r>
            <a:rPr lang="en-AU" sz="1400" b="0" i="0" kern="1200" baseline="0" dirty="0"/>
            <a:t> (</a:t>
          </a:r>
          <a:r>
            <a:rPr lang="en-AU" sz="1400" b="0" i="0" kern="1200" baseline="0" dirty="0" err="1"/>
            <a:t>Cth</a:t>
          </a:r>
          <a:r>
            <a:rPr lang="en-AU" sz="1400" b="0" i="0" kern="1200" baseline="0" dirty="0"/>
            <a:t>) (“the Code”) relating to child abuse material under s 474.22A(1) and 474.22(1).</a:t>
          </a:r>
          <a:r>
            <a:rPr lang="en-AU" sz="1400" b="0" i="0" kern="1200" baseline="0" dirty="0">
              <a:latin typeface="Calibri Light" panose="020F0302020204030204"/>
            </a:rPr>
            <a:t>  </a:t>
          </a:r>
          <a:endParaRPr lang="en-US" sz="1400" kern="1200" dirty="0"/>
        </a:p>
      </dsp:txBody>
      <dsp:txXfrm>
        <a:off x="49176" y="3247479"/>
        <a:ext cx="6568481" cy="909018"/>
      </dsp:txXfrm>
    </dsp:sp>
    <dsp:sp modelId="{46B5D0AC-1BE0-46B0-8515-00D5649651BA}">
      <dsp:nvSpPr>
        <dsp:cNvPr id="0" name=""/>
        <dsp:cNvSpPr/>
      </dsp:nvSpPr>
      <dsp:spPr>
        <a:xfrm>
          <a:off x="0" y="4245993"/>
          <a:ext cx="6666833" cy="1152693"/>
        </a:xfrm>
        <a:prstGeom prst="roundRect">
          <a:avLst/>
        </a:prstGeom>
        <a:gradFill rotWithShape="0">
          <a:gsLst>
            <a:gs pos="0">
              <a:schemeClr val="accent5">
                <a:hueOff val="6237238"/>
                <a:satOff val="-4013"/>
                <a:lumOff val="2744"/>
                <a:alphaOff val="0"/>
                <a:tint val="98000"/>
                <a:lumMod val="114000"/>
              </a:schemeClr>
            </a:gs>
            <a:gs pos="100000">
              <a:schemeClr val="accent5">
                <a:hueOff val="6237238"/>
                <a:satOff val="-4013"/>
                <a:lumOff val="274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dirty="0"/>
            <a:t>Section 16AAB of the Crimes Act prescribed that one offence carried minimum 4 year custodial sentences when they have </a:t>
          </a:r>
          <a:r>
            <a:rPr lang="en-AU" sz="1400" b="1" i="1" kern="1200" dirty="0"/>
            <a:t>“been convicted previously of a </a:t>
          </a:r>
          <a:r>
            <a:rPr lang="en-AU" sz="1400" b="1" i="1" u="sng" kern="1200" dirty="0">
              <a:hlinkClick xmlns:r="http://schemas.openxmlformats.org/officeDocument/2006/relationships" r:id="rId1"/>
            </a:rPr>
            <a:t>child sexual</a:t>
          </a:r>
          <a:r>
            <a:rPr lang="en-AU" sz="1400" b="1" i="1" kern="1200" dirty="0"/>
            <a:t> </a:t>
          </a:r>
          <a:r>
            <a:rPr lang="en-AU" sz="1400" b="1" i="1" u="sng" kern="1200" dirty="0">
              <a:hlinkClick xmlns:r="http://schemas.openxmlformats.org/officeDocument/2006/relationships" r:id="rId1"/>
            </a:rPr>
            <a:t>abuse offence</a:t>
          </a:r>
          <a:r>
            <a:rPr lang="en-AU" sz="1400" b="1" i="1" u="sng" kern="1200" dirty="0"/>
            <a:t>.”</a:t>
          </a:r>
          <a:endParaRPr lang="en-US" sz="1400" kern="1200" dirty="0"/>
        </a:p>
      </dsp:txBody>
      <dsp:txXfrm>
        <a:off x="56270" y="4302263"/>
        <a:ext cx="6554293" cy="10401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3AEB9-DD76-4438-9491-26D8EC1E8112}">
      <dsp:nvSpPr>
        <dsp:cNvPr id="0" name=""/>
        <dsp:cNvSpPr/>
      </dsp:nvSpPr>
      <dsp:spPr>
        <a:xfrm>
          <a:off x="0" y="2703"/>
          <a:ext cx="6900512"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87DCA6-44E1-4A8A-8117-A9F20C0241A1}">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AU" sz="2700" kern="1200"/>
            <a:t>A</a:t>
          </a:r>
          <a:r>
            <a:rPr lang="en-AU" sz="2700" b="0" i="0" kern="1200" baseline="0"/>
            <a:t>fter allowing a total discount of 30%, comprising 25</a:t>
          </a:r>
          <a:r>
            <a:rPr lang="en-AU" sz="2700" kern="1200"/>
            <a:t>%</a:t>
          </a:r>
          <a:r>
            <a:rPr lang="en-AU" sz="2700" b="0" i="0" kern="1200" baseline="0"/>
            <a:t> for the plea and 5% for assistance, the was an indicative sentence of </a:t>
          </a:r>
          <a:r>
            <a:rPr lang="en-AU" sz="2700" b="0" i="0" u="sng" kern="1200" baseline="0"/>
            <a:t>2 years and 9 months.</a:t>
          </a:r>
          <a:endParaRPr lang="en-US" sz="2700" kern="1200"/>
        </a:p>
      </dsp:txBody>
      <dsp:txXfrm>
        <a:off x="0" y="2703"/>
        <a:ext cx="6900512" cy="1843578"/>
      </dsp:txXfrm>
    </dsp:sp>
    <dsp:sp modelId="{2B060B14-45DD-4DD6-AF07-2D97531C901A}">
      <dsp:nvSpPr>
        <dsp:cNvPr id="0" name=""/>
        <dsp:cNvSpPr/>
      </dsp:nvSpPr>
      <dsp:spPr>
        <a:xfrm>
          <a:off x="0" y="1846281"/>
          <a:ext cx="6900512" cy="0"/>
        </a:xfrm>
        <a:prstGeom prst="line">
          <a:avLst/>
        </a:prstGeom>
        <a:solidFill>
          <a:schemeClr val="accent2">
            <a:hueOff val="677407"/>
            <a:satOff val="-3316"/>
            <a:lumOff val="1862"/>
            <a:alphaOff val="0"/>
          </a:schemeClr>
        </a:solidFill>
        <a:ln w="19050" cap="rnd" cmpd="sng" algn="ctr">
          <a:solidFill>
            <a:schemeClr val="accent2">
              <a:hueOff val="677407"/>
              <a:satOff val="-3316"/>
              <a:lumOff val="18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E7B59C-77CD-49C4-8568-BFE6686022C7}">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AU" sz="2700" kern="1200"/>
            <a:t>As the sentence began at 4 years, the</a:t>
          </a:r>
          <a:r>
            <a:rPr lang="en-AU" sz="2700" b="0" i="0" kern="1200" baseline="0"/>
            <a:t> District Court sentence did not fall below the minimum required to be imposed. </a:t>
          </a:r>
          <a:endParaRPr lang="en-US" sz="2700" kern="1200"/>
        </a:p>
      </dsp:txBody>
      <dsp:txXfrm>
        <a:off x="0" y="1846281"/>
        <a:ext cx="6900512" cy="1843578"/>
      </dsp:txXfrm>
    </dsp:sp>
    <dsp:sp modelId="{3AEA815F-ABB0-45B9-9456-88D8A5428692}">
      <dsp:nvSpPr>
        <dsp:cNvPr id="0" name=""/>
        <dsp:cNvSpPr/>
      </dsp:nvSpPr>
      <dsp:spPr>
        <a:xfrm>
          <a:off x="0" y="3689859"/>
          <a:ext cx="6900512" cy="0"/>
        </a:xfrm>
        <a:prstGeom prst="line">
          <a:avLst/>
        </a:prstGeom>
        <a:solidFill>
          <a:schemeClr val="accent2">
            <a:hueOff val="1354814"/>
            <a:satOff val="-6632"/>
            <a:lumOff val="3725"/>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B256E-5D92-43D2-A281-C46548935439}">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AU" sz="2700" b="1" kern="1200"/>
            <a:t>He was sentenced to a single aggregate sentence of imprisonment for 3 years and 3 months with a non-parole period of 2 years and 2 months. </a:t>
          </a:r>
          <a:endParaRPr lang="en-US" sz="2700" kern="1200"/>
        </a:p>
      </dsp:txBody>
      <dsp:txXfrm>
        <a:off x="0" y="3689859"/>
        <a:ext cx="6900512" cy="1843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BF93D-BF5D-45F2-8337-E15F1AAF5898}">
      <dsp:nvSpPr>
        <dsp:cNvPr id="0" name=""/>
        <dsp:cNvSpPr/>
      </dsp:nvSpPr>
      <dsp:spPr>
        <a:xfrm>
          <a:off x="0" y="54530"/>
          <a:ext cx="6364224" cy="165496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b="0" i="0" kern="1200" baseline="0"/>
            <a:t>The Crown appealed against the sentence on two grounds; (i) manifest inadequacy and (ii) that: </a:t>
          </a:r>
          <a:endParaRPr lang="en-US" sz="2300" kern="1200"/>
        </a:p>
      </dsp:txBody>
      <dsp:txXfrm>
        <a:off x="80789" y="135319"/>
        <a:ext cx="6202646" cy="1493387"/>
      </dsp:txXfrm>
    </dsp:sp>
    <dsp:sp modelId="{80E0F619-457E-4366-A415-1E78215CC0D7}">
      <dsp:nvSpPr>
        <dsp:cNvPr id="0" name=""/>
        <dsp:cNvSpPr/>
      </dsp:nvSpPr>
      <dsp:spPr>
        <a:xfrm>
          <a:off x="0" y="1709496"/>
          <a:ext cx="6364224" cy="2094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AU" sz="1800" b="0" i="1" kern="1200" baseline="0"/>
            <a:t>The sentencing judge erred in sentencing for Sequence 5 by imposing a sentence that did not reflect the sentencing principle that the mandatory minimum head sentence of 4 years imprisonment was for the least serious category of offending as set out in Bahar v R [2011] WASCA 249; (2011) 45 WAR 100 and Karim v R [2013] NSWCCA 23; (2013) 301 ALR 597.</a:t>
          </a:r>
          <a:endParaRPr lang="en-US" sz="1800" kern="1200"/>
        </a:p>
      </dsp:txBody>
      <dsp:txXfrm>
        <a:off x="0" y="1709496"/>
        <a:ext cx="6364224" cy="2094840"/>
      </dsp:txXfrm>
    </dsp:sp>
    <dsp:sp modelId="{9E4476C0-23B4-40E9-B559-1AA4A5E1B99A}">
      <dsp:nvSpPr>
        <dsp:cNvPr id="0" name=""/>
        <dsp:cNvSpPr/>
      </dsp:nvSpPr>
      <dsp:spPr>
        <a:xfrm>
          <a:off x="0" y="3804336"/>
          <a:ext cx="6364224" cy="1654965"/>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AU" sz="2300" b="0" i="0" kern="1200" baseline="0" dirty="0"/>
            <a:t>On 6 June 2022, the CCA then upheld the two grounds pressed by the Crown, determining that the approach in </a:t>
          </a:r>
          <a:r>
            <a:rPr lang="en-AU" sz="2300" b="0" i="1" kern="1200" baseline="0" dirty="0" err="1"/>
            <a:t>Bahar</a:t>
          </a:r>
          <a:r>
            <a:rPr lang="en-AU" sz="2300" b="0" i="1" kern="1200" baseline="0" dirty="0"/>
            <a:t>, </a:t>
          </a:r>
          <a:r>
            <a:rPr lang="en-AU" sz="2300" b="0" i="0" kern="1200" baseline="0" dirty="0"/>
            <a:t>and not </a:t>
          </a:r>
          <a:r>
            <a:rPr lang="en-AU" sz="2300" b="0" i="1" kern="1200" baseline="0" dirty="0"/>
            <a:t>Pot</a:t>
          </a:r>
          <a:r>
            <a:rPr lang="en-AU" sz="2300" b="0" i="0" kern="1200" baseline="0" dirty="0"/>
            <a:t>, applied.</a:t>
          </a:r>
          <a:endParaRPr lang="en-US" sz="2300" kern="1200" dirty="0"/>
        </a:p>
      </dsp:txBody>
      <dsp:txXfrm>
        <a:off x="80789" y="3885125"/>
        <a:ext cx="6202646" cy="14933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F8C1E-CA36-458C-AF53-DEF1E6B8219D}">
      <dsp:nvSpPr>
        <dsp:cNvPr id="0" name=""/>
        <dsp:cNvSpPr/>
      </dsp:nvSpPr>
      <dsp:spPr>
        <a:xfrm>
          <a:off x="0" y="3291729"/>
          <a:ext cx="6666833" cy="2159731"/>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a:t>Charge 1 - </a:t>
          </a:r>
          <a:r>
            <a:rPr lang="en-AU" sz="2000" b="0" i="0" kern="1200"/>
            <a:t>use of a carriage service to make available child abuse material - </a:t>
          </a:r>
          <a:r>
            <a:rPr lang="en-AU" sz="2000" kern="1200"/>
            <a:t>involved t</a:t>
          </a:r>
          <a:r>
            <a:rPr lang="en-AU" sz="2000" b="0" i="0" kern="1200"/>
            <a:t>he applicant and the other man discussing in explicit terms the sexual activities in which they had engaged with children and the sexual activities they wanted to engage in with children.</a:t>
          </a:r>
          <a:endParaRPr lang="en-US" sz="2000" kern="1200"/>
        </a:p>
      </dsp:txBody>
      <dsp:txXfrm>
        <a:off x="0" y="3291729"/>
        <a:ext cx="6666833" cy="2159731"/>
      </dsp:txXfrm>
    </dsp:sp>
    <dsp:sp modelId="{71BA8181-3ED7-4A4D-AB56-7815686526AB}">
      <dsp:nvSpPr>
        <dsp:cNvPr id="0" name=""/>
        <dsp:cNvSpPr/>
      </dsp:nvSpPr>
      <dsp:spPr>
        <a:xfrm rot="10800000">
          <a:off x="0" y="2459"/>
          <a:ext cx="6666833" cy="3321666"/>
        </a:xfrm>
        <a:prstGeom prst="upArrowCallou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a:t>The offender had pleaded guilty to two offences involving child abuse material (ss 474.22(1) and 474.22A(1) of the Criminal Code).</a:t>
          </a:r>
          <a:endParaRPr lang="en-US" sz="2000" kern="1200"/>
        </a:p>
      </dsp:txBody>
      <dsp:txXfrm rot="10800000">
        <a:off x="0" y="2459"/>
        <a:ext cx="6666833" cy="21583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0EA37-7EE9-41D5-97F7-C5A30DFC6D1F}">
      <dsp:nvSpPr>
        <dsp:cNvPr id="0" name=""/>
        <dsp:cNvSpPr/>
      </dsp:nvSpPr>
      <dsp:spPr>
        <a:xfrm>
          <a:off x="0" y="72072"/>
          <a:ext cx="10515600" cy="7956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a:t>Charge 2 –</a:t>
          </a:r>
          <a:r>
            <a:rPr lang="en-AU" sz="2000" b="0" i="0" kern="1200"/>
            <a:t>possession or control of child abuse material obtained or accessed using a carriage service – the photos involved:</a:t>
          </a:r>
          <a:endParaRPr lang="en-US" sz="2000" kern="1200"/>
        </a:p>
      </dsp:txBody>
      <dsp:txXfrm>
        <a:off x="38838" y="110910"/>
        <a:ext cx="10437924" cy="717924"/>
      </dsp:txXfrm>
    </dsp:sp>
    <dsp:sp modelId="{65F81993-5593-42D2-9472-3F0DFBA0D1A7}">
      <dsp:nvSpPr>
        <dsp:cNvPr id="0" name=""/>
        <dsp:cNvSpPr/>
      </dsp:nvSpPr>
      <dsp:spPr>
        <a:xfrm>
          <a:off x="0" y="925272"/>
          <a:ext cx="10515600" cy="7956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b="0" i="0" kern="1200"/>
            <a:t>(a) a pre-pubescent male child performing fellatio on an adult male; </a:t>
          </a:r>
          <a:endParaRPr lang="en-US" sz="2000" kern="1200"/>
        </a:p>
      </dsp:txBody>
      <dsp:txXfrm>
        <a:off x="38838" y="964110"/>
        <a:ext cx="10437924" cy="717924"/>
      </dsp:txXfrm>
    </dsp:sp>
    <dsp:sp modelId="{EBF57CD4-380D-4989-9B4F-D58AF22C8B0B}">
      <dsp:nvSpPr>
        <dsp:cNvPr id="0" name=""/>
        <dsp:cNvSpPr/>
      </dsp:nvSpPr>
      <dsp:spPr>
        <a:xfrm>
          <a:off x="0" y="1778472"/>
          <a:ext cx="10515600" cy="7956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b="0" i="0" kern="1200"/>
            <a:t>(b) a pre-pubescent male child masturbating while another pre-pubescent male child watched; and</a:t>
          </a:r>
          <a:endParaRPr lang="en-US" sz="2000" kern="1200"/>
        </a:p>
      </dsp:txBody>
      <dsp:txXfrm>
        <a:off x="38838" y="1817310"/>
        <a:ext cx="10437924" cy="717924"/>
      </dsp:txXfrm>
    </dsp:sp>
    <dsp:sp modelId="{B0AE5208-A62F-41F2-95ED-3B1AC2E5240E}">
      <dsp:nvSpPr>
        <dsp:cNvPr id="0" name=""/>
        <dsp:cNvSpPr/>
      </dsp:nvSpPr>
      <dsp:spPr>
        <a:xfrm>
          <a:off x="0" y="2631672"/>
          <a:ext cx="10515600" cy="7956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b="0" i="0" kern="1200"/>
            <a:t>(c) a pre-pubescent male child being held upside down by an adult male, which exposed the child’s genitals, with the child about to perform fellatio.</a:t>
          </a:r>
          <a:endParaRPr lang="en-US" sz="2000" kern="1200"/>
        </a:p>
      </dsp:txBody>
      <dsp:txXfrm>
        <a:off x="38838" y="2670510"/>
        <a:ext cx="10437924" cy="717924"/>
      </dsp:txXfrm>
    </dsp:sp>
    <dsp:sp modelId="{8AD0CFAD-7BF2-4516-99DA-6A9D9427B221}">
      <dsp:nvSpPr>
        <dsp:cNvPr id="0" name=""/>
        <dsp:cNvSpPr/>
      </dsp:nvSpPr>
      <dsp:spPr>
        <a:xfrm>
          <a:off x="0" y="3484872"/>
          <a:ext cx="10515600" cy="7956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b="0" i="0" kern="1200"/>
            <a:t>The original sentence for each offences was 6 months and 9 months respectively, to be served consecutively.</a:t>
          </a:r>
          <a:endParaRPr lang="en-US" sz="2000" kern="1200"/>
        </a:p>
      </dsp:txBody>
      <dsp:txXfrm>
        <a:off x="38838" y="3523710"/>
        <a:ext cx="10437924" cy="7179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59879-3735-45CC-A76B-4465579F9FDC}">
      <dsp:nvSpPr>
        <dsp:cNvPr id="0" name=""/>
        <dsp:cNvSpPr/>
      </dsp:nvSpPr>
      <dsp:spPr>
        <a:xfrm>
          <a:off x="0" y="33645"/>
          <a:ext cx="6900512" cy="2705625"/>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b="0" i="0" kern="1200"/>
            <a:t>In </a:t>
          </a:r>
          <a:r>
            <a:rPr lang="en-AU" sz="2000" i="1" kern="1200"/>
            <a:t>Totaan v The Queen </a:t>
          </a:r>
          <a:r>
            <a:rPr lang="en-AU" sz="2000" b="0" i="0" kern="1200"/>
            <a:t>the NSW Court of Criminal Appeal held that proof of ‘exceptional hardship’ is not a precondition to a consideration of the effect of a sentence or order on family or dependants under </a:t>
          </a:r>
          <a:r>
            <a:rPr lang="en-AU" sz="2000" b="0" i="0" kern="1200">
              <a:hlinkClick xmlns:r="http://schemas.openxmlformats.org/officeDocument/2006/relationships" r:id="rId1"/>
            </a:rPr>
            <a:t>s 16A(2)(p)</a:t>
          </a:r>
          <a:r>
            <a:rPr lang="en-AU" sz="2000" b="0" i="0" kern="1200"/>
            <a:t> of the Act.</a:t>
          </a:r>
          <a:endParaRPr lang="en-US" sz="2000" kern="1200"/>
        </a:p>
      </dsp:txBody>
      <dsp:txXfrm>
        <a:off x="132078" y="165723"/>
        <a:ext cx="6636356" cy="2441469"/>
      </dsp:txXfrm>
    </dsp:sp>
    <dsp:sp modelId="{FB0E65DD-497E-4578-83B5-51A5DC3846D4}">
      <dsp:nvSpPr>
        <dsp:cNvPr id="0" name=""/>
        <dsp:cNvSpPr/>
      </dsp:nvSpPr>
      <dsp:spPr>
        <a:xfrm>
          <a:off x="0" y="2796870"/>
          <a:ext cx="6900512" cy="2705625"/>
        </a:xfrm>
        <a:prstGeom prst="round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b="0" i="0" kern="1200"/>
            <a:t>Prior to the decision in </a:t>
          </a:r>
          <a:r>
            <a:rPr lang="en-AU" sz="2000" b="0" i="1" kern="1200">
              <a:hlinkClick xmlns:r="http://schemas.openxmlformats.org/officeDocument/2006/relationships" r:id="rId2"/>
            </a:rPr>
            <a:t>Totaan v The Queen</a:t>
          </a:r>
          <a:r>
            <a:rPr lang="en-AU" sz="2000" b="0" i="1" kern="1200"/>
            <a:t>, </a:t>
          </a:r>
          <a:r>
            <a:rPr lang="en-AU" sz="2000" b="0" kern="1200"/>
            <a:t>sentencing</a:t>
          </a:r>
          <a:r>
            <a:rPr lang="en-AU" sz="2000" b="0" i="1" kern="1200"/>
            <a:t> </a:t>
          </a:r>
          <a:r>
            <a:rPr lang="en-AU" sz="2000" b="0" i="0" kern="1200"/>
            <a:t>courts throughout Australia (with the exception of the Act) had generally interpreted </a:t>
          </a:r>
          <a:r>
            <a:rPr lang="en-AU" sz="2000" b="0" i="0" kern="1200">
              <a:hlinkClick xmlns:r="http://schemas.openxmlformats.org/officeDocument/2006/relationships" r:id="rId3"/>
            </a:rPr>
            <a:t>s 16A(2)(p)</a:t>
          </a:r>
          <a:r>
            <a:rPr lang="en-AU" sz="2000" b="0" i="0" kern="1200"/>
            <a:t> as operating consistently with the principle at common law that any hardship suffered by the person’s family and dependants can only mitigate a sentence in ‘exceptional circumstances’.</a:t>
          </a:r>
          <a:endParaRPr lang="en-US" sz="2000" kern="1200"/>
        </a:p>
      </dsp:txBody>
      <dsp:txXfrm>
        <a:off x="132078" y="2928948"/>
        <a:ext cx="6636356" cy="24414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62503-CF25-4FE0-8F0D-157E244ABBD7}">
      <dsp:nvSpPr>
        <dsp:cNvPr id="0" name=""/>
        <dsp:cNvSpPr/>
      </dsp:nvSpPr>
      <dsp:spPr>
        <a:xfrm>
          <a:off x="0" y="0"/>
          <a:ext cx="9288654" cy="166023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AU" sz="1700" kern="1200"/>
            <a:t>However, the effect of </a:t>
          </a:r>
          <a:r>
            <a:rPr lang="en-AU" sz="1700" i="1" kern="1200"/>
            <a:t>Totaan</a:t>
          </a:r>
          <a:r>
            <a:rPr lang="en-AU" sz="1700" kern="1200"/>
            <a:t> may not be significant in practice.</a:t>
          </a:r>
          <a:endParaRPr lang="en-US" sz="1700" kern="1200"/>
        </a:p>
      </dsp:txBody>
      <dsp:txXfrm>
        <a:off x="48627" y="48627"/>
        <a:ext cx="7572674" cy="1562978"/>
      </dsp:txXfrm>
    </dsp:sp>
    <dsp:sp modelId="{1A015901-732C-4C40-B63B-D1166A6E3D82}">
      <dsp:nvSpPr>
        <dsp:cNvPr id="0" name=""/>
        <dsp:cNvSpPr/>
      </dsp:nvSpPr>
      <dsp:spPr>
        <a:xfrm>
          <a:off x="1639174" y="2029172"/>
          <a:ext cx="9288654" cy="1660232"/>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AU" sz="1700" kern="1200" dirty="0"/>
            <a:t>There are a number of authorities which were handed </a:t>
          </a:r>
          <a:r>
            <a:rPr lang="en-AU" sz="1700" i="0" kern="1200" dirty="0"/>
            <a:t>down prior to </a:t>
          </a:r>
          <a:r>
            <a:rPr lang="en-AU" sz="1700" i="1" kern="1200" dirty="0" err="1"/>
            <a:t>Totaan</a:t>
          </a:r>
          <a:r>
            <a:rPr lang="en-AU" sz="1700" kern="1200" dirty="0"/>
            <a:t> - and which </a:t>
          </a:r>
          <a:r>
            <a:rPr lang="en-AU" sz="1700" i="1" kern="1200" dirty="0" err="1"/>
            <a:t>Totaan</a:t>
          </a:r>
          <a:r>
            <a:rPr lang="en-AU" sz="1700" kern="1200" dirty="0"/>
            <a:t> did not challenge - which state that t</a:t>
          </a:r>
          <a:r>
            <a:rPr lang="en-AU" sz="1700" b="0" i="0" kern="1200" dirty="0"/>
            <a:t>he objective seriousness of the offence may mean that the Court determines that the probable effect of the sentence on the person’s family or dependants carries little or no weight.</a:t>
          </a:r>
          <a:endParaRPr lang="en-US" sz="1700" kern="1200" dirty="0"/>
        </a:p>
      </dsp:txBody>
      <dsp:txXfrm>
        <a:off x="1687801" y="2077799"/>
        <a:ext cx="6473075" cy="1562978"/>
      </dsp:txXfrm>
    </dsp:sp>
    <dsp:sp modelId="{4EC9A13E-F4A5-4CF0-9286-9E7A929990A1}">
      <dsp:nvSpPr>
        <dsp:cNvPr id="0" name=""/>
        <dsp:cNvSpPr/>
      </dsp:nvSpPr>
      <dsp:spPr>
        <a:xfrm>
          <a:off x="8209503" y="1305127"/>
          <a:ext cx="1079150" cy="1079150"/>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52312" y="1305127"/>
        <a:ext cx="593532" cy="8120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54A180-A8DA-8A4F-8979-D4D230C10B39}"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AEC1-3E73-DB4A-9E8A-379F23B072A4}" type="slidenum">
              <a:rPr lang="en-US" smtClean="0"/>
              <a:t>‹#›</a:t>
            </a:fld>
            <a:endParaRPr lang="en-US"/>
          </a:p>
        </p:txBody>
      </p:sp>
    </p:spTree>
    <p:extLst>
      <p:ext uri="{BB962C8B-B14F-4D97-AF65-F5344CB8AC3E}">
        <p14:creationId xmlns:p14="http://schemas.microsoft.com/office/powerpoint/2010/main" val="253406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54A180-A8DA-8A4F-8979-D4D230C10B39}"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AAEC1-3E73-DB4A-9E8A-379F23B072A4}" type="slidenum">
              <a:rPr lang="en-US" smtClean="0"/>
              <a:t>‹#›</a:t>
            </a:fld>
            <a:endParaRPr lang="en-US"/>
          </a:p>
        </p:txBody>
      </p:sp>
    </p:spTree>
    <p:extLst>
      <p:ext uri="{BB962C8B-B14F-4D97-AF65-F5344CB8AC3E}">
        <p14:creationId xmlns:p14="http://schemas.microsoft.com/office/powerpoint/2010/main" val="187295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A54A180-A8DA-8A4F-8979-D4D230C10B39}"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AEC1-3E73-DB4A-9E8A-379F23B072A4}" type="slidenum">
              <a:rPr lang="en-US" smtClean="0"/>
              <a:t>‹#›</a:t>
            </a:fld>
            <a:endParaRPr lang="en-US"/>
          </a:p>
        </p:txBody>
      </p:sp>
    </p:spTree>
    <p:extLst>
      <p:ext uri="{BB962C8B-B14F-4D97-AF65-F5344CB8AC3E}">
        <p14:creationId xmlns:p14="http://schemas.microsoft.com/office/powerpoint/2010/main" val="67154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A54A180-A8DA-8A4F-8979-D4D230C10B39}"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AEC1-3E73-DB4A-9E8A-379F23B072A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90831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54A180-A8DA-8A4F-8979-D4D230C10B39}"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AEC1-3E73-DB4A-9E8A-379F23B072A4}" type="slidenum">
              <a:rPr lang="en-US" smtClean="0"/>
              <a:t>‹#›</a:t>
            </a:fld>
            <a:endParaRPr lang="en-US"/>
          </a:p>
        </p:txBody>
      </p:sp>
    </p:spTree>
    <p:extLst>
      <p:ext uri="{BB962C8B-B14F-4D97-AF65-F5344CB8AC3E}">
        <p14:creationId xmlns:p14="http://schemas.microsoft.com/office/powerpoint/2010/main" val="426804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A54A180-A8DA-8A4F-8979-D4D230C10B39}" type="datetimeFigureOut">
              <a:rPr lang="en-US" smtClean="0"/>
              <a:t>7/21/2023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AEC1-3E73-DB4A-9E8A-379F23B072A4}" type="slidenum">
              <a:rPr lang="en-US" smtClean="0"/>
              <a:t>‹#›</a:t>
            </a:fld>
            <a:endParaRPr lang="en-US"/>
          </a:p>
        </p:txBody>
      </p:sp>
    </p:spTree>
    <p:extLst>
      <p:ext uri="{BB962C8B-B14F-4D97-AF65-F5344CB8AC3E}">
        <p14:creationId xmlns:p14="http://schemas.microsoft.com/office/powerpoint/2010/main" val="1609030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A54A180-A8DA-8A4F-8979-D4D230C10B39}" type="datetimeFigureOut">
              <a:rPr lang="en-US" smtClean="0"/>
              <a:t>7/21/2023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AEC1-3E73-DB4A-9E8A-379F23B072A4}" type="slidenum">
              <a:rPr lang="en-US" smtClean="0"/>
              <a:t>‹#›</a:t>
            </a:fld>
            <a:endParaRPr lang="en-US"/>
          </a:p>
        </p:txBody>
      </p:sp>
    </p:spTree>
    <p:extLst>
      <p:ext uri="{BB962C8B-B14F-4D97-AF65-F5344CB8AC3E}">
        <p14:creationId xmlns:p14="http://schemas.microsoft.com/office/powerpoint/2010/main" val="2836594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54A180-A8DA-8A4F-8979-D4D230C10B39}"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AEC1-3E73-DB4A-9E8A-379F23B072A4}" type="slidenum">
              <a:rPr lang="en-US" smtClean="0"/>
              <a:t>‹#›</a:t>
            </a:fld>
            <a:endParaRPr lang="en-US"/>
          </a:p>
        </p:txBody>
      </p:sp>
    </p:spTree>
    <p:extLst>
      <p:ext uri="{BB962C8B-B14F-4D97-AF65-F5344CB8AC3E}">
        <p14:creationId xmlns:p14="http://schemas.microsoft.com/office/powerpoint/2010/main" val="3910910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54A180-A8DA-8A4F-8979-D4D230C10B39}"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AEC1-3E73-DB4A-9E8A-379F23B072A4}" type="slidenum">
              <a:rPr lang="en-US" smtClean="0"/>
              <a:t>‹#›</a:t>
            </a:fld>
            <a:endParaRPr lang="en-US"/>
          </a:p>
        </p:txBody>
      </p:sp>
    </p:spTree>
    <p:extLst>
      <p:ext uri="{BB962C8B-B14F-4D97-AF65-F5344CB8AC3E}">
        <p14:creationId xmlns:p14="http://schemas.microsoft.com/office/powerpoint/2010/main" val="13545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A54A180-A8DA-8A4F-8979-D4D230C10B39}"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AEC1-3E73-DB4A-9E8A-379F23B072A4}" type="slidenum">
              <a:rPr lang="en-US" smtClean="0"/>
              <a:t>‹#›</a:t>
            </a:fld>
            <a:endParaRPr lang="en-US"/>
          </a:p>
        </p:txBody>
      </p:sp>
    </p:spTree>
    <p:extLst>
      <p:ext uri="{BB962C8B-B14F-4D97-AF65-F5344CB8AC3E}">
        <p14:creationId xmlns:p14="http://schemas.microsoft.com/office/powerpoint/2010/main" val="410171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54A180-A8DA-8A4F-8979-D4D230C10B39}"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AEC1-3E73-DB4A-9E8A-379F23B072A4}" type="slidenum">
              <a:rPr lang="en-US" smtClean="0"/>
              <a:t>‹#›</a:t>
            </a:fld>
            <a:endParaRPr lang="en-US"/>
          </a:p>
        </p:txBody>
      </p:sp>
    </p:spTree>
    <p:extLst>
      <p:ext uri="{BB962C8B-B14F-4D97-AF65-F5344CB8AC3E}">
        <p14:creationId xmlns:p14="http://schemas.microsoft.com/office/powerpoint/2010/main" val="185158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54A180-A8DA-8A4F-8979-D4D230C10B39}"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AAEC1-3E73-DB4A-9E8A-379F23B072A4}" type="slidenum">
              <a:rPr lang="en-US" smtClean="0"/>
              <a:t>‹#›</a:t>
            </a:fld>
            <a:endParaRPr lang="en-US"/>
          </a:p>
        </p:txBody>
      </p:sp>
    </p:spTree>
    <p:extLst>
      <p:ext uri="{BB962C8B-B14F-4D97-AF65-F5344CB8AC3E}">
        <p14:creationId xmlns:p14="http://schemas.microsoft.com/office/powerpoint/2010/main" val="131537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54A180-A8DA-8A4F-8979-D4D230C10B39}" type="datetimeFigureOut">
              <a:rPr lang="en-US" smtClean="0"/>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AAEC1-3E73-DB4A-9E8A-379F23B072A4}" type="slidenum">
              <a:rPr lang="en-US" smtClean="0"/>
              <a:t>‹#›</a:t>
            </a:fld>
            <a:endParaRPr lang="en-US"/>
          </a:p>
        </p:txBody>
      </p:sp>
    </p:spTree>
    <p:extLst>
      <p:ext uri="{BB962C8B-B14F-4D97-AF65-F5344CB8AC3E}">
        <p14:creationId xmlns:p14="http://schemas.microsoft.com/office/powerpoint/2010/main" val="1602766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A54A180-A8DA-8A4F-8979-D4D230C10B39}" type="datetimeFigureOut">
              <a:rPr lang="en-US" smtClean="0"/>
              <a:t>7/21/2023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E6AAEC1-3E73-DB4A-9E8A-379F23B072A4}" type="slidenum">
              <a:rPr lang="en-US" smtClean="0"/>
              <a:t>‹#›</a:t>
            </a:fld>
            <a:endParaRPr lang="en-US"/>
          </a:p>
        </p:txBody>
      </p:sp>
    </p:spTree>
    <p:extLst>
      <p:ext uri="{BB962C8B-B14F-4D97-AF65-F5344CB8AC3E}">
        <p14:creationId xmlns:p14="http://schemas.microsoft.com/office/powerpoint/2010/main" val="2034547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A54A180-A8DA-8A4F-8979-D4D230C10B39}" type="datetimeFigureOut">
              <a:rPr lang="en-US" smtClean="0"/>
              <a:t>7/21/2023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E6AAEC1-3E73-DB4A-9E8A-379F23B072A4}" type="slidenum">
              <a:rPr lang="en-US" smtClean="0"/>
              <a:t>‹#›</a:t>
            </a:fld>
            <a:endParaRPr lang="en-US"/>
          </a:p>
        </p:txBody>
      </p:sp>
    </p:spTree>
    <p:extLst>
      <p:ext uri="{BB962C8B-B14F-4D97-AF65-F5344CB8AC3E}">
        <p14:creationId xmlns:p14="http://schemas.microsoft.com/office/powerpoint/2010/main" val="63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A54A180-A8DA-8A4F-8979-D4D230C10B39}" type="datetimeFigureOut">
              <a:rPr lang="en-US" smtClean="0"/>
              <a:t>7/21/2023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E6AAEC1-3E73-DB4A-9E8A-379F23B072A4}" type="slidenum">
              <a:rPr lang="en-US" smtClean="0"/>
              <a:t>‹#›</a:t>
            </a:fld>
            <a:endParaRPr lang="en-US"/>
          </a:p>
        </p:txBody>
      </p:sp>
    </p:spTree>
    <p:extLst>
      <p:ext uri="{BB962C8B-B14F-4D97-AF65-F5344CB8AC3E}">
        <p14:creationId xmlns:p14="http://schemas.microsoft.com/office/powerpoint/2010/main" val="426970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54A180-A8DA-8A4F-8979-D4D230C10B39}"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AAEC1-3E73-DB4A-9E8A-379F23B072A4}" type="slidenum">
              <a:rPr lang="en-US" smtClean="0"/>
              <a:t>‹#›</a:t>
            </a:fld>
            <a:endParaRPr lang="en-US"/>
          </a:p>
        </p:txBody>
      </p:sp>
    </p:spTree>
    <p:extLst>
      <p:ext uri="{BB962C8B-B14F-4D97-AF65-F5344CB8AC3E}">
        <p14:creationId xmlns:p14="http://schemas.microsoft.com/office/powerpoint/2010/main" val="369606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A54A180-A8DA-8A4F-8979-D4D230C10B39}" type="datetimeFigureOut">
              <a:rPr lang="en-US" smtClean="0"/>
              <a:t>7/21/2023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E6AAEC1-3E73-DB4A-9E8A-379F23B072A4}" type="slidenum">
              <a:rPr lang="en-US" smtClean="0"/>
              <a:t>‹#›</a:t>
            </a:fld>
            <a:endParaRPr lang="en-US"/>
          </a:p>
        </p:txBody>
      </p:sp>
    </p:spTree>
    <p:extLst>
      <p:ext uri="{BB962C8B-B14F-4D97-AF65-F5344CB8AC3E}">
        <p14:creationId xmlns:p14="http://schemas.microsoft.com/office/powerpoint/2010/main" val="2191758760"/>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ustlii.edu.au/cgi-bin/viewdoc/au/legis/cth/consol_act/ca191482/s16aac.html" TargetMode="External"/><Relationship Id="rId2" Type="http://schemas.openxmlformats.org/officeDocument/2006/relationships/hyperlink" Target="http://www.austlii.edu.au/cgi-bin/viewdoc/au/legis/cth/consol_act/ca191482/s16aab.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ustlii.edu.au/cgi-bin/viewdoc/au/legis/cth/consol_act/ca191482/" TargetMode="External"/><Relationship Id="rId2" Type="http://schemas.openxmlformats.org/officeDocument/2006/relationships/hyperlink" Target="http://www.austlii.edu.au/cgi-bin/viewdoc/au/cases/wa/WASCA/2011/249.html#para5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hyperlink" Target="http://www.austlii.edu.au/cgi-bin/viewdoc/au/cases/nsw/NSWCCA/2022/75.html" TargetMode="Externa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2" Type="http://schemas.openxmlformats.org/officeDocument/2006/relationships/hyperlink" Target="http://www.austlii.edu.au/au/cases/wa/WASCA/2006/267.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ustlii.edu.au/cgi-bin/sinodisp/au/cases/wa/WASCA/2016/123.html" TargetMode="External"/><Relationship Id="rId2" Type="http://schemas.microsoft.com/office/2018/10/relationships/comments" Target="../comments/modernComment_113_5405DAC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2" Type="http://schemas.openxmlformats.org/officeDocument/2006/relationships/hyperlink" Target="https://csd.njca.com.a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1D46-9C74-A998-0774-3C401AB0F16C}"/>
              </a:ext>
            </a:extLst>
          </p:cNvPr>
          <p:cNvPicPr>
            <a:picLocks noChangeAspect="1"/>
          </p:cNvPicPr>
          <p:nvPr/>
        </p:nvPicPr>
        <p:blipFill>
          <a:blip r:embed="rId2"/>
          <a:srcRect/>
          <a:stretch/>
        </p:blipFill>
        <p:spPr>
          <a:xfrm>
            <a:off x="0" y="0"/>
            <a:ext cx="12192000" cy="6858000"/>
          </a:xfrm>
          <a:prstGeom prst="rect">
            <a:avLst/>
          </a:prstGeom>
        </p:spPr>
      </p:pic>
      <p:sp>
        <p:nvSpPr>
          <p:cNvPr id="4" name="Subtitle 2">
            <a:extLst>
              <a:ext uri="{FF2B5EF4-FFF2-40B4-BE49-F238E27FC236}">
                <a16:creationId xmlns:a16="http://schemas.microsoft.com/office/drawing/2014/main" id="{60BBF0FA-A5D8-96B3-AFE6-93315054375E}"/>
              </a:ext>
            </a:extLst>
          </p:cNvPr>
          <p:cNvSpPr>
            <a:spLocks noGrp="1"/>
          </p:cNvSpPr>
          <p:nvPr>
            <p:ph type="subTitle" idx="1"/>
          </p:nvPr>
        </p:nvSpPr>
        <p:spPr>
          <a:xfrm>
            <a:off x="507999" y="2181936"/>
            <a:ext cx="10877395" cy="3928931"/>
          </a:xfrm>
        </p:spPr>
        <p:txBody>
          <a:bodyPr>
            <a:normAutofit lnSpcReduction="10000"/>
          </a:bodyPr>
          <a:lstStyle/>
          <a:p>
            <a:pPr algn="l"/>
            <a:r>
              <a:rPr lang="en-AU" sz="4000" b="1" i="1" dirty="0">
                <a:solidFill>
                  <a:schemeClr val="bg1">
                    <a:lumMod val="75000"/>
                    <a:lumOff val="25000"/>
                  </a:schemeClr>
                </a:solidFill>
                <a:effectLst/>
                <a:latin typeface="Calibri" panose="020F0502020204030204" pitchFamily="34" charset="0"/>
                <a:ea typeface="Calibri" panose="020F0502020204030204" pitchFamily="34" charset="0"/>
              </a:rPr>
              <a:t>Recent developments in the sentencing of Commonwealth offenders</a:t>
            </a:r>
          </a:p>
          <a:p>
            <a:pPr algn="l"/>
            <a:endParaRPr lang="en-AU" sz="4000" b="1" i="1" dirty="0">
              <a:solidFill>
                <a:schemeClr val="bg1">
                  <a:lumMod val="75000"/>
                  <a:lumOff val="25000"/>
                </a:schemeClr>
              </a:solidFill>
              <a:latin typeface="Calibri" panose="020F0502020204030204" pitchFamily="34" charset="0"/>
              <a:ea typeface="Calibri" panose="020F0502020204030204" pitchFamily="34" charset="0"/>
            </a:endParaRPr>
          </a:p>
          <a:p>
            <a:pPr algn="l"/>
            <a:r>
              <a:rPr lang="en-AU" b="1" dirty="0">
                <a:solidFill>
                  <a:schemeClr val="bg1">
                    <a:lumMod val="75000"/>
                    <a:lumOff val="25000"/>
                  </a:schemeClr>
                </a:solidFill>
                <a:latin typeface="Calibri" panose="020F0502020204030204" pitchFamily="34" charset="0"/>
                <a:ea typeface="Calibri" panose="020F0502020204030204" pitchFamily="34" charset="0"/>
              </a:rPr>
              <a:t>Troy Anderson SC</a:t>
            </a:r>
          </a:p>
          <a:p>
            <a:pPr algn="l"/>
            <a:r>
              <a:rPr lang="en-AU" b="1" dirty="0">
                <a:solidFill>
                  <a:schemeClr val="bg1">
                    <a:lumMod val="75000"/>
                    <a:lumOff val="25000"/>
                  </a:schemeClr>
                </a:solidFill>
                <a:effectLst/>
                <a:latin typeface="Calibri" panose="020F0502020204030204" pitchFamily="34" charset="0"/>
                <a:ea typeface="Calibri" panose="020F0502020204030204" pitchFamily="34" charset="0"/>
              </a:rPr>
              <a:t>NSW Deputy Senior Public Defender</a:t>
            </a:r>
          </a:p>
          <a:p>
            <a:pPr algn="l"/>
            <a:endParaRPr lang="en-AU" sz="1800" b="1" i="1" dirty="0">
              <a:latin typeface="Calibri" panose="020F0502020204030204" pitchFamily="34" charset="0"/>
              <a:ea typeface="Calibri" panose="020F0502020204030204" pitchFamily="34" charset="0"/>
            </a:endParaRPr>
          </a:p>
          <a:p>
            <a:pPr algn="l"/>
            <a:endParaRPr lang="en-AU" sz="1800" dirty="0">
              <a:effectLst/>
              <a:latin typeface="Calibri" panose="020F0502020204030204" pitchFamily="34" charset="0"/>
              <a:ea typeface="Calibri" panose="020F0502020204030204" pitchFamily="34" charset="0"/>
            </a:endParaRPr>
          </a:p>
          <a:p>
            <a:r>
              <a:rPr lang="en-AU" sz="1800" dirty="0">
                <a:effectLst/>
                <a:latin typeface="Calibri" panose="020F0502020204030204" pitchFamily="34" charset="0"/>
                <a:ea typeface="Calibri" panose="020F0502020204030204" pitchFamily="34" charset="0"/>
              </a:rPr>
              <a:t> </a:t>
            </a:r>
          </a:p>
          <a:p>
            <a:pPr algn="l">
              <a:spcAft>
                <a:spcPts val="1500"/>
              </a:spcAft>
            </a:pPr>
            <a:endParaRPr lang="en-US" sz="3500" b="1" dirty="0">
              <a:solidFill>
                <a:schemeClr val="tx2">
                  <a:lumMod val="75000"/>
                </a:schemeClr>
              </a:solidFill>
            </a:endParaRPr>
          </a:p>
        </p:txBody>
      </p:sp>
    </p:spTree>
    <p:extLst>
      <p:ext uri="{BB962C8B-B14F-4D97-AF65-F5344CB8AC3E}">
        <p14:creationId xmlns:p14="http://schemas.microsoft.com/office/powerpoint/2010/main" val="2613896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57F57-4357-9AE7-81FA-14A2F4705B75}"/>
              </a:ext>
            </a:extLst>
          </p:cNvPr>
          <p:cNvSpPr>
            <a:spLocks noGrp="1"/>
          </p:cNvSpPr>
          <p:nvPr>
            <p:ph type="title"/>
          </p:nvPr>
        </p:nvSpPr>
        <p:spPr>
          <a:xfrm>
            <a:off x="586478" y="1683756"/>
            <a:ext cx="3115265" cy="2396359"/>
          </a:xfrm>
        </p:spPr>
        <p:txBody>
          <a:bodyPr anchor="b">
            <a:normAutofit fontScale="90000"/>
          </a:bodyPr>
          <a:lstStyle/>
          <a:p>
            <a:pPr algn="r"/>
            <a:r>
              <a:rPr lang="en-AU" sz="4000" i="1">
                <a:solidFill>
                  <a:srgbClr val="FFFFFF"/>
                </a:solidFill>
              </a:rPr>
              <a:t>Delzotto v R </a:t>
            </a:r>
            <a:r>
              <a:rPr lang="en-AU" sz="4000">
                <a:solidFill>
                  <a:srgbClr val="FFFFFF"/>
                </a:solidFill>
              </a:rPr>
              <a:t>[2022] NSWCCA 117</a:t>
            </a:r>
          </a:p>
        </p:txBody>
      </p:sp>
      <p:graphicFrame>
        <p:nvGraphicFramePr>
          <p:cNvPr id="5" name="Content Placeholder 2">
            <a:extLst>
              <a:ext uri="{FF2B5EF4-FFF2-40B4-BE49-F238E27FC236}">
                <a16:creationId xmlns:a16="http://schemas.microsoft.com/office/drawing/2014/main" id="{4A893A01-4D31-8B13-AB19-844E1D1299AA}"/>
              </a:ext>
            </a:extLst>
          </p:cNvPr>
          <p:cNvGraphicFramePr>
            <a:graphicFrameLocks noGrp="1"/>
          </p:cNvGraphicFramePr>
          <p:nvPr>
            <p:ph idx="1"/>
            <p:extLst>
              <p:ext uri="{D42A27DB-BD31-4B8C-83A1-F6EECF244321}">
                <p14:modId xmlns:p14="http://schemas.microsoft.com/office/powerpoint/2010/main" val="256128694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6181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E1A42-16E9-26AE-DAA9-22F6D284CDCA}"/>
              </a:ext>
            </a:extLst>
          </p:cNvPr>
          <p:cNvSpPr>
            <a:spLocks noGrp="1"/>
          </p:cNvSpPr>
          <p:nvPr>
            <p:ph type="title"/>
          </p:nvPr>
        </p:nvSpPr>
        <p:spPr/>
        <p:txBody>
          <a:bodyPr>
            <a:normAutofit/>
          </a:bodyPr>
          <a:lstStyle/>
          <a:p>
            <a:r>
              <a:rPr lang="en-AU" sz="5400" dirty="0"/>
              <a:t>The sentence in </a:t>
            </a:r>
            <a:r>
              <a:rPr lang="en-AU" sz="5400" i="1" dirty="0" err="1"/>
              <a:t>Delzotto</a:t>
            </a:r>
            <a:endParaRPr lang="en-AU" sz="5400" i="1" dirty="0"/>
          </a:p>
        </p:txBody>
      </p:sp>
      <p:sp>
        <p:nvSpPr>
          <p:cNvPr id="3" name="Content Placeholder 2">
            <a:extLst>
              <a:ext uri="{FF2B5EF4-FFF2-40B4-BE49-F238E27FC236}">
                <a16:creationId xmlns:a16="http://schemas.microsoft.com/office/drawing/2014/main" id="{D30B2CAA-93FA-BBE3-D1A8-86198F488401}"/>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defTabSz="640080" eaLnBrk="0" fontAlgn="base" hangingPunct="0">
              <a:spcBef>
                <a:spcPct val="0"/>
              </a:spcBef>
              <a:spcAft>
                <a:spcPct val="0"/>
              </a:spcAft>
              <a:buNone/>
            </a:pPr>
            <a:endParaRPr lang="en-AU" altLang="en-US" sz="2200" kern="1200" dirty="0">
              <a:latin typeface="+mn-lt"/>
              <a:ea typeface="+mn-ea"/>
              <a:cs typeface="Arial" panose="020B0604020202020204" pitchFamily="34" charset="0"/>
            </a:endParaRPr>
          </a:p>
          <a:p>
            <a:pPr marL="0" indent="0" defTabSz="640080" eaLnBrk="0" fontAlgn="base" hangingPunct="0">
              <a:spcBef>
                <a:spcPct val="0"/>
              </a:spcBef>
              <a:spcAft>
                <a:spcPct val="0"/>
              </a:spcAft>
              <a:buNone/>
            </a:pPr>
            <a:r>
              <a:rPr lang="en-AU" altLang="en-US" sz="2200" kern="1200" dirty="0">
                <a:latin typeface="+mn-lt"/>
                <a:ea typeface="+mn-ea"/>
                <a:cs typeface="Arial"/>
              </a:rPr>
              <a:t>The offences each had a maximum penalty of 15 years imprisonment.</a:t>
            </a:r>
            <a:r>
              <a:rPr lang="en-AU" altLang="en-US" sz="2200" dirty="0">
                <a:cs typeface="Arial"/>
              </a:rPr>
              <a:t> </a:t>
            </a:r>
            <a:r>
              <a:rPr lang="en-AU" altLang="en-US" sz="2200" kern="1200" dirty="0">
                <a:latin typeface="+mn-lt"/>
                <a:ea typeface="+mn-ea"/>
                <a:cs typeface="Arial"/>
              </a:rPr>
              <a:t> The indicative sentences specified by the sentencing judge, pursuant to </a:t>
            </a:r>
            <a:r>
              <a:rPr lang="en-AU" altLang="en-US" sz="2200" dirty="0">
                <a:cs typeface="Arial"/>
              </a:rPr>
              <a:t>s 53A</a:t>
            </a:r>
            <a:r>
              <a:rPr lang="en-AU" altLang="en-US" sz="2200" kern="1200" dirty="0">
                <a:latin typeface="+mn-lt"/>
                <a:ea typeface="+mn-ea"/>
                <a:cs typeface="Arial"/>
              </a:rPr>
              <a:t>(2)(b) of the </a:t>
            </a:r>
            <a:r>
              <a:rPr lang="en-AU" altLang="en-US" sz="2200" i="1" kern="1200" dirty="0">
                <a:latin typeface="+mn-lt"/>
                <a:ea typeface="+mn-ea"/>
                <a:cs typeface="Arial"/>
              </a:rPr>
              <a:t>Crimes (Sentencing Procedure) Act 1999</a:t>
            </a:r>
            <a:r>
              <a:rPr lang="en-AU" altLang="en-US" sz="2200" kern="1200" dirty="0">
                <a:latin typeface="+mn-lt"/>
                <a:ea typeface="+mn-ea"/>
                <a:cs typeface="Arial"/>
              </a:rPr>
              <a:t> (NSW), were as follows:</a:t>
            </a:r>
            <a:endParaRPr lang="en-AU" altLang="en-US" sz="2200" kern="1200" dirty="0">
              <a:latin typeface="+mn-lt"/>
              <a:cs typeface="Arial"/>
            </a:endParaRPr>
          </a:p>
          <a:p>
            <a:pPr marL="0" indent="0" defTabSz="640080" eaLnBrk="0" fontAlgn="base" hangingPunct="0">
              <a:spcBef>
                <a:spcPct val="0"/>
              </a:spcBef>
              <a:spcAft>
                <a:spcPct val="0"/>
              </a:spcAft>
              <a:buNone/>
            </a:pPr>
            <a:r>
              <a:rPr lang="en-AU" altLang="en-US" sz="2200" kern="1200" dirty="0">
                <a:latin typeface="+mn-lt"/>
                <a:ea typeface="+mn-ea"/>
                <a:cs typeface="Arial" panose="020B0604020202020204" pitchFamily="34" charset="0"/>
              </a:rPr>
              <a:t> </a:t>
            </a:r>
            <a:endParaRPr lang="en-AU" altLang="en-US" sz="2200" kern="1200" dirty="0">
              <a:latin typeface="+mn-lt"/>
              <a:ea typeface="+mn-ea"/>
              <a:cs typeface="+mn-cs"/>
            </a:endParaRPr>
          </a:p>
          <a:p>
            <a:pPr marL="0" indent="0" defTabSz="640080" eaLnBrk="0" fontAlgn="base" hangingPunct="0">
              <a:spcBef>
                <a:spcPct val="0"/>
              </a:spcBef>
              <a:spcAft>
                <a:spcPct val="0"/>
              </a:spcAft>
              <a:buNone/>
            </a:pPr>
            <a:r>
              <a:rPr lang="en-AU" altLang="en-US" sz="1900" b="1" i="1" kern="1200" dirty="0">
                <a:latin typeface="+mn-lt"/>
                <a:ea typeface="+mn-ea"/>
                <a:cs typeface="Arial" panose="020B0604020202020204" pitchFamily="34" charset="0"/>
              </a:rPr>
              <a:t>Sequence	Offence and Section of Code		  					Sentence</a:t>
            </a:r>
            <a:endParaRPr lang="en-AU" altLang="en-US" sz="1900" kern="1200" dirty="0">
              <a:latin typeface="+mn-lt"/>
              <a:ea typeface="+mn-ea"/>
              <a:cs typeface="+mn-cs"/>
            </a:endParaRPr>
          </a:p>
          <a:p>
            <a:pPr marL="0" indent="0" defTabSz="640080" eaLnBrk="0" fontAlgn="base" hangingPunct="0">
              <a:spcBef>
                <a:spcPct val="0"/>
              </a:spcBef>
              <a:spcAft>
                <a:spcPct val="0"/>
              </a:spcAft>
              <a:buNone/>
            </a:pPr>
            <a:r>
              <a:rPr lang="en-AU" altLang="en-US" sz="1900" kern="1200" dirty="0">
                <a:latin typeface="+mn-lt"/>
                <a:ea typeface="+mn-ea"/>
                <a:cs typeface="Arial" panose="020B0604020202020204" pitchFamily="34" charset="0"/>
              </a:rPr>
              <a:t>(5)   Possess child abuse material using carriage service s. 474.22A(1)	2 years 9 months</a:t>
            </a:r>
            <a:endParaRPr lang="en-AU" altLang="en-US" sz="1900" kern="1200" dirty="0">
              <a:latin typeface="+mn-lt"/>
              <a:ea typeface="+mn-ea"/>
              <a:cs typeface="+mn-cs"/>
            </a:endParaRPr>
          </a:p>
          <a:p>
            <a:pPr marL="360045" indent="-360045" defTabSz="640080" eaLnBrk="0" fontAlgn="base" hangingPunct="0">
              <a:spcBef>
                <a:spcPct val="0"/>
              </a:spcBef>
              <a:spcAft>
                <a:spcPct val="0"/>
              </a:spcAft>
              <a:buFontTx/>
              <a:buAutoNum type="arabicParenBoth" startAt="8"/>
            </a:pPr>
            <a:r>
              <a:rPr lang="en-AU" altLang="en-US" sz="1900" kern="1200" dirty="0">
                <a:latin typeface="+mn-lt"/>
                <a:ea typeface="+mn-ea"/>
                <a:cs typeface="Arial" panose="020B0604020202020204" pitchFamily="34" charset="0"/>
              </a:rPr>
              <a:t>  Access child abuse material using carriage service	s. 474.22(1)  		18 months</a:t>
            </a:r>
          </a:p>
          <a:p>
            <a:pPr marL="0" indent="0" defTabSz="640080" eaLnBrk="0" fontAlgn="base" hangingPunct="0">
              <a:spcBef>
                <a:spcPct val="0"/>
              </a:spcBef>
              <a:spcAft>
                <a:spcPct val="0"/>
              </a:spcAft>
              <a:buNone/>
            </a:pPr>
            <a:endParaRPr lang="en-AU" altLang="en-US" sz="2200" kern="1200" dirty="0">
              <a:latin typeface="+mn-lt"/>
              <a:ea typeface="+mn-ea"/>
              <a:cs typeface="Arial" panose="020B0604020202020204" pitchFamily="34" charset="0"/>
            </a:endParaRPr>
          </a:p>
          <a:p>
            <a:pPr marL="0" indent="0" eaLnBrk="0" fontAlgn="base" hangingPunct="0">
              <a:lnSpc>
                <a:spcPct val="100000"/>
              </a:lnSpc>
              <a:spcBef>
                <a:spcPts val="600"/>
              </a:spcBef>
              <a:spcAft>
                <a:spcPts val="600"/>
              </a:spcAft>
              <a:buNone/>
            </a:pPr>
            <a:r>
              <a:rPr kumimoji="0" lang="en-AU" altLang="en-US" sz="2400" b="0" i="0" u="none" strike="noStrike" cap="none" normalizeH="0" baseline="0" dirty="0" bmk="">
                <a:ln>
                  <a:noFill/>
                </a:ln>
                <a:effectLst/>
                <a:ea typeface="Times New Roman" panose="02020603050405020304" pitchFamily="18" charset="0"/>
                <a:cs typeface="Arial"/>
              </a:rPr>
              <a:t>The starting point of the sentence for sequence 5, which attracted the minimum, was 4 years.</a:t>
            </a:r>
          </a:p>
          <a:p>
            <a:pPr marL="520065" indent="-520065" defTabSz="640080" eaLnBrk="0" fontAlgn="base" hangingPunct="0">
              <a:spcBef>
                <a:spcPct val="0"/>
              </a:spcBef>
              <a:spcAft>
                <a:spcPct val="0"/>
              </a:spcAft>
              <a:buFontTx/>
              <a:buAutoNum type="arabicParenBoth" startAt="8"/>
            </a:pPr>
            <a:endParaRPr lang="en-AU" altLang="en-US" sz="2200" kern="1200" dirty="0">
              <a:latin typeface="Arial" panose="020B0604020202020204" pitchFamily="34" charset="0"/>
              <a:ea typeface="+mn-ea"/>
              <a:cs typeface="+mn-cs"/>
            </a:endParaRPr>
          </a:p>
          <a:p>
            <a:pPr marL="160020" indent="-160020" defTabSz="640080">
              <a:spcBef>
                <a:spcPts val="700"/>
              </a:spcBef>
            </a:pPr>
            <a:endParaRPr lang="en-AU" sz="2200" kern="1200" dirty="0">
              <a:latin typeface="+mn-lt"/>
              <a:ea typeface="+mn-ea"/>
              <a:cs typeface="+mn-cs"/>
            </a:endParaRPr>
          </a:p>
          <a:p>
            <a:pPr marL="160020" indent="-160020" defTabSz="640080">
              <a:spcBef>
                <a:spcPts val="700"/>
              </a:spcBef>
            </a:pPr>
            <a:endParaRPr lang="en-AU" sz="2200" kern="1200" dirty="0">
              <a:latin typeface="+mn-lt"/>
              <a:ea typeface="+mn-ea"/>
              <a:cs typeface="+mn-cs"/>
            </a:endParaRPr>
          </a:p>
          <a:p>
            <a:endParaRPr lang="en-AU" sz="2200" dirty="0"/>
          </a:p>
        </p:txBody>
      </p:sp>
      <p:sp>
        <p:nvSpPr>
          <p:cNvPr id="8" name="Rectangle 5">
            <a:extLst>
              <a:ext uri="{FF2B5EF4-FFF2-40B4-BE49-F238E27FC236}">
                <a16:creationId xmlns:a16="http://schemas.microsoft.com/office/drawing/2014/main" id="{2611CCD4-B505-5191-30F8-9529D17FE00B}"/>
              </a:ext>
            </a:extLst>
          </p:cNvPr>
          <p:cNvSpPr>
            <a:spLocks noChangeArrowheads="1"/>
          </p:cNvSpPr>
          <p:nvPr/>
        </p:nvSpPr>
        <p:spPr bwMode="auto">
          <a:xfrm>
            <a:off x="2103636" y="1908550"/>
            <a:ext cx="2831639" cy="447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161490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7155-FF17-5E71-599F-7712864FB05E}"/>
              </a:ext>
            </a:extLst>
          </p:cNvPr>
          <p:cNvSpPr>
            <a:spLocks noGrp="1"/>
          </p:cNvSpPr>
          <p:nvPr>
            <p:ph type="title"/>
          </p:nvPr>
        </p:nvSpPr>
        <p:spPr>
          <a:xfrm>
            <a:off x="635000" y="640823"/>
            <a:ext cx="3418659" cy="5583148"/>
          </a:xfrm>
        </p:spPr>
        <p:txBody>
          <a:bodyPr anchor="ctr">
            <a:normAutofit/>
          </a:bodyPr>
          <a:lstStyle/>
          <a:p>
            <a:r>
              <a:rPr lang="en-AU" sz="5400" dirty="0"/>
              <a:t>The sentence in </a:t>
            </a:r>
            <a:r>
              <a:rPr lang="en-AU" sz="5400" i="1" dirty="0" err="1"/>
              <a:t>Delzotto</a:t>
            </a:r>
            <a:endParaRPr lang="en-AU" sz="5400" dirty="0"/>
          </a:p>
        </p:txBody>
      </p:sp>
      <p:graphicFrame>
        <p:nvGraphicFramePr>
          <p:cNvPr id="5" name="Content Placeholder 2">
            <a:extLst>
              <a:ext uri="{FF2B5EF4-FFF2-40B4-BE49-F238E27FC236}">
                <a16:creationId xmlns:a16="http://schemas.microsoft.com/office/drawing/2014/main" id="{6CF5ED13-BD04-BCEE-D8CF-A1CBDE3FA481}"/>
              </a:ext>
            </a:extLst>
          </p:cNvPr>
          <p:cNvGraphicFramePr>
            <a:graphicFrameLocks noGrp="1"/>
          </p:cNvGraphicFramePr>
          <p:nvPr>
            <p:ph idx="1"/>
            <p:extLst>
              <p:ext uri="{D42A27DB-BD31-4B8C-83A1-F6EECF244321}">
                <p14:modId xmlns:p14="http://schemas.microsoft.com/office/powerpoint/2010/main" val="14987420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261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B1D1-F59C-53F1-47AE-A6DF887822C0}"/>
              </a:ext>
            </a:extLst>
          </p:cNvPr>
          <p:cNvSpPr>
            <a:spLocks noGrp="1"/>
          </p:cNvSpPr>
          <p:nvPr>
            <p:ph type="title"/>
          </p:nvPr>
        </p:nvSpPr>
        <p:spPr>
          <a:xfrm>
            <a:off x="621792" y="1161288"/>
            <a:ext cx="3602736" cy="4526280"/>
          </a:xfrm>
        </p:spPr>
        <p:txBody>
          <a:bodyPr>
            <a:normAutofit/>
          </a:bodyPr>
          <a:lstStyle/>
          <a:p>
            <a:r>
              <a:rPr lang="en-AU" sz="4000"/>
              <a:t>The Crown appeals </a:t>
            </a:r>
            <a:r>
              <a:rPr lang="en-AU" sz="4000" i="1"/>
              <a:t>Delzotto</a:t>
            </a:r>
          </a:p>
        </p:txBody>
      </p:sp>
      <p:graphicFrame>
        <p:nvGraphicFramePr>
          <p:cNvPr id="20" name="Content Placeholder 2">
            <a:extLst>
              <a:ext uri="{FF2B5EF4-FFF2-40B4-BE49-F238E27FC236}">
                <a16:creationId xmlns:a16="http://schemas.microsoft.com/office/drawing/2014/main" id="{A5E1CF85-7C96-0E4B-9726-A5C12147B5F8}"/>
              </a:ext>
            </a:extLst>
          </p:cNvPr>
          <p:cNvGraphicFramePr>
            <a:graphicFrameLocks noGrp="1"/>
          </p:cNvGraphicFramePr>
          <p:nvPr>
            <p:ph idx="1"/>
            <p:extLst>
              <p:ext uri="{D42A27DB-BD31-4B8C-83A1-F6EECF244321}">
                <p14:modId xmlns:p14="http://schemas.microsoft.com/office/powerpoint/2010/main" val="333243724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2091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C435-B3F9-D967-6F1E-BEAD925327FB}"/>
              </a:ext>
            </a:extLst>
          </p:cNvPr>
          <p:cNvSpPr>
            <a:spLocks noGrp="1"/>
          </p:cNvSpPr>
          <p:nvPr>
            <p:ph type="title"/>
          </p:nvPr>
        </p:nvSpPr>
        <p:spPr>
          <a:xfrm>
            <a:off x="1285240" y="1050595"/>
            <a:ext cx="8074815" cy="1618489"/>
          </a:xfrm>
        </p:spPr>
        <p:txBody>
          <a:bodyPr anchor="ctr">
            <a:normAutofit/>
          </a:bodyPr>
          <a:lstStyle/>
          <a:p>
            <a:r>
              <a:rPr lang="en-AU" sz="5000" i="1"/>
              <a:t>Delzotto v R </a:t>
            </a:r>
            <a:r>
              <a:rPr lang="en-AU" sz="5000"/>
              <a:t>[2022] NSWCCA 117</a:t>
            </a:r>
          </a:p>
        </p:txBody>
      </p:sp>
      <p:sp>
        <p:nvSpPr>
          <p:cNvPr id="3" name="Content Placeholder 2">
            <a:extLst>
              <a:ext uri="{FF2B5EF4-FFF2-40B4-BE49-F238E27FC236}">
                <a16:creationId xmlns:a16="http://schemas.microsoft.com/office/drawing/2014/main" id="{8A73E676-AF83-B198-B449-4C0DB981281D}"/>
              </a:ext>
            </a:extLst>
          </p:cNvPr>
          <p:cNvSpPr>
            <a:spLocks noGrp="1"/>
          </p:cNvSpPr>
          <p:nvPr>
            <p:ph idx="1"/>
          </p:nvPr>
        </p:nvSpPr>
        <p:spPr>
          <a:xfrm>
            <a:off x="1285240" y="2969469"/>
            <a:ext cx="8074815" cy="2800395"/>
          </a:xfrm>
        </p:spPr>
        <p:txBody>
          <a:bodyPr anchor="t">
            <a:normAutofit fontScale="92500" lnSpcReduction="20000"/>
          </a:bodyPr>
          <a:lstStyle/>
          <a:p>
            <a:r>
              <a:rPr lang="en-AU" sz="1900" dirty="0"/>
              <a:t>Adamson J (with whom Beech-Jones CJ at CL; Hulme J agreed) held that:</a:t>
            </a:r>
          </a:p>
          <a:p>
            <a:r>
              <a:rPr lang="en-AU" sz="1900" dirty="0"/>
              <a:t>The approach in </a:t>
            </a:r>
            <a:r>
              <a:rPr lang="en-AU" sz="1900" b="1" i="1" dirty="0" err="1"/>
              <a:t>Bahar</a:t>
            </a:r>
            <a:r>
              <a:rPr lang="en-AU" sz="1900" i="1" dirty="0"/>
              <a:t> </a:t>
            </a:r>
            <a:r>
              <a:rPr lang="en-AU" sz="1900" dirty="0"/>
              <a:t>correctly reflected the legislative intent of the statutory minimum, </a:t>
            </a:r>
            <a:r>
              <a:rPr lang="en-AU" sz="1900" dirty="0" err="1"/>
              <a:t>ie</a:t>
            </a:r>
            <a:r>
              <a:rPr lang="en-AU" sz="1900" dirty="0"/>
              <a:t>, the sentences imposed for these offences should be increased.</a:t>
            </a:r>
          </a:p>
          <a:p>
            <a:r>
              <a:rPr lang="en-AU" sz="1900" dirty="0"/>
              <a:t>It is an approach that farer than</a:t>
            </a:r>
            <a:r>
              <a:rPr lang="en-AU" sz="1900" i="1" dirty="0"/>
              <a:t> </a:t>
            </a:r>
            <a:r>
              <a:rPr lang="en-AU" sz="1900" b="1" i="1" dirty="0"/>
              <a:t>Pot</a:t>
            </a:r>
            <a:r>
              <a:rPr lang="en-AU" sz="1900" i="1" dirty="0"/>
              <a:t> </a:t>
            </a:r>
            <a:r>
              <a:rPr lang="en-AU" sz="1900" dirty="0"/>
              <a:t>because </a:t>
            </a:r>
            <a:r>
              <a:rPr lang="en-AU" sz="1900" dirty="0" err="1"/>
              <a:t>because</a:t>
            </a:r>
            <a:r>
              <a:rPr lang="en-AU" sz="1900" dirty="0"/>
              <a:t> it means the minimum is reserved for the least serious case, whereas </a:t>
            </a:r>
            <a:r>
              <a:rPr lang="en-AU" sz="1900" b="1" i="1" dirty="0"/>
              <a:t>Pot </a:t>
            </a:r>
            <a:r>
              <a:rPr lang="en-AU" sz="1900" dirty="0"/>
              <a:t> could result in compressing a lot of matters at the bottom end of the sentencing despite their objective seriousness being different (a point made by </a:t>
            </a:r>
            <a:r>
              <a:rPr lang="en-AU" sz="1900" dirty="0" err="1"/>
              <a:t>Allsop</a:t>
            </a:r>
            <a:r>
              <a:rPr lang="en-AU" sz="1900" dirty="0"/>
              <a:t> P in Karim v The Queen (2013) 83 NSWLR 268 at [45].</a:t>
            </a:r>
          </a:p>
          <a:p>
            <a:endParaRPr lang="en-AU" sz="1900" dirty="0"/>
          </a:p>
        </p:txBody>
      </p:sp>
    </p:spTree>
    <p:extLst>
      <p:ext uri="{BB962C8B-B14F-4D97-AF65-F5344CB8AC3E}">
        <p14:creationId xmlns:p14="http://schemas.microsoft.com/office/powerpoint/2010/main" val="1148886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48DE-606B-FDB3-DE89-885942CD2A2D}"/>
              </a:ext>
            </a:extLst>
          </p:cNvPr>
          <p:cNvSpPr>
            <a:spLocks noGrp="1"/>
          </p:cNvSpPr>
          <p:nvPr>
            <p:ph type="title"/>
          </p:nvPr>
        </p:nvSpPr>
        <p:spPr>
          <a:xfrm>
            <a:off x="1371599" y="294538"/>
            <a:ext cx="9895951" cy="1033669"/>
          </a:xfrm>
        </p:spPr>
        <p:txBody>
          <a:bodyPr>
            <a:normAutofit/>
          </a:bodyPr>
          <a:lstStyle/>
          <a:p>
            <a:r>
              <a:rPr lang="en-AU" sz="4000">
                <a:solidFill>
                  <a:srgbClr val="FFFFFF"/>
                </a:solidFill>
              </a:rPr>
              <a:t>Re-sentencing in </a:t>
            </a:r>
            <a:r>
              <a:rPr lang="en-AU" sz="4000" i="1">
                <a:solidFill>
                  <a:srgbClr val="FFFFFF"/>
                </a:solidFill>
              </a:rPr>
              <a:t>Delzotto</a:t>
            </a:r>
          </a:p>
        </p:txBody>
      </p:sp>
      <p:sp>
        <p:nvSpPr>
          <p:cNvPr id="3" name="Content Placeholder 2">
            <a:extLst>
              <a:ext uri="{FF2B5EF4-FFF2-40B4-BE49-F238E27FC236}">
                <a16:creationId xmlns:a16="http://schemas.microsoft.com/office/drawing/2014/main" id="{C38F81EA-2DB3-7C48-4946-FFD110D00428}"/>
              </a:ext>
            </a:extLst>
          </p:cNvPr>
          <p:cNvSpPr>
            <a:spLocks noGrp="1"/>
          </p:cNvSpPr>
          <p:nvPr>
            <p:ph idx="1"/>
          </p:nvPr>
        </p:nvSpPr>
        <p:spPr>
          <a:xfrm>
            <a:off x="1371599" y="1545771"/>
            <a:ext cx="9724031" cy="4455784"/>
          </a:xfrm>
        </p:spPr>
        <p:txBody>
          <a:bodyPr anchor="ctr">
            <a:normAutofit/>
          </a:bodyPr>
          <a:lstStyle/>
          <a:p>
            <a:r>
              <a:rPr kumimoji="0" lang="en-AU" altLang="en-US" sz="2000" b="0" i="0" u="none" strike="noStrike" cap="none" normalizeH="0" baseline="0" dirty="0">
                <a:ln>
                  <a:noFill/>
                </a:ln>
                <a:effectLst/>
                <a:ea typeface="Times New Roman" panose="02020603050405020304" pitchFamily="18" charset="0"/>
                <a:cs typeface="Arial" panose="020B0604020202020204" pitchFamily="34" charset="0"/>
              </a:rPr>
              <a:t>The CCA resentenced Mr </a:t>
            </a:r>
            <a:r>
              <a:rPr kumimoji="0" lang="en-AU" altLang="en-US" sz="2000" b="0" i="0" u="none" strike="noStrike" cap="none" normalizeH="0" baseline="0" dirty="0" err="1">
                <a:ln>
                  <a:noFill/>
                </a:ln>
                <a:effectLst/>
                <a:ea typeface="Times New Roman" panose="02020603050405020304" pitchFamily="18" charset="0"/>
                <a:cs typeface="Arial" panose="020B0604020202020204" pitchFamily="34" charset="0"/>
              </a:rPr>
              <a:t>Delzotto</a:t>
            </a:r>
            <a:r>
              <a:rPr kumimoji="0" lang="en-AU" altLang="en-US" sz="2000" b="0" i="0" u="none" strike="noStrike" cap="none" normalizeH="0" baseline="0" dirty="0">
                <a:ln>
                  <a:noFill/>
                </a:ln>
                <a:effectLst/>
                <a:ea typeface="Times New Roman" panose="02020603050405020304" pitchFamily="18" charset="0"/>
                <a:cs typeface="Arial" panose="020B0604020202020204" pitchFamily="34" charset="0"/>
              </a:rPr>
              <a:t> to an aggregate sentence of 4 years and 6 months with a non-parole period of 3 years.  </a:t>
            </a:r>
          </a:p>
          <a:p>
            <a:r>
              <a:rPr kumimoji="0" lang="en-AU" altLang="en-US" sz="2000" b="0" i="0" u="none" strike="noStrike" cap="none" normalizeH="0" baseline="0" dirty="0">
                <a:ln>
                  <a:noFill/>
                </a:ln>
                <a:effectLst/>
                <a:ea typeface="Times New Roman" panose="02020603050405020304" pitchFamily="18" charset="0"/>
                <a:cs typeface="Arial" panose="020B0604020202020204" pitchFamily="34" charset="0"/>
              </a:rPr>
              <a:t>The indicative sentences specified by the CCA, after a total discount of 30%, were:</a:t>
            </a:r>
          </a:p>
          <a:p>
            <a:endParaRPr kumimoji="0" lang="en-AU" altLang="en-US" sz="2000" b="0" i="0" u="none" strike="noStrike" cap="none" normalizeH="0" baseline="0" dirty="0">
              <a:ln>
                <a:noFill/>
              </a:ln>
              <a:effectLst/>
              <a:ea typeface="Times New Roman" panose="02020603050405020304" pitchFamily="18" charset="0"/>
              <a:cs typeface="Arial" panose="020B0604020202020204" pitchFamily="34" charset="0"/>
            </a:endParaRPr>
          </a:p>
          <a:p>
            <a:pPr marL="0" marR="0" lvl="0" indent="0" defTabSz="914400" rtl="0" eaLnBrk="0" fontAlgn="base" latinLnBrk="0" hangingPunct="0">
              <a:spcBef>
                <a:spcPct val="0"/>
              </a:spcBef>
              <a:spcAft>
                <a:spcPct val="0"/>
              </a:spcAft>
              <a:buClrTx/>
              <a:buSzTx/>
              <a:buFontTx/>
              <a:buNone/>
              <a:tabLst/>
            </a:pPr>
            <a:r>
              <a:rPr kumimoji="0" lang="en-AU" altLang="en-US" sz="2000" b="1" i="1" u="none" strike="noStrike" cap="none" normalizeH="0" baseline="0" dirty="0">
                <a:ln>
                  <a:noFill/>
                </a:ln>
                <a:effectLst/>
                <a:ea typeface="Times New Roman" panose="02020603050405020304" pitchFamily="18" charset="0"/>
                <a:cs typeface="Arial" panose="020B0604020202020204" pitchFamily="34" charset="0"/>
              </a:rPr>
              <a:t>Sequence   Offence and Section of Code		  	Sentence</a:t>
            </a:r>
            <a:endParaRPr kumimoji="0" lang="en-AU" altLang="en-US" sz="2000"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None/>
              <a:tabLst/>
            </a:pPr>
            <a:r>
              <a:rPr kumimoji="0" lang="en-AU" altLang="en-US" sz="2000" b="0" i="0" u="none" strike="noStrike" cap="none" normalizeH="0" baseline="0" dirty="0">
                <a:ln>
                  <a:noFill/>
                </a:ln>
                <a:effectLst/>
                <a:ea typeface="Times New Roman" panose="02020603050405020304" pitchFamily="18" charset="0"/>
                <a:cs typeface="Arial" panose="020B0604020202020204" pitchFamily="34" charset="0"/>
              </a:rPr>
              <a:t>(5)	Possess child abuse material using carriage service	s. 474.22A(1)  4y </a:t>
            </a:r>
            <a:r>
              <a:rPr lang="en-AU" altLang="en-US" sz="2000" dirty="0">
                <a:ea typeface="Times New Roman" panose="02020603050405020304" pitchFamily="18" charset="0"/>
                <a:cs typeface="Arial" panose="020B0604020202020204" pitchFamily="34" charset="0"/>
              </a:rPr>
              <a:t>2</a:t>
            </a:r>
            <a:r>
              <a:rPr kumimoji="0" lang="en-AU" altLang="en-US" sz="2000" b="0" i="0" u="none" strike="noStrike" cap="none" normalizeH="0" baseline="0" dirty="0">
                <a:ln>
                  <a:noFill/>
                </a:ln>
                <a:effectLst/>
                <a:ea typeface="Times New Roman" panose="02020603050405020304" pitchFamily="18" charset="0"/>
                <a:cs typeface="Arial" panose="020B0604020202020204" pitchFamily="34" charset="0"/>
              </a:rPr>
              <a:t>m</a:t>
            </a:r>
            <a:endParaRPr kumimoji="0" lang="en-AU" altLang="en-US" sz="2000"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None/>
              <a:tabLst/>
            </a:pPr>
            <a:r>
              <a:rPr kumimoji="0" lang="en-AU" altLang="en-US" sz="2000" b="0" i="0" u="none" strike="noStrike" cap="none" normalizeH="0" baseline="0" dirty="0">
                <a:ln>
                  <a:noFill/>
                </a:ln>
                <a:effectLst/>
                <a:ea typeface="Times New Roman" panose="02020603050405020304" pitchFamily="18" charset="0"/>
                <a:cs typeface="Arial" panose="020B0604020202020204" pitchFamily="34" charset="0"/>
              </a:rPr>
              <a:t>(8)	Access child abuse material using carriage service	s. 474.22(1)   18m</a:t>
            </a:r>
            <a:endParaRPr kumimoji="0" lang="en-AU" altLang="en-US" sz="2000" b="0" i="0" u="none" strike="noStrike" cap="none" normalizeH="0" baseline="0" dirty="0">
              <a:ln>
                <a:noFill/>
              </a:ln>
              <a:effectLst/>
            </a:endParaRPr>
          </a:p>
          <a:p>
            <a:endParaRPr lang="en-AU" altLang="en-US" sz="2000" dirty="0">
              <a:latin typeface="Arial" panose="020B0604020202020204" pitchFamily="34" charset="0"/>
              <a:ea typeface="Times New Roman" panose="02020603050405020304" pitchFamily="18" charset="0"/>
              <a:cs typeface="Arial" panose="020B0604020202020204" pitchFamily="34" charset="0"/>
            </a:endParaRPr>
          </a:p>
          <a:p>
            <a:endParaRPr lang="en-AU" sz="2000" dirty="0"/>
          </a:p>
        </p:txBody>
      </p:sp>
    </p:spTree>
    <p:extLst>
      <p:ext uri="{BB962C8B-B14F-4D97-AF65-F5344CB8AC3E}">
        <p14:creationId xmlns:p14="http://schemas.microsoft.com/office/powerpoint/2010/main" val="221816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DDCF-CCD2-2569-A701-50B3865C2B72}"/>
              </a:ext>
            </a:extLst>
          </p:cNvPr>
          <p:cNvSpPr>
            <a:spLocks noGrp="1"/>
          </p:cNvSpPr>
          <p:nvPr>
            <p:ph type="title"/>
          </p:nvPr>
        </p:nvSpPr>
        <p:spPr>
          <a:xfrm>
            <a:off x="686834" y="1153572"/>
            <a:ext cx="3200400" cy="4461163"/>
          </a:xfrm>
        </p:spPr>
        <p:txBody>
          <a:bodyPr>
            <a:normAutofit/>
          </a:bodyPr>
          <a:lstStyle/>
          <a:p>
            <a:r>
              <a:rPr lang="en-AU" i="1">
                <a:solidFill>
                  <a:srgbClr val="FFFFFF"/>
                </a:solidFill>
              </a:rPr>
              <a:t>Rex v Taylor </a:t>
            </a:r>
            <a:r>
              <a:rPr lang="en-AU">
                <a:solidFill>
                  <a:srgbClr val="FFFFFF"/>
                </a:solidFill>
              </a:rPr>
              <a:t>[2022] NSWCCA 256 </a:t>
            </a:r>
          </a:p>
        </p:txBody>
      </p:sp>
      <p:sp>
        <p:nvSpPr>
          <p:cNvPr id="17" name="Content Placeholder 2">
            <a:extLst>
              <a:ext uri="{FF2B5EF4-FFF2-40B4-BE49-F238E27FC236}">
                <a16:creationId xmlns:a16="http://schemas.microsoft.com/office/drawing/2014/main" id="{9A8F9757-DAB2-405B-CC9F-35DCDF683B41}"/>
              </a:ext>
            </a:extLst>
          </p:cNvPr>
          <p:cNvSpPr>
            <a:spLocks noGrp="1"/>
          </p:cNvSpPr>
          <p:nvPr>
            <p:ph idx="1"/>
          </p:nvPr>
        </p:nvSpPr>
        <p:spPr>
          <a:xfrm>
            <a:off x="4447308" y="591344"/>
            <a:ext cx="6906491" cy="5585619"/>
          </a:xfrm>
        </p:spPr>
        <p:txBody>
          <a:bodyPr anchor="ctr">
            <a:normAutofit lnSpcReduction="10000"/>
          </a:bodyPr>
          <a:lstStyle/>
          <a:p>
            <a:r>
              <a:rPr lang="en-AU" sz="2400" b="0" i="0" dirty="0">
                <a:effectLst/>
              </a:rPr>
              <a:t>The respondent pleaded guilty to a single charge of using a carriage service to procure a person under the age of 16 for sexual activity. </a:t>
            </a:r>
          </a:p>
          <a:p>
            <a:r>
              <a:rPr lang="en-AU" sz="2400" b="0" i="0" dirty="0">
                <a:effectLst/>
              </a:rPr>
              <a:t>The offence was contrary to s 474.26(1) of the </a:t>
            </a:r>
            <a:r>
              <a:rPr lang="en-AU" sz="2400" b="0" i="1" dirty="0">
                <a:effectLst/>
              </a:rPr>
              <a:t>Criminal Code </a:t>
            </a:r>
            <a:r>
              <a:rPr lang="en-AU" sz="2400" b="0" i="0" dirty="0">
                <a:effectLst/>
              </a:rPr>
              <a:t> and carried a maximum penalty of imprisonment for 15 years. </a:t>
            </a:r>
          </a:p>
          <a:p>
            <a:r>
              <a:rPr lang="en-AU" sz="2400" b="0" i="0" u="sng" dirty="0">
                <a:effectLst/>
                <a:hlinkClick r:id="rId2"/>
              </a:rPr>
              <a:t>Section 16AAB</a:t>
            </a:r>
            <a:r>
              <a:rPr lang="en-AU" sz="2400" b="0" i="0" dirty="0">
                <a:effectLst/>
              </a:rPr>
              <a:t> of the </a:t>
            </a:r>
            <a:r>
              <a:rPr lang="en-AU" sz="2400" i="1" u="sng" dirty="0"/>
              <a:t>Crimes Act</a:t>
            </a:r>
            <a:r>
              <a:rPr lang="en-AU" sz="2400" b="0" i="1" dirty="0">
                <a:effectLst/>
              </a:rPr>
              <a:t> </a:t>
            </a:r>
            <a:r>
              <a:rPr lang="en-AU" sz="2400" b="0" i="0" dirty="0">
                <a:effectLst/>
              </a:rPr>
              <a:t>subject to </a:t>
            </a:r>
            <a:r>
              <a:rPr lang="en-AU" sz="2400" b="0" i="0" u="sng" dirty="0">
                <a:effectLst/>
                <a:hlinkClick r:id="rId3"/>
              </a:rPr>
              <a:t>s 16AAC</a:t>
            </a:r>
            <a:r>
              <a:rPr lang="en-AU" sz="2400" b="0" i="0" dirty="0">
                <a:effectLst/>
              </a:rPr>
              <a:t> applied because Mr Taylor had been convicted previously of a child sexual abuse offence. </a:t>
            </a:r>
          </a:p>
          <a:p>
            <a:r>
              <a:rPr lang="en-AU" sz="2400" b="0" i="0" dirty="0">
                <a:effectLst/>
              </a:rPr>
              <a:t>A mandatory minimum sentence of 4 years imprisonment for the offence applied.</a:t>
            </a:r>
            <a:endParaRPr lang="en-AU" sz="2400" dirty="0"/>
          </a:p>
        </p:txBody>
      </p:sp>
    </p:spTree>
    <p:extLst>
      <p:ext uri="{BB962C8B-B14F-4D97-AF65-F5344CB8AC3E}">
        <p14:creationId xmlns:p14="http://schemas.microsoft.com/office/powerpoint/2010/main" val="4228105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A09F-B75A-8A7B-3747-7A2FCA70B5C5}"/>
              </a:ext>
            </a:extLst>
          </p:cNvPr>
          <p:cNvSpPr>
            <a:spLocks noGrp="1"/>
          </p:cNvSpPr>
          <p:nvPr>
            <p:ph type="title"/>
          </p:nvPr>
        </p:nvSpPr>
        <p:spPr>
          <a:xfrm>
            <a:off x="7474281" y="1396686"/>
            <a:ext cx="3240506" cy="4064628"/>
          </a:xfrm>
        </p:spPr>
        <p:txBody>
          <a:bodyPr>
            <a:normAutofit/>
          </a:bodyPr>
          <a:lstStyle/>
          <a:p>
            <a:r>
              <a:rPr lang="en-AU" i="1">
                <a:solidFill>
                  <a:srgbClr val="FFFFFF"/>
                </a:solidFill>
              </a:rPr>
              <a:t>Rex v Taylor </a:t>
            </a:r>
            <a:r>
              <a:rPr lang="en-AU">
                <a:solidFill>
                  <a:srgbClr val="FFFFFF"/>
                </a:solidFill>
              </a:rPr>
              <a:t>[2022] NSWCCA 256 </a:t>
            </a:r>
          </a:p>
        </p:txBody>
      </p:sp>
      <p:sp>
        <p:nvSpPr>
          <p:cNvPr id="3" name="Content Placeholder 2">
            <a:extLst>
              <a:ext uri="{FF2B5EF4-FFF2-40B4-BE49-F238E27FC236}">
                <a16:creationId xmlns:a16="http://schemas.microsoft.com/office/drawing/2014/main" id="{99E6A004-E637-221C-21C3-62717C86E167}"/>
              </a:ext>
            </a:extLst>
          </p:cNvPr>
          <p:cNvSpPr>
            <a:spLocks noGrp="1"/>
          </p:cNvSpPr>
          <p:nvPr>
            <p:ph idx="1"/>
          </p:nvPr>
        </p:nvSpPr>
        <p:spPr>
          <a:xfrm>
            <a:off x="838200" y="1461360"/>
            <a:ext cx="5536397" cy="3959726"/>
          </a:xfrm>
        </p:spPr>
        <p:txBody>
          <a:bodyPr vert="horz" lIns="91440" tIns="45720" rIns="91440" bIns="45720" rtlCol="0" anchor="t">
            <a:normAutofit/>
          </a:bodyPr>
          <a:lstStyle/>
          <a:p>
            <a:r>
              <a:rPr lang="en-AU" sz="2000" b="0" i="0" dirty="0">
                <a:effectLst/>
                <a:latin typeface="Arial" panose="020B0604020202020204" pitchFamily="34" charset="0"/>
                <a:cs typeface="Arial" panose="020B0604020202020204" pitchFamily="34" charset="0"/>
              </a:rPr>
              <a:t>The respondent was sentenced to imprisonment for 3 years with a recognizance release order to take effect after he had served 18 months of the sentence.</a:t>
            </a:r>
            <a:r>
              <a:rPr lang="en-AU" sz="2000" dirty="0">
                <a:latin typeface="Arial" panose="020B0604020202020204" pitchFamily="34" charset="0"/>
                <a:cs typeface="Arial" panose="020B0604020202020204" pitchFamily="34" charset="0"/>
              </a:rPr>
              <a:t> </a:t>
            </a:r>
            <a:endParaRPr lang="en-AU" sz="2000" b="0" i="0" dirty="0">
              <a:effectLst/>
              <a:latin typeface="Arial" panose="020B0604020202020204" pitchFamily="34" charset="0"/>
              <a:cs typeface="Arial" panose="020B0604020202020204" pitchFamily="34" charset="0"/>
            </a:endParaRPr>
          </a:p>
          <a:p>
            <a:r>
              <a:rPr lang="en-AU" sz="2000" b="0" dirty="0">
                <a:effectLst/>
                <a:latin typeface="Arial" panose="020B0604020202020204" pitchFamily="34" charset="0"/>
                <a:cs typeface="Arial" panose="020B0604020202020204" pitchFamily="34" charset="0"/>
              </a:rPr>
              <a:t>The Crown appealed.</a:t>
            </a:r>
          </a:p>
          <a:p>
            <a:r>
              <a:rPr lang="en-AU" sz="2000" dirty="0">
                <a:latin typeface="Arial" panose="020B0604020202020204" pitchFamily="34" charset="0"/>
                <a:cs typeface="Arial" panose="020B0604020202020204" pitchFamily="34" charset="0"/>
              </a:rPr>
              <a:t>The CCA</a:t>
            </a:r>
            <a:r>
              <a:rPr lang="en-AU" sz="2000" b="0" dirty="0">
                <a:effectLst/>
                <a:latin typeface="Arial" panose="020B0604020202020204" pitchFamily="34" charset="0"/>
                <a:cs typeface="Arial" panose="020B0604020202020204" pitchFamily="34" charset="0"/>
              </a:rPr>
              <a:t> </a:t>
            </a:r>
            <a:r>
              <a:rPr lang="en-AU" sz="2000" b="0" i="0" dirty="0">
                <a:effectLst/>
                <a:latin typeface="Arial" panose="020B0604020202020204" pitchFamily="34" charset="0"/>
                <a:ea typeface="Source Sans Pro"/>
                <a:cs typeface="Arial" panose="020B0604020202020204" pitchFamily="34" charset="0"/>
              </a:rPr>
              <a:t>dismissed the appeal (per Simpson AJA, Davies J concurring with additional remarks, Wilson J agreeing in part but dissenting in the result).</a:t>
            </a:r>
          </a:p>
          <a:p>
            <a:endParaRPr lang="en-AU" sz="1800" dirty="0"/>
          </a:p>
        </p:txBody>
      </p:sp>
    </p:spTree>
    <p:extLst>
      <p:ext uri="{BB962C8B-B14F-4D97-AF65-F5344CB8AC3E}">
        <p14:creationId xmlns:p14="http://schemas.microsoft.com/office/powerpoint/2010/main" val="1912226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138F-0012-DE9B-0F0C-3E45B7EEA3FA}"/>
              </a:ext>
            </a:extLst>
          </p:cNvPr>
          <p:cNvSpPr>
            <a:spLocks noGrp="1"/>
          </p:cNvSpPr>
          <p:nvPr>
            <p:ph type="title"/>
          </p:nvPr>
        </p:nvSpPr>
        <p:spPr>
          <a:xfrm>
            <a:off x="838200" y="365125"/>
            <a:ext cx="5558489" cy="1325563"/>
          </a:xfrm>
        </p:spPr>
        <p:txBody>
          <a:bodyPr>
            <a:normAutofit fontScale="90000"/>
          </a:bodyPr>
          <a:lstStyle/>
          <a:p>
            <a:r>
              <a:rPr lang="en-AU" i="1" dirty="0"/>
              <a:t>Rex v Taylor </a:t>
            </a:r>
            <a:r>
              <a:rPr lang="en-AU" dirty="0"/>
              <a:t>[2022] NSWCCA 256 </a:t>
            </a:r>
          </a:p>
        </p:txBody>
      </p:sp>
      <p:sp>
        <p:nvSpPr>
          <p:cNvPr id="3" name="Content Placeholder 2">
            <a:extLst>
              <a:ext uri="{FF2B5EF4-FFF2-40B4-BE49-F238E27FC236}">
                <a16:creationId xmlns:a16="http://schemas.microsoft.com/office/drawing/2014/main" id="{D8FDE521-31A7-80A4-F31D-2F1F3606107A}"/>
              </a:ext>
            </a:extLst>
          </p:cNvPr>
          <p:cNvSpPr>
            <a:spLocks noGrp="1"/>
          </p:cNvSpPr>
          <p:nvPr>
            <p:ph idx="1"/>
          </p:nvPr>
        </p:nvSpPr>
        <p:spPr>
          <a:xfrm>
            <a:off x="838200" y="1825625"/>
            <a:ext cx="9688286" cy="4351338"/>
          </a:xfrm>
        </p:spPr>
        <p:txBody>
          <a:bodyPr>
            <a:normAutofit/>
          </a:bodyPr>
          <a:lstStyle/>
          <a:p>
            <a:r>
              <a:rPr lang="en-AU" sz="1800" b="0" i="0" dirty="0">
                <a:effectLst/>
              </a:rPr>
              <a:t>Simpson AJA held that:</a:t>
            </a:r>
          </a:p>
          <a:p>
            <a:pPr marL="0" indent="0">
              <a:buNone/>
            </a:pPr>
            <a:r>
              <a:rPr lang="en-AU" sz="1800" b="0" i="0" dirty="0">
                <a:effectLst/>
              </a:rPr>
              <a:t>(1) There is no legislative prescription that the mandatory minimum penalty can only be imposed where the offence in respect of which the sentence is to be passed is (expressly) characterised as “within the least serious category of offending” (quoting </a:t>
            </a:r>
            <a:r>
              <a:rPr lang="en-AU" sz="1800" b="0" i="1" dirty="0" err="1">
                <a:effectLst/>
              </a:rPr>
              <a:t>Bahar</a:t>
            </a:r>
            <a:r>
              <a:rPr lang="en-AU" sz="1800" b="0" i="1" dirty="0">
                <a:effectLst/>
              </a:rPr>
              <a:t> </a:t>
            </a:r>
            <a:r>
              <a:rPr lang="en-AU" sz="1800" b="0" i="0" dirty="0">
                <a:effectLst/>
              </a:rPr>
              <a:t>at </a:t>
            </a:r>
            <a:r>
              <a:rPr lang="en-AU" sz="1800" b="0" i="0" u="sng" dirty="0">
                <a:effectLst/>
                <a:hlinkClick r:id="rId2"/>
              </a:rPr>
              <a:t>[58]</a:t>
            </a:r>
            <a:r>
              <a:rPr lang="en-AU" sz="1800" u="sng" dirty="0"/>
              <a:t>.</a:t>
            </a:r>
            <a:endParaRPr lang="en-AU" sz="1800" b="0" i="0" dirty="0">
              <a:effectLst/>
            </a:endParaRPr>
          </a:p>
          <a:p>
            <a:pPr marL="0" indent="0">
              <a:buNone/>
            </a:pPr>
            <a:r>
              <a:rPr lang="en-AU" sz="1800" b="0" i="0" dirty="0">
                <a:effectLst/>
              </a:rPr>
              <a:t>Nothing in the decision of </a:t>
            </a:r>
            <a:r>
              <a:rPr lang="en-AU" sz="1800" b="0" i="1" dirty="0">
                <a:effectLst/>
              </a:rPr>
              <a:t>R v </a:t>
            </a:r>
            <a:r>
              <a:rPr lang="en-AU" sz="1800" b="0" i="1" dirty="0" err="1">
                <a:effectLst/>
              </a:rPr>
              <a:t>Delzotto</a:t>
            </a:r>
            <a:r>
              <a:rPr lang="en-AU" sz="1800" b="0" i="1" dirty="0">
                <a:effectLst/>
              </a:rPr>
              <a:t> </a:t>
            </a:r>
            <a:r>
              <a:rPr lang="en-AU" sz="1800" b="0" i="0" dirty="0">
                <a:effectLst/>
              </a:rPr>
              <a:t>adopts the proposition that unless a particular offence is (expressly) found to be within the least serious category of offending that a sentence in excess of the mandatory minimum must – as a matter of law – be imposed (subject to any reduction pursuant s 16AAC, </a:t>
            </a:r>
            <a:r>
              <a:rPr lang="en-AU" sz="1800" b="0" i="1" u="sng" dirty="0">
                <a:effectLst/>
                <a:hlinkClick r:id="rId3"/>
              </a:rPr>
              <a:t>Crimes Act 1914</a:t>
            </a:r>
            <a:r>
              <a:rPr lang="en-AU" sz="1800" u="sng" dirty="0"/>
              <a:t>:</a:t>
            </a:r>
            <a:r>
              <a:rPr lang="en-AU" sz="1800" b="0" i="0" dirty="0">
                <a:effectLst/>
              </a:rPr>
              <a:t> ([54]-[56]; [67]-[70]; [72]; [78]).</a:t>
            </a:r>
            <a:endParaRPr lang="en-AU" sz="1800" dirty="0"/>
          </a:p>
        </p:txBody>
      </p:sp>
    </p:spTree>
    <p:extLst>
      <p:ext uri="{BB962C8B-B14F-4D97-AF65-F5344CB8AC3E}">
        <p14:creationId xmlns:p14="http://schemas.microsoft.com/office/powerpoint/2010/main" val="2619829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5F3F-92EE-9AA0-DD48-4CAA6D6BC151}"/>
              </a:ext>
            </a:extLst>
          </p:cNvPr>
          <p:cNvSpPr>
            <a:spLocks noGrp="1"/>
          </p:cNvSpPr>
          <p:nvPr>
            <p:ph type="title"/>
          </p:nvPr>
        </p:nvSpPr>
        <p:spPr>
          <a:xfrm>
            <a:off x="1171074" y="1396686"/>
            <a:ext cx="3240506" cy="4064628"/>
          </a:xfrm>
        </p:spPr>
        <p:txBody>
          <a:bodyPr>
            <a:normAutofit/>
          </a:bodyPr>
          <a:lstStyle/>
          <a:p>
            <a:r>
              <a:rPr lang="en-AU" i="1">
                <a:solidFill>
                  <a:srgbClr val="FFFFFF"/>
                </a:solidFill>
              </a:rPr>
              <a:t>Rex v Taylor </a:t>
            </a:r>
            <a:r>
              <a:rPr lang="en-AU">
                <a:solidFill>
                  <a:srgbClr val="FFFFFF"/>
                </a:solidFill>
              </a:rPr>
              <a:t>[2022] NSWCCA 256 </a:t>
            </a:r>
          </a:p>
        </p:txBody>
      </p:sp>
      <p:sp>
        <p:nvSpPr>
          <p:cNvPr id="3" name="Content Placeholder 2">
            <a:extLst>
              <a:ext uri="{FF2B5EF4-FFF2-40B4-BE49-F238E27FC236}">
                <a16:creationId xmlns:a16="http://schemas.microsoft.com/office/drawing/2014/main" id="{73345672-0022-5104-D2CF-DDACED7F7C7D}"/>
              </a:ext>
            </a:extLst>
          </p:cNvPr>
          <p:cNvSpPr>
            <a:spLocks noGrp="1"/>
          </p:cNvSpPr>
          <p:nvPr>
            <p:ph idx="1"/>
          </p:nvPr>
        </p:nvSpPr>
        <p:spPr>
          <a:xfrm>
            <a:off x="5370153" y="1526033"/>
            <a:ext cx="5536397" cy="3935281"/>
          </a:xfrm>
        </p:spPr>
        <p:txBody>
          <a:bodyPr vert="horz" lIns="91440" tIns="45720" rIns="91440" bIns="45720" rtlCol="0" anchor="t">
            <a:normAutofit/>
          </a:bodyPr>
          <a:lstStyle/>
          <a:p>
            <a:pPr marL="0" indent="0">
              <a:buNone/>
            </a:pPr>
            <a:r>
              <a:rPr lang="en-AU" sz="2000" b="0" i="0" dirty="0">
                <a:effectLst/>
                <a:latin typeface="Source Sans Pro"/>
                <a:ea typeface="Source Sans Pro"/>
              </a:rPr>
              <a:t>(2) Parameters of sentencing are set:</a:t>
            </a:r>
          </a:p>
          <a:p>
            <a:r>
              <a:rPr lang="en-AU" sz="2000" dirty="0">
                <a:latin typeface="Source Sans Pro"/>
                <a:ea typeface="Source Sans Pro"/>
              </a:rPr>
              <a:t>First </a:t>
            </a:r>
            <a:r>
              <a:rPr lang="en-AU" sz="2000" b="0" i="0" dirty="0">
                <a:effectLst/>
                <a:latin typeface="Source Sans Pro"/>
                <a:ea typeface="Source Sans Pro"/>
              </a:rPr>
              <a:t>by any legislative requirements, and</a:t>
            </a:r>
            <a:r>
              <a:rPr lang="en-AU" sz="2000" dirty="0">
                <a:latin typeface="Source Sans Pro"/>
                <a:ea typeface="Source Sans Pro"/>
              </a:rPr>
              <a:t> </a:t>
            </a:r>
            <a:endParaRPr lang="en-AU" sz="2000" b="0" i="0" dirty="0">
              <a:effectLst/>
              <a:latin typeface="Source Sans Pro" panose="020B0503030403020204" pitchFamily="34" charset="0"/>
              <a:ea typeface="Source Sans Pro"/>
            </a:endParaRPr>
          </a:p>
          <a:p>
            <a:r>
              <a:rPr lang="en-AU" sz="2000" dirty="0">
                <a:latin typeface="Source Sans Pro"/>
                <a:ea typeface="Source Sans Pro"/>
              </a:rPr>
              <a:t>Secondly</a:t>
            </a:r>
            <a:r>
              <a:rPr lang="en-AU" sz="2000" b="0" i="0" dirty="0">
                <a:effectLst/>
                <a:latin typeface="Source Sans Pro"/>
                <a:ea typeface="Source Sans Pro"/>
              </a:rPr>
              <a:t>, by principles developed over the years by the common law.</a:t>
            </a:r>
            <a:r>
              <a:rPr lang="en-AU" sz="2000" dirty="0">
                <a:latin typeface="Source Sans Pro"/>
                <a:ea typeface="Source Sans Pro"/>
              </a:rPr>
              <a:t> </a:t>
            </a:r>
            <a:endParaRPr lang="en-AU" sz="2000" b="0" i="0" dirty="0">
              <a:effectLst/>
              <a:latin typeface="Source Sans Pro" panose="020B0503030403020204" pitchFamily="34" charset="0"/>
              <a:ea typeface="Source Sans Pro"/>
            </a:endParaRPr>
          </a:p>
          <a:p>
            <a:pPr marL="0" indent="0">
              <a:buNone/>
            </a:pPr>
            <a:r>
              <a:rPr lang="en-AU" sz="2000" b="0" i="0" dirty="0">
                <a:effectLst/>
                <a:latin typeface="Source Sans Pro"/>
                <a:ea typeface="Source Sans Pro"/>
              </a:rPr>
              <a:t>One common law principle to be applied is that the sentence imposed must properly reflect both the personal circumstances of the particular offender and the particular conduct with which the offender engaged when those circumstances and conduct are compared with other offenders and offending: ([57]-[60]).</a:t>
            </a:r>
            <a:endParaRPr lang="en-AU" sz="2000" dirty="0">
              <a:latin typeface="Source Sans Pro"/>
              <a:ea typeface="Source Sans Pro"/>
            </a:endParaRPr>
          </a:p>
        </p:txBody>
      </p:sp>
    </p:spTree>
    <p:extLst>
      <p:ext uri="{BB962C8B-B14F-4D97-AF65-F5344CB8AC3E}">
        <p14:creationId xmlns:p14="http://schemas.microsoft.com/office/powerpoint/2010/main" val="332346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474D1-6346-C40B-74DD-0269D44C0233}"/>
              </a:ext>
            </a:extLst>
          </p:cNvPr>
          <p:cNvSpPr>
            <a:spLocks noGrp="1"/>
          </p:cNvSpPr>
          <p:nvPr>
            <p:ph type="title"/>
          </p:nvPr>
        </p:nvSpPr>
        <p:spPr>
          <a:xfrm>
            <a:off x="1123356" y="1188637"/>
            <a:ext cx="9984615" cy="1597228"/>
          </a:xfrm>
        </p:spPr>
        <p:txBody>
          <a:bodyPr>
            <a:normAutofit fontScale="90000"/>
          </a:bodyPr>
          <a:lstStyle/>
          <a:p>
            <a:r>
              <a:rPr lang="en-AU" sz="6000" b="1" dirty="0"/>
              <a:t>Remember to look beyond NSW…</a:t>
            </a:r>
            <a:r>
              <a:rPr lang="en-AU" sz="6000" dirty="0"/>
              <a:t>		</a:t>
            </a:r>
          </a:p>
        </p:txBody>
      </p:sp>
      <p:sp>
        <p:nvSpPr>
          <p:cNvPr id="3" name="Content Placeholder 2">
            <a:extLst>
              <a:ext uri="{FF2B5EF4-FFF2-40B4-BE49-F238E27FC236}">
                <a16:creationId xmlns:a16="http://schemas.microsoft.com/office/drawing/2014/main" id="{F0DE720C-7786-8D66-C31B-9E4544EEBDB0}"/>
              </a:ext>
            </a:extLst>
          </p:cNvPr>
          <p:cNvSpPr>
            <a:spLocks noGrp="1"/>
          </p:cNvSpPr>
          <p:nvPr>
            <p:ph idx="1"/>
          </p:nvPr>
        </p:nvSpPr>
        <p:spPr>
          <a:xfrm>
            <a:off x="5255260" y="2998278"/>
            <a:ext cx="4238257" cy="2728198"/>
          </a:xfrm>
        </p:spPr>
        <p:txBody>
          <a:bodyPr anchor="t">
            <a:normAutofit/>
          </a:bodyPr>
          <a:lstStyle/>
          <a:p>
            <a:r>
              <a:rPr lang="en-AU" sz="2000" dirty="0"/>
              <a:t>As Commonwealth offences operate throughout Australia, do not hesitate to rely upon cases from interstate.</a:t>
            </a:r>
          </a:p>
        </p:txBody>
      </p:sp>
      <p:pic>
        <p:nvPicPr>
          <p:cNvPr id="7" name="Graphic 6" descr="Gavel">
            <a:extLst>
              <a:ext uri="{FF2B5EF4-FFF2-40B4-BE49-F238E27FC236}">
                <a16:creationId xmlns:a16="http://schemas.microsoft.com/office/drawing/2014/main" id="{ED6AF0DB-E0C2-671A-8167-0EF2FC5244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6250" y="3018327"/>
            <a:ext cx="2728198" cy="2728198"/>
          </a:xfrm>
          <a:prstGeom prst="rect">
            <a:avLst/>
          </a:prstGeom>
        </p:spPr>
      </p:pic>
    </p:spTree>
    <p:extLst>
      <p:ext uri="{BB962C8B-B14F-4D97-AF65-F5344CB8AC3E}">
        <p14:creationId xmlns:p14="http://schemas.microsoft.com/office/powerpoint/2010/main" val="1349096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7A92-D528-DA84-63EF-9AF98C0A4122}"/>
              </a:ext>
            </a:extLst>
          </p:cNvPr>
          <p:cNvSpPr>
            <a:spLocks noGrp="1"/>
          </p:cNvSpPr>
          <p:nvPr>
            <p:ph type="title"/>
          </p:nvPr>
        </p:nvSpPr>
        <p:spPr>
          <a:xfrm>
            <a:off x="762001" y="1138265"/>
            <a:ext cx="4603376" cy="2909296"/>
          </a:xfrm>
        </p:spPr>
        <p:txBody>
          <a:bodyPr anchor="t">
            <a:normAutofit/>
          </a:bodyPr>
          <a:lstStyle/>
          <a:p>
            <a:r>
              <a:rPr lang="en-AU" sz="3200" b="1" i="1" dirty="0"/>
              <a:t>Rex v Taylor </a:t>
            </a:r>
            <a:r>
              <a:rPr lang="en-AU" sz="3200" b="1" dirty="0"/>
              <a:t>[2022] NSWCCA 256 </a:t>
            </a:r>
          </a:p>
        </p:txBody>
      </p:sp>
      <p:sp>
        <p:nvSpPr>
          <p:cNvPr id="27" name="Content Placeholder 2">
            <a:extLst>
              <a:ext uri="{FF2B5EF4-FFF2-40B4-BE49-F238E27FC236}">
                <a16:creationId xmlns:a16="http://schemas.microsoft.com/office/drawing/2014/main" id="{CFED6D1D-9D6E-B886-B35C-0A7CB6DB8E34}"/>
              </a:ext>
            </a:extLst>
          </p:cNvPr>
          <p:cNvSpPr>
            <a:spLocks noGrp="1"/>
          </p:cNvSpPr>
          <p:nvPr>
            <p:ph idx="1"/>
          </p:nvPr>
        </p:nvSpPr>
        <p:spPr>
          <a:xfrm>
            <a:off x="4901784" y="1102664"/>
            <a:ext cx="6360000" cy="5064896"/>
          </a:xfrm>
        </p:spPr>
        <p:txBody>
          <a:bodyPr>
            <a:normAutofit/>
          </a:bodyPr>
          <a:lstStyle/>
          <a:p>
            <a:pPr marL="0" indent="0">
              <a:buNone/>
            </a:pPr>
            <a:r>
              <a:rPr lang="en-AU" sz="2000" b="0" i="0" dirty="0">
                <a:effectLst/>
                <a:latin typeface="Source Sans Pro" panose="020B0503030403020204" pitchFamily="34" charset="0"/>
              </a:rPr>
              <a:t>(3) Where a minimum sentence has been legislatively prescribed, it must (like a maximum) operate as a yardstick. </a:t>
            </a:r>
          </a:p>
          <a:p>
            <a:pPr marL="0" indent="0">
              <a:buNone/>
            </a:pPr>
            <a:r>
              <a:rPr lang="en-AU" sz="2000" b="0" i="0" dirty="0">
                <a:effectLst/>
                <a:latin typeface="Source Sans Pro" panose="020B0503030403020204" pitchFamily="34" charset="0"/>
              </a:rPr>
              <a:t>The prescription of a mandatory minimum term imports an additional constraint into the evaluation of proportionality, but it does not eliminate proportionality as an important sentencing consideration. </a:t>
            </a:r>
          </a:p>
          <a:p>
            <a:pPr marL="0" indent="0">
              <a:buNone/>
            </a:pPr>
            <a:r>
              <a:rPr lang="en-AU" sz="2000" b="0" i="0" dirty="0">
                <a:effectLst/>
                <a:latin typeface="Source Sans Pro" panose="020B0503030403020204" pitchFamily="34" charset="0"/>
              </a:rPr>
              <a:t>The prescribed sentence does more than fix a boundary above or below which the sentence imposed may not go: [61]-[63]; [66]; [71]</a:t>
            </a:r>
            <a:endParaRPr lang="en-AU" sz="2000" dirty="0"/>
          </a:p>
        </p:txBody>
      </p:sp>
    </p:spTree>
    <p:extLst>
      <p:ext uri="{BB962C8B-B14F-4D97-AF65-F5344CB8AC3E}">
        <p14:creationId xmlns:p14="http://schemas.microsoft.com/office/powerpoint/2010/main" val="226181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E3DF-0767-ECB5-FECB-1F74A5F0DDF1}"/>
              </a:ext>
            </a:extLst>
          </p:cNvPr>
          <p:cNvSpPr>
            <a:spLocks noGrp="1"/>
          </p:cNvSpPr>
          <p:nvPr>
            <p:ph type="title"/>
          </p:nvPr>
        </p:nvSpPr>
        <p:spPr>
          <a:xfrm>
            <a:off x="586478" y="1683756"/>
            <a:ext cx="3115265" cy="2396359"/>
          </a:xfrm>
        </p:spPr>
        <p:txBody>
          <a:bodyPr anchor="b">
            <a:normAutofit/>
          </a:bodyPr>
          <a:lstStyle/>
          <a:p>
            <a:pPr algn="r"/>
            <a:r>
              <a:rPr lang="en-AU" sz="4000" b="1" i="1" dirty="0" err="1">
                <a:solidFill>
                  <a:srgbClr val="FFFFFF"/>
                </a:solidFill>
                <a:effectLst/>
                <a:latin typeface="Source Sans Pro" panose="020B0503030403020204" pitchFamily="34" charset="0"/>
              </a:rPr>
              <a:t>Phibbs</a:t>
            </a:r>
            <a:r>
              <a:rPr lang="en-AU" sz="4000" b="1" i="1" dirty="0">
                <a:solidFill>
                  <a:srgbClr val="FFFFFF"/>
                </a:solidFill>
                <a:effectLst/>
                <a:latin typeface="Source Sans Pro" panose="020B0503030403020204" pitchFamily="34" charset="0"/>
              </a:rPr>
              <a:t> v The King </a:t>
            </a:r>
            <a:r>
              <a:rPr lang="en-AU" sz="4000" b="1" i="0" dirty="0">
                <a:solidFill>
                  <a:srgbClr val="FFFFFF"/>
                </a:solidFill>
                <a:effectLst/>
                <a:latin typeface="Source Sans Pro" panose="020B0503030403020204" pitchFamily="34" charset="0"/>
              </a:rPr>
              <a:t>[2023] VSCA 12</a:t>
            </a:r>
            <a:endParaRPr lang="en-AU" sz="4000" dirty="0">
              <a:solidFill>
                <a:srgbClr val="FFFFFF"/>
              </a:solidFill>
            </a:endParaRPr>
          </a:p>
        </p:txBody>
      </p:sp>
      <p:graphicFrame>
        <p:nvGraphicFramePr>
          <p:cNvPr id="7" name="Content Placeholder 2">
            <a:extLst>
              <a:ext uri="{FF2B5EF4-FFF2-40B4-BE49-F238E27FC236}">
                <a16:creationId xmlns:a16="http://schemas.microsoft.com/office/drawing/2014/main" id="{934A92FE-543E-57EA-C5CB-1C9FDC79D9A8}"/>
              </a:ext>
            </a:extLst>
          </p:cNvPr>
          <p:cNvGraphicFramePr>
            <a:graphicFrameLocks noGrp="1"/>
          </p:cNvGraphicFramePr>
          <p:nvPr>
            <p:ph idx="1"/>
            <p:extLst>
              <p:ext uri="{D42A27DB-BD31-4B8C-83A1-F6EECF244321}">
                <p14:modId xmlns:p14="http://schemas.microsoft.com/office/powerpoint/2010/main" val="280139329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9158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CFF55-A9C0-D131-131F-DC6D0E949936}"/>
              </a:ext>
            </a:extLst>
          </p:cNvPr>
          <p:cNvSpPr>
            <a:spLocks noGrp="1"/>
          </p:cNvSpPr>
          <p:nvPr>
            <p:ph type="title"/>
          </p:nvPr>
        </p:nvSpPr>
        <p:spPr>
          <a:xfrm>
            <a:off x="838200" y="557188"/>
            <a:ext cx="10515600" cy="1133499"/>
          </a:xfrm>
        </p:spPr>
        <p:txBody>
          <a:bodyPr>
            <a:normAutofit/>
          </a:bodyPr>
          <a:lstStyle/>
          <a:p>
            <a:pPr algn="ctr"/>
            <a:r>
              <a:rPr lang="en-AU" sz="5200" b="1" i="1">
                <a:effectLst/>
                <a:latin typeface="Source Sans Pro" panose="020B0503030403020204" pitchFamily="34" charset="0"/>
              </a:rPr>
              <a:t>Phibbs v The King </a:t>
            </a:r>
            <a:r>
              <a:rPr lang="en-AU" sz="5200" b="1" i="0">
                <a:effectLst/>
                <a:latin typeface="Source Sans Pro" panose="020B0503030403020204" pitchFamily="34" charset="0"/>
              </a:rPr>
              <a:t>[2023] VSCA 12</a:t>
            </a:r>
            <a:endParaRPr lang="en-AU" sz="5200"/>
          </a:p>
        </p:txBody>
      </p:sp>
      <p:graphicFrame>
        <p:nvGraphicFramePr>
          <p:cNvPr id="22" name="Content Placeholder 2">
            <a:extLst>
              <a:ext uri="{FF2B5EF4-FFF2-40B4-BE49-F238E27FC236}">
                <a16:creationId xmlns:a16="http://schemas.microsoft.com/office/drawing/2014/main" id="{797CCC00-98B9-9E6E-F0D4-9079A85EBB54}"/>
              </a:ext>
            </a:extLst>
          </p:cNvPr>
          <p:cNvGraphicFramePr>
            <a:graphicFrameLocks noGrp="1"/>
          </p:cNvGraphicFramePr>
          <p:nvPr>
            <p:ph idx="1"/>
            <p:extLst>
              <p:ext uri="{D42A27DB-BD31-4B8C-83A1-F6EECF244321}">
                <p14:modId xmlns:p14="http://schemas.microsoft.com/office/powerpoint/2010/main" val="110277389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8595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FA0D-4D9E-A73D-3488-180249D06BF4}"/>
              </a:ext>
            </a:extLst>
          </p:cNvPr>
          <p:cNvSpPr>
            <a:spLocks noGrp="1"/>
          </p:cNvSpPr>
          <p:nvPr>
            <p:ph type="title"/>
          </p:nvPr>
        </p:nvSpPr>
        <p:spPr>
          <a:xfrm>
            <a:off x="1371599" y="294538"/>
            <a:ext cx="9895951" cy="1033669"/>
          </a:xfrm>
        </p:spPr>
        <p:txBody>
          <a:bodyPr>
            <a:normAutofit/>
          </a:bodyPr>
          <a:lstStyle/>
          <a:p>
            <a:r>
              <a:rPr lang="en-AU" sz="4000" b="1" i="1" dirty="0" err="1">
                <a:solidFill>
                  <a:srgbClr val="FFFFFF"/>
                </a:solidFill>
                <a:effectLst/>
                <a:latin typeface="Source Sans Pro" panose="020B0503030403020204" pitchFamily="34" charset="0"/>
              </a:rPr>
              <a:t>Phibbs</a:t>
            </a:r>
            <a:r>
              <a:rPr lang="en-AU" sz="4000" b="1" i="1" dirty="0">
                <a:solidFill>
                  <a:srgbClr val="FFFFFF"/>
                </a:solidFill>
                <a:effectLst/>
                <a:latin typeface="Source Sans Pro" panose="020B0503030403020204" pitchFamily="34" charset="0"/>
              </a:rPr>
              <a:t> v The King </a:t>
            </a:r>
            <a:r>
              <a:rPr lang="en-AU" sz="4000" b="1" i="0" dirty="0">
                <a:solidFill>
                  <a:srgbClr val="FFFFFF"/>
                </a:solidFill>
                <a:effectLst/>
                <a:latin typeface="Source Sans Pro" panose="020B0503030403020204" pitchFamily="34" charset="0"/>
              </a:rPr>
              <a:t>[2023] VSCA 12</a:t>
            </a:r>
            <a:endParaRPr lang="en-AU" sz="4000" dirty="0">
              <a:solidFill>
                <a:srgbClr val="FFFFFF"/>
              </a:solidFill>
            </a:endParaRPr>
          </a:p>
        </p:txBody>
      </p:sp>
      <p:sp>
        <p:nvSpPr>
          <p:cNvPr id="3" name="Content Placeholder 2">
            <a:extLst>
              <a:ext uri="{FF2B5EF4-FFF2-40B4-BE49-F238E27FC236}">
                <a16:creationId xmlns:a16="http://schemas.microsoft.com/office/drawing/2014/main" id="{8ADF8F3F-B182-1702-7C4C-9B66CF981A32}"/>
              </a:ext>
            </a:extLst>
          </p:cNvPr>
          <p:cNvSpPr>
            <a:spLocks noGrp="1"/>
          </p:cNvSpPr>
          <p:nvPr>
            <p:ph idx="1"/>
          </p:nvPr>
        </p:nvSpPr>
        <p:spPr>
          <a:xfrm>
            <a:off x="1371599" y="1763486"/>
            <a:ext cx="9724031" cy="4637314"/>
          </a:xfrm>
        </p:spPr>
        <p:txBody>
          <a:bodyPr anchor="ctr">
            <a:normAutofit/>
          </a:bodyPr>
          <a:lstStyle/>
          <a:p>
            <a:r>
              <a:rPr lang="en-AU" sz="2000" dirty="0"/>
              <a:t>The applicant submitted (successfully) that the sentence was manifestly excessive and that there should have been some accumulation. </a:t>
            </a:r>
          </a:p>
          <a:p>
            <a:r>
              <a:rPr lang="en-AU" sz="2000" dirty="0"/>
              <a:t>The sentence was reduced to 6 months. The Court stated at [51]:</a:t>
            </a:r>
          </a:p>
          <a:p>
            <a:pPr marL="804863" indent="0">
              <a:buNone/>
            </a:pPr>
            <a:r>
              <a:rPr lang="en-AU" sz="2000" b="0" i="1" dirty="0">
                <a:effectLst/>
              </a:rPr>
              <a:t>“It is well established that all offences relating to the sexual abuse of children are very serious and that factors personal to an offender carry less weight than general deterrence and protection of the community. The courts recognise that significant lifelong harm is caused to children who are sexually abused. Accessing or possessing child pornography is not a victimless crime – it is abhorrent because it supports a market for the production of images that involve the sexual exploitation of children. For these reasons, this Court has repeatedly emphasised that, ordinarily, persons who commit child pornography offences will be sentenced to an immediate term of imprisonment.”</a:t>
            </a:r>
            <a:endParaRPr lang="en-AU" sz="2000" i="1" dirty="0"/>
          </a:p>
        </p:txBody>
      </p:sp>
    </p:spTree>
    <p:extLst>
      <p:ext uri="{BB962C8B-B14F-4D97-AF65-F5344CB8AC3E}">
        <p14:creationId xmlns:p14="http://schemas.microsoft.com/office/powerpoint/2010/main" val="1072188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5A7DA-2DED-57B7-2B51-CDFCB589A623}"/>
              </a:ext>
            </a:extLst>
          </p:cNvPr>
          <p:cNvSpPr>
            <a:spLocks noGrp="1"/>
          </p:cNvSpPr>
          <p:nvPr>
            <p:ph type="title"/>
          </p:nvPr>
        </p:nvSpPr>
        <p:spPr>
          <a:xfrm>
            <a:off x="826396" y="586855"/>
            <a:ext cx="4230100" cy="3387497"/>
          </a:xfrm>
        </p:spPr>
        <p:txBody>
          <a:bodyPr anchor="b">
            <a:normAutofit/>
          </a:bodyPr>
          <a:lstStyle/>
          <a:p>
            <a:pPr algn="r"/>
            <a:r>
              <a:rPr lang="en-AU" sz="4000" b="1" i="1" dirty="0" err="1">
                <a:solidFill>
                  <a:srgbClr val="FFFFFF"/>
                </a:solidFill>
                <a:effectLst/>
                <a:latin typeface="Source Sans Pro" panose="020B0503030403020204" pitchFamily="34" charset="0"/>
              </a:rPr>
              <a:t>Phibbs</a:t>
            </a:r>
            <a:r>
              <a:rPr lang="en-AU" sz="4000" b="1" i="1" dirty="0">
                <a:solidFill>
                  <a:srgbClr val="FFFFFF"/>
                </a:solidFill>
                <a:effectLst/>
                <a:latin typeface="Source Sans Pro" panose="020B0503030403020204" pitchFamily="34" charset="0"/>
              </a:rPr>
              <a:t> v The King </a:t>
            </a:r>
            <a:r>
              <a:rPr lang="en-AU" sz="4000" b="1" i="0" dirty="0">
                <a:solidFill>
                  <a:srgbClr val="FFFFFF"/>
                </a:solidFill>
                <a:effectLst/>
                <a:latin typeface="Source Sans Pro" panose="020B0503030403020204" pitchFamily="34" charset="0"/>
              </a:rPr>
              <a:t>[2023] VSCA 12</a:t>
            </a:r>
            <a:endParaRPr lang="en-AU" sz="4000" dirty="0">
              <a:solidFill>
                <a:srgbClr val="FFFFFF"/>
              </a:solidFill>
            </a:endParaRPr>
          </a:p>
        </p:txBody>
      </p:sp>
      <p:sp>
        <p:nvSpPr>
          <p:cNvPr id="3" name="Content Placeholder 2">
            <a:extLst>
              <a:ext uri="{FF2B5EF4-FFF2-40B4-BE49-F238E27FC236}">
                <a16:creationId xmlns:a16="http://schemas.microsoft.com/office/drawing/2014/main" id="{497363B4-295B-BB6A-BB98-BF95736F0F1B}"/>
              </a:ext>
            </a:extLst>
          </p:cNvPr>
          <p:cNvSpPr>
            <a:spLocks noGrp="1"/>
          </p:cNvSpPr>
          <p:nvPr>
            <p:ph idx="1"/>
          </p:nvPr>
        </p:nvSpPr>
        <p:spPr>
          <a:xfrm>
            <a:off x="5399314" y="649480"/>
            <a:ext cx="5966292" cy="5546047"/>
          </a:xfrm>
        </p:spPr>
        <p:txBody>
          <a:bodyPr anchor="ctr">
            <a:normAutofit/>
          </a:bodyPr>
          <a:lstStyle/>
          <a:p>
            <a:r>
              <a:rPr lang="en-AU" sz="2000" b="0" i="0" dirty="0">
                <a:effectLst/>
                <a:latin typeface="Calibri" panose="020F0502020204030204" pitchFamily="34" charset="0"/>
                <a:cs typeface="Calibri" panose="020F0502020204030204" pitchFamily="34" charset="0"/>
              </a:rPr>
              <a:t>At [56] the Court noted the following important mitigating factors:</a:t>
            </a:r>
          </a:p>
          <a:p>
            <a:pPr lvl="1"/>
            <a:r>
              <a:rPr lang="en-AU" sz="2000" b="0" i="0" dirty="0">
                <a:effectLst/>
                <a:latin typeface="Calibri" panose="020F0502020204030204" pitchFamily="34" charset="0"/>
                <a:cs typeface="Calibri" panose="020F0502020204030204" pitchFamily="34" charset="0"/>
              </a:rPr>
              <a:t>his admissions to police, </a:t>
            </a:r>
          </a:p>
          <a:p>
            <a:pPr lvl="1"/>
            <a:r>
              <a:rPr lang="en-AU" sz="2000" b="0" i="0" dirty="0">
                <a:effectLst/>
                <a:latin typeface="Calibri" panose="020F0502020204030204" pitchFamily="34" charset="0"/>
                <a:cs typeface="Calibri" panose="020F0502020204030204" pitchFamily="34" charset="0"/>
              </a:rPr>
              <a:t>guilty plea,</a:t>
            </a:r>
          </a:p>
          <a:p>
            <a:pPr lvl="1"/>
            <a:r>
              <a:rPr lang="en-AU" sz="2000" b="0" i="0" dirty="0">
                <a:effectLst/>
                <a:latin typeface="Calibri" panose="020F0502020204030204" pitchFamily="34" charset="0"/>
                <a:cs typeface="Calibri" panose="020F0502020204030204" pitchFamily="34" charset="0"/>
              </a:rPr>
              <a:t>genuine remorse, </a:t>
            </a:r>
          </a:p>
          <a:p>
            <a:pPr lvl="1"/>
            <a:r>
              <a:rPr lang="en-AU" sz="2000" b="0" i="0" dirty="0">
                <a:effectLst/>
                <a:latin typeface="Calibri" panose="020F0502020204030204" pitchFamily="34" charset="0"/>
                <a:cs typeface="Calibri" panose="020F0502020204030204" pitchFamily="34" charset="0"/>
              </a:rPr>
              <a:t>good prospects of rehabilitation and </a:t>
            </a:r>
          </a:p>
          <a:p>
            <a:pPr lvl="1"/>
            <a:r>
              <a:rPr lang="en-AU" sz="2000" b="0" i="0" dirty="0">
                <a:effectLst/>
                <a:latin typeface="Calibri" panose="020F0502020204030204" pitchFamily="34" charset="0"/>
                <a:cs typeface="Calibri" panose="020F0502020204030204" pitchFamily="34" charset="0"/>
              </a:rPr>
              <a:t>the fact that he instigated and paid for treatment, and continues to undertake that treatment. </a:t>
            </a:r>
            <a:endParaRPr lang="en-A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672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463F-589F-3936-FBC6-1CB891A76E27}"/>
              </a:ext>
            </a:extLst>
          </p:cNvPr>
          <p:cNvSpPr>
            <a:spLocks noGrp="1"/>
          </p:cNvSpPr>
          <p:nvPr>
            <p:ph type="title"/>
          </p:nvPr>
        </p:nvSpPr>
        <p:spPr>
          <a:xfrm>
            <a:off x="635000" y="640823"/>
            <a:ext cx="3418659" cy="5583148"/>
          </a:xfrm>
        </p:spPr>
        <p:txBody>
          <a:bodyPr anchor="ctr">
            <a:normAutofit/>
          </a:bodyPr>
          <a:lstStyle/>
          <a:p>
            <a:r>
              <a:rPr lang="en-AU" sz="4600" b="0" i="1" u="sng" strike="noStrike">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Totaan v The Queen </a:t>
            </a:r>
            <a:r>
              <a:rPr lang="en-AU" sz="4600" b="0" i="0" u="sng">
                <a:effectLst/>
                <a:latin typeface="Calibri" panose="020F0502020204030204" pitchFamily="34" charset="0"/>
                <a:cs typeface="Calibri" panose="020F0502020204030204" pitchFamily="34" charset="0"/>
              </a:rPr>
              <a:t>(2022) 108 NSWLR 17; </a:t>
            </a:r>
            <a:r>
              <a:rPr lang="en-AU" sz="4600" b="0" i="0" u="sng" strike="noStrike">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[2022] NSWCCA 75</a:t>
            </a:r>
            <a:r>
              <a:rPr lang="en-AU" sz="4600" b="0" i="0" u="sng">
                <a:effectLst/>
                <a:latin typeface="Calibri" panose="020F0502020204030204" pitchFamily="34" charset="0"/>
                <a:cs typeface="Calibri" panose="020F0502020204030204" pitchFamily="34" charset="0"/>
              </a:rPr>
              <a:t> </a:t>
            </a:r>
            <a:endParaRPr lang="en-AU" sz="4600" u="sng">
              <a:latin typeface="Calibri" panose="020F0502020204030204" pitchFamily="34" charset="0"/>
              <a:cs typeface="Calibri" panose="020F0502020204030204" pitchFamily="34" charset="0"/>
            </a:endParaRPr>
          </a:p>
        </p:txBody>
      </p:sp>
      <p:graphicFrame>
        <p:nvGraphicFramePr>
          <p:cNvPr id="5" name="Content Placeholder 2">
            <a:extLst>
              <a:ext uri="{FF2B5EF4-FFF2-40B4-BE49-F238E27FC236}">
                <a16:creationId xmlns:a16="http://schemas.microsoft.com/office/drawing/2014/main" id="{12993AAD-BAAD-1271-2A71-BAAE102A8442}"/>
              </a:ext>
            </a:extLst>
          </p:cNvPr>
          <p:cNvGraphicFramePr>
            <a:graphicFrameLocks noGrp="1"/>
          </p:cNvGraphicFramePr>
          <p:nvPr>
            <p:ph idx="1"/>
            <p:extLst>
              <p:ext uri="{D42A27DB-BD31-4B8C-83A1-F6EECF244321}">
                <p14:modId xmlns:p14="http://schemas.microsoft.com/office/powerpoint/2010/main" val="377271391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4552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7EE8-7DB0-F123-40A1-8F48A3BA1530}"/>
              </a:ext>
            </a:extLst>
          </p:cNvPr>
          <p:cNvSpPr>
            <a:spLocks noGrp="1"/>
          </p:cNvSpPr>
          <p:nvPr>
            <p:ph type="title"/>
          </p:nvPr>
        </p:nvSpPr>
        <p:spPr>
          <a:xfrm>
            <a:off x="1383564" y="348865"/>
            <a:ext cx="9718111" cy="1576446"/>
          </a:xfrm>
        </p:spPr>
        <p:txBody>
          <a:bodyPr anchor="ctr">
            <a:normAutofit/>
          </a:bodyPr>
          <a:lstStyle/>
          <a:p>
            <a:r>
              <a:rPr lang="en-AU" sz="4000" i="1">
                <a:solidFill>
                  <a:srgbClr val="FFFFFF"/>
                </a:solidFill>
              </a:rPr>
              <a:t>Totaan’s</a:t>
            </a:r>
            <a:r>
              <a:rPr lang="en-AU" sz="4000">
                <a:solidFill>
                  <a:srgbClr val="FFFFFF"/>
                </a:solidFill>
              </a:rPr>
              <a:t> effect</a:t>
            </a:r>
          </a:p>
        </p:txBody>
      </p:sp>
      <p:graphicFrame>
        <p:nvGraphicFramePr>
          <p:cNvPr id="16" name="Content Placeholder 2">
            <a:extLst>
              <a:ext uri="{FF2B5EF4-FFF2-40B4-BE49-F238E27FC236}">
                <a16:creationId xmlns:a16="http://schemas.microsoft.com/office/drawing/2014/main" id="{62E00C3C-416E-6DDD-1146-6B170D70846D}"/>
              </a:ext>
            </a:extLst>
          </p:cNvPr>
          <p:cNvGraphicFramePr>
            <a:graphicFrameLocks noGrp="1"/>
          </p:cNvGraphicFramePr>
          <p:nvPr>
            <p:ph idx="1"/>
            <p:extLst>
              <p:ext uri="{D42A27DB-BD31-4B8C-83A1-F6EECF244321}">
                <p14:modId xmlns:p14="http://schemas.microsoft.com/office/powerpoint/2010/main" val="339363494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252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7408-0E1C-527A-5A97-F86FABC5F1D8}"/>
              </a:ext>
            </a:extLst>
          </p:cNvPr>
          <p:cNvSpPr>
            <a:spLocks noGrp="1"/>
          </p:cNvSpPr>
          <p:nvPr>
            <p:ph type="title"/>
          </p:nvPr>
        </p:nvSpPr>
        <p:spPr>
          <a:xfrm>
            <a:off x="1245072" y="1289765"/>
            <a:ext cx="3651101" cy="4270963"/>
          </a:xfrm>
        </p:spPr>
        <p:txBody>
          <a:bodyPr anchor="ctr">
            <a:normAutofit/>
          </a:bodyPr>
          <a:lstStyle/>
          <a:p>
            <a:pPr algn="ctr"/>
            <a:r>
              <a:rPr lang="en-AU" sz="5600">
                <a:solidFill>
                  <a:srgbClr val="FFFFFF"/>
                </a:solidFill>
              </a:rPr>
              <a:t>For example:</a:t>
            </a:r>
          </a:p>
        </p:txBody>
      </p:sp>
      <p:sp>
        <p:nvSpPr>
          <p:cNvPr id="3" name="Content Placeholder 2">
            <a:extLst>
              <a:ext uri="{FF2B5EF4-FFF2-40B4-BE49-F238E27FC236}">
                <a16:creationId xmlns:a16="http://schemas.microsoft.com/office/drawing/2014/main" id="{C0819ED5-9CAC-AD48-2B1A-4B284DA286F9}"/>
              </a:ext>
            </a:extLst>
          </p:cNvPr>
          <p:cNvSpPr>
            <a:spLocks noGrp="1"/>
          </p:cNvSpPr>
          <p:nvPr>
            <p:ph idx="1"/>
          </p:nvPr>
        </p:nvSpPr>
        <p:spPr>
          <a:xfrm>
            <a:off x="5301343" y="518400"/>
            <a:ext cx="5767498" cy="5837949"/>
          </a:xfrm>
        </p:spPr>
        <p:txBody>
          <a:bodyPr anchor="ctr">
            <a:normAutofit/>
          </a:bodyPr>
          <a:lstStyle/>
          <a:p>
            <a:r>
              <a:rPr lang="en-AU" sz="2000" b="0" i="0" dirty="0">
                <a:solidFill>
                  <a:schemeClr val="tx1">
                    <a:alpha val="80000"/>
                  </a:schemeClr>
                </a:solidFill>
                <a:effectLst/>
                <a:latin typeface="Calibri" panose="020F0502020204030204" pitchFamily="34" charset="0"/>
                <a:cs typeface="Calibri" panose="020F0502020204030204" pitchFamily="34" charset="0"/>
              </a:rPr>
              <a:t> </a:t>
            </a:r>
            <a:r>
              <a:rPr lang="en-AU" sz="2000" b="0" i="1" u="none" strike="noStrike" dirty="0" err="1">
                <a:solidFill>
                  <a:schemeClr val="tx1">
                    <a:alpha val="80000"/>
                  </a:schemeClr>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Mohlasedi</a:t>
            </a:r>
            <a:r>
              <a:rPr lang="en-AU" sz="2000" b="0" i="1" u="none" strike="noStrike" dirty="0">
                <a:solidFill>
                  <a:schemeClr val="tx1">
                    <a:alpha val="80000"/>
                  </a:schemeClr>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v The Queen</a:t>
            </a:r>
            <a:r>
              <a:rPr lang="en-AU" sz="2000" b="0" i="0" u="none" strike="noStrike" dirty="0">
                <a:solidFill>
                  <a:schemeClr val="tx1">
                    <a:alpha val="80000"/>
                  </a:schemeClr>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[2006] WASCA 267</a:t>
            </a:r>
            <a:r>
              <a:rPr lang="en-AU" sz="2000" b="0" i="0" dirty="0">
                <a:solidFill>
                  <a:schemeClr val="tx1">
                    <a:alpha val="80000"/>
                  </a:schemeClr>
                </a:solidFill>
                <a:effectLst/>
                <a:latin typeface="Calibri" panose="020F0502020204030204" pitchFamily="34" charset="0"/>
                <a:cs typeface="Calibri" panose="020F0502020204030204" pitchFamily="34" charset="0"/>
              </a:rPr>
              <a:t>, a South African flight attendant appealed an 18 year sentence of imprisonment for heroin importation. The appellant alleged that the sentencing judge had failed to take into account the effect of the sentence upon his sick mother in South Africa who was dependent upon him. Roberts-Smith JA (Pullin and Buss JA agreeing) remarked at [60]:</a:t>
            </a:r>
          </a:p>
          <a:p>
            <a:endParaRPr lang="en-AU" sz="2000" dirty="0">
              <a:solidFill>
                <a:schemeClr val="tx1">
                  <a:alpha val="80000"/>
                </a:schemeClr>
              </a:solidFill>
              <a:latin typeface="Calibri" panose="020F0502020204030204" pitchFamily="34" charset="0"/>
              <a:cs typeface="Calibri" panose="020F0502020204030204" pitchFamily="34" charset="0"/>
            </a:endParaRPr>
          </a:p>
          <a:p>
            <a:pPr marL="990600" indent="0">
              <a:buNone/>
            </a:pPr>
            <a:r>
              <a:rPr lang="en-AU" sz="2000" dirty="0">
                <a:solidFill>
                  <a:schemeClr val="tx1">
                    <a:alpha val="80000"/>
                  </a:schemeClr>
                </a:solidFill>
                <a:latin typeface="Calibri" panose="020F0502020204030204" pitchFamily="34" charset="0"/>
                <a:cs typeface="Calibri" panose="020F0502020204030204" pitchFamily="34" charset="0"/>
              </a:rPr>
              <a:t>“</a:t>
            </a:r>
            <a:r>
              <a:rPr lang="en-AU" sz="2000" b="0" i="0" dirty="0">
                <a:solidFill>
                  <a:schemeClr val="tx1">
                    <a:alpha val="80000"/>
                  </a:schemeClr>
                </a:solidFill>
                <a:effectLst/>
                <a:latin typeface="Calibri" panose="020F0502020204030204" pitchFamily="34" charset="0"/>
                <a:cs typeface="Calibri" panose="020F0502020204030204" pitchFamily="34" charset="0"/>
              </a:rPr>
              <a:t>[H]</a:t>
            </a:r>
            <a:r>
              <a:rPr lang="en-AU" sz="2000" b="0" i="0" dirty="0" err="1">
                <a:solidFill>
                  <a:schemeClr val="tx1">
                    <a:alpha val="80000"/>
                  </a:schemeClr>
                </a:solidFill>
                <a:effectLst/>
                <a:latin typeface="Calibri" panose="020F0502020204030204" pitchFamily="34" charset="0"/>
                <a:cs typeface="Calibri" panose="020F0502020204030204" pitchFamily="34" charset="0"/>
              </a:rPr>
              <a:t>aving</a:t>
            </a:r>
            <a:r>
              <a:rPr lang="en-AU" sz="2000" b="0" i="0" dirty="0">
                <a:solidFill>
                  <a:schemeClr val="tx1">
                    <a:alpha val="80000"/>
                  </a:schemeClr>
                </a:solidFill>
                <a:effectLst/>
                <a:latin typeface="Calibri" panose="020F0502020204030204" pitchFamily="34" charset="0"/>
                <a:cs typeface="Calibri" panose="020F0502020204030204" pitchFamily="34" charset="0"/>
              </a:rPr>
              <a:t> regard to the seriousness of the offence as shown by its objective circumstances, she could give it virtually no weight. She was entitled to take that view. It was one plainly open to her.”</a:t>
            </a:r>
            <a:endParaRPr lang="en-AU" sz="2000" dirty="0">
              <a:solidFill>
                <a:schemeClr val="tx1">
                  <a:alpha val="8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7080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CE30-2D6A-76C9-499A-BC8D090ABA99}"/>
              </a:ext>
            </a:extLst>
          </p:cNvPr>
          <p:cNvSpPr>
            <a:spLocks noGrp="1"/>
          </p:cNvSpPr>
          <p:nvPr>
            <p:ph type="title"/>
          </p:nvPr>
        </p:nvSpPr>
        <p:spPr>
          <a:xfrm>
            <a:off x="1245072" y="1289765"/>
            <a:ext cx="3651101" cy="4270963"/>
          </a:xfrm>
        </p:spPr>
        <p:txBody>
          <a:bodyPr anchor="ctr">
            <a:normAutofit/>
          </a:bodyPr>
          <a:lstStyle/>
          <a:p>
            <a:pPr algn="ctr"/>
            <a:r>
              <a:rPr lang="en-AU" sz="5600">
                <a:solidFill>
                  <a:srgbClr val="FFFFFF"/>
                </a:solidFill>
              </a:rPr>
              <a:t>For example:</a:t>
            </a:r>
          </a:p>
        </p:txBody>
      </p:sp>
      <p:sp>
        <p:nvSpPr>
          <p:cNvPr id="3" name="Content Placeholder 2">
            <a:extLst>
              <a:ext uri="{FF2B5EF4-FFF2-40B4-BE49-F238E27FC236}">
                <a16:creationId xmlns:a16="http://schemas.microsoft.com/office/drawing/2014/main" id="{950603ED-4F3C-AA38-E19C-CCF3517A0F58}"/>
              </a:ext>
            </a:extLst>
          </p:cNvPr>
          <p:cNvSpPr>
            <a:spLocks noGrp="1"/>
          </p:cNvSpPr>
          <p:nvPr>
            <p:ph idx="1"/>
          </p:nvPr>
        </p:nvSpPr>
        <p:spPr>
          <a:xfrm>
            <a:off x="5529943" y="518400"/>
            <a:ext cx="5538897" cy="5837949"/>
          </a:xfrm>
        </p:spPr>
        <p:txBody>
          <a:bodyPr anchor="ctr">
            <a:normAutofit/>
          </a:bodyPr>
          <a:lstStyle/>
          <a:p>
            <a:r>
              <a:rPr lang="en-AU" sz="2000" b="0" i="1" u="none" strike="noStrike" dirty="0" err="1">
                <a:solidFill>
                  <a:schemeClr val="tx1">
                    <a:alpha val="80000"/>
                  </a:schemeClr>
                </a:solidFill>
                <a:effectLst/>
                <a:latin typeface="Arno Pro"/>
                <a:hlinkClick r:id="rId3">
                  <a:extLst>
                    <a:ext uri="{A12FA001-AC4F-418D-AE19-62706E023703}">
                      <ahyp:hlinkClr xmlns:ahyp="http://schemas.microsoft.com/office/drawing/2018/hyperlinkcolor" val="tx"/>
                    </a:ext>
                  </a:extLst>
                </a:hlinkClick>
              </a:rPr>
              <a:t>Kleindyk</a:t>
            </a:r>
            <a:r>
              <a:rPr lang="en-AU" sz="2000" b="0" i="1" u="none" strike="noStrike" dirty="0">
                <a:solidFill>
                  <a:schemeClr val="tx1">
                    <a:alpha val="80000"/>
                  </a:schemeClr>
                </a:solidFill>
                <a:effectLst/>
                <a:latin typeface="Arno Pro"/>
                <a:hlinkClick r:id="rId3">
                  <a:extLst>
                    <a:ext uri="{A12FA001-AC4F-418D-AE19-62706E023703}">
                      <ahyp:hlinkClr xmlns:ahyp="http://schemas.microsoft.com/office/drawing/2018/hyperlinkcolor" val="tx"/>
                    </a:ext>
                  </a:extLst>
                </a:hlinkClick>
              </a:rPr>
              <a:t> v The Queen</a:t>
            </a:r>
            <a:r>
              <a:rPr lang="en-AU" sz="2000" b="0" i="0" u="none" strike="noStrike" dirty="0">
                <a:solidFill>
                  <a:schemeClr val="tx1">
                    <a:alpha val="80000"/>
                  </a:schemeClr>
                </a:solidFill>
                <a:effectLst/>
                <a:latin typeface="Arno Pro"/>
                <a:hlinkClick r:id="rId3">
                  <a:extLst>
                    <a:ext uri="{A12FA001-AC4F-418D-AE19-62706E023703}">
                      <ahyp:hlinkClr xmlns:ahyp="http://schemas.microsoft.com/office/drawing/2018/hyperlinkcolor" val="tx"/>
                    </a:ext>
                  </a:extLst>
                </a:hlinkClick>
              </a:rPr>
              <a:t> [2016] WASCA 123</a:t>
            </a:r>
            <a:endParaRPr lang="en-AU" sz="2000" b="0" i="0" u="none" strike="noStrike" dirty="0">
              <a:solidFill>
                <a:schemeClr val="tx1">
                  <a:alpha val="80000"/>
                </a:schemeClr>
              </a:solidFill>
              <a:effectLst/>
              <a:latin typeface="Arno Pro"/>
            </a:endParaRPr>
          </a:p>
          <a:p>
            <a:r>
              <a:rPr lang="en-AU" sz="2000" b="0" i="0" dirty="0">
                <a:solidFill>
                  <a:schemeClr val="tx1">
                    <a:alpha val="80000"/>
                  </a:schemeClr>
                </a:solidFill>
                <a:effectLst/>
                <a:latin typeface="Arno Pro"/>
              </a:rPr>
              <a:t>The Court dismissed an for drug trafficking on the father of two children, one of whom was four years of age and had been diagnosed with autism spectrum disorder. </a:t>
            </a:r>
          </a:p>
          <a:p>
            <a:r>
              <a:rPr lang="en-AU" sz="2000" b="0" i="0" dirty="0">
                <a:solidFill>
                  <a:schemeClr val="tx1">
                    <a:alpha val="80000"/>
                  </a:schemeClr>
                </a:solidFill>
                <a:effectLst/>
                <a:latin typeface="Arno Pro"/>
              </a:rPr>
              <a:t>The sentencing judge had accepted that the offender’s incarceration would result in exceptional hardship to his family, it could not be reflected to any significant extent in the sentence on the basis that the more serious the crimes, the more unlikely it is that an offender’s family hardship can be reflected to any significant extent in the sentence to be imposed’ is in accordance with authority and is not erroneous; Mazza JA (</a:t>
            </a:r>
            <a:r>
              <a:rPr lang="en-AU" sz="2000" b="0" i="0" dirty="0" err="1">
                <a:solidFill>
                  <a:schemeClr val="tx1">
                    <a:alpha val="80000"/>
                  </a:schemeClr>
                </a:solidFill>
                <a:effectLst/>
                <a:latin typeface="Arno Pro"/>
              </a:rPr>
              <a:t>McLure</a:t>
            </a:r>
            <a:r>
              <a:rPr lang="en-AU" sz="2000" b="0" i="0" dirty="0">
                <a:solidFill>
                  <a:schemeClr val="tx1">
                    <a:alpha val="80000"/>
                  </a:schemeClr>
                </a:solidFill>
                <a:effectLst/>
                <a:latin typeface="Arno Pro"/>
              </a:rPr>
              <a:t> P and Mitchell J agreeing) at [50].</a:t>
            </a:r>
            <a:endParaRPr lang="en-AU" sz="2000" dirty="0">
              <a:solidFill>
                <a:schemeClr val="tx1">
                  <a:alpha val="80000"/>
                </a:schemeClr>
              </a:solidFill>
            </a:endParaRPr>
          </a:p>
        </p:txBody>
      </p:sp>
    </p:spTree>
    <p:extLst>
      <p:ext uri="{BB962C8B-B14F-4D97-AF65-F5344CB8AC3E}">
        <p14:creationId xmlns:p14="http://schemas.microsoft.com/office/powerpoint/2010/main" val="1409669829"/>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E58E-2D5D-563F-C960-C2F1CA76ACEF}"/>
              </a:ext>
            </a:extLst>
          </p:cNvPr>
          <p:cNvSpPr>
            <a:spLocks noGrp="1"/>
          </p:cNvSpPr>
          <p:nvPr>
            <p:ph type="title"/>
          </p:nvPr>
        </p:nvSpPr>
        <p:spPr>
          <a:xfrm>
            <a:off x="635000" y="640823"/>
            <a:ext cx="3418659" cy="5583148"/>
          </a:xfrm>
        </p:spPr>
        <p:txBody>
          <a:bodyPr anchor="ctr">
            <a:normAutofit/>
          </a:bodyPr>
          <a:lstStyle/>
          <a:p>
            <a:r>
              <a:rPr lang="en-AU" sz="5400" dirty="0"/>
              <a:t>A post </a:t>
            </a:r>
            <a:r>
              <a:rPr lang="en-AU" sz="5400" i="1" dirty="0" err="1"/>
              <a:t>Totaan</a:t>
            </a:r>
            <a:r>
              <a:rPr lang="en-AU" sz="5400" dirty="0"/>
              <a:t> example:</a:t>
            </a:r>
          </a:p>
        </p:txBody>
      </p:sp>
      <p:graphicFrame>
        <p:nvGraphicFramePr>
          <p:cNvPr id="14" name="Content Placeholder 2">
            <a:extLst>
              <a:ext uri="{FF2B5EF4-FFF2-40B4-BE49-F238E27FC236}">
                <a16:creationId xmlns:a16="http://schemas.microsoft.com/office/drawing/2014/main" id="{9A797A89-0565-52D3-8723-FFA6A1E80AB5}"/>
              </a:ext>
            </a:extLst>
          </p:cNvPr>
          <p:cNvGraphicFramePr>
            <a:graphicFrameLocks noGrp="1"/>
          </p:cNvGraphicFramePr>
          <p:nvPr>
            <p:ph idx="1"/>
            <p:extLst>
              <p:ext uri="{D42A27DB-BD31-4B8C-83A1-F6EECF244321}">
                <p14:modId xmlns:p14="http://schemas.microsoft.com/office/powerpoint/2010/main" val="178386660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5570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0AE76B9-C34E-E59B-F0AC-B3D8D4B27BCF}"/>
              </a:ext>
            </a:extLst>
          </p:cNvPr>
          <p:cNvSpPr>
            <a:spLocks noGrp="1"/>
          </p:cNvSpPr>
          <p:nvPr>
            <p:ph idx="1"/>
          </p:nvPr>
        </p:nvSpPr>
        <p:spPr>
          <a:xfrm>
            <a:off x="2623457" y="1251857"/>
            <a:ext cx="8873999" cy="4925106"/>
          </a:xfrm>
        </p:spPr>
        <p:txBody>
          <a:bodyPr anchor="ctr">
            <a:normAutofit fontScale="92500" lnSpcReduction="20000"/>
          </a:bodyPr>
          <a:lstStyle/>
          <a:p>
            <a:pPr marL="0" indent="0">
              <a:buNone/>
            </a:pPr>
            <a:r>
              <a:rPr lang="en-AU" sz="3200" b="1" dirty="0"/>
              <a:t>Useful resources for Commonwealth sentencing:</a:t>
            </a:r>
          </a:p>
          <a:p>
            <a:pPr marL="0" indent="0">
              <a:buNone/>
            </a:pPr>
            <a:endParaRPr lang="en-AU" sz="2400" dirty="0"/>
          </a:p>
          <a:p>
            <a:pPr marL="0" indent="0">
              <a:buNone/>
            </a:pPr>
            <a:endParaRPr lang="en-AU" sz="2400" dirty="0"/>
          </a:p>
          <a:p>
            <a:r>
              <a:rPr lang="en-AU" sz="2400" b="1" i="1" dirty="0">
                <a:effectLst/>
              </a:rPr>
              <a:t>Sentencing of Federal Offenders in Australia - A Guide for Practitioners </a:t>
            </a:r>
            <a:r>
              <a:rPr lang="en-AU" sz="2400" i="1" dirty="0">
                <a:effectLst/>
              </a:rPr>
              <a:t>- Sixth Edition</a:t>
            </a:r>
            <a:r>
              <a:rPr lang="en-AU" sz="2400" b="0" i="0" dirty="0">
                <a:effectLst/>
              </a:rPr>
              <a:t>, launched April 2023 and available at the CDPP website.</a:t>
            </a:r>
          </a:p>
          <a:p>
            <a:r>
              <a:rPr lang="en-AU" sz="2400" b="1" i="1" dirty="0">
                <a:effectLst/>
              </a:rPr>
              <a:t>Commonwealth Sentencing database</a:t>
            </a:r>
            <a:r>
              <a:rPr lang="en-AU" sz="2400" b="0" i="0" dirty="0">
                <a:effectLst/>
              </a:rPr>
              <a:t>, curated by the National Judicial College of Australia at </a:t>
            </a:r>
            <a:r>
              <a:rPr lang="en-AU" sz="2400" b="0" i="0" dirty="0">
                <a:effectLst/>
                <a:hlinkClick r:id="rId2"/>
              </a:rPr>
              <a:t>https://csd.njca.com.au/</a:t>
            </a:r>
            <a:endParaRPr lang="en-AU" sz="2400" b="0" i="0" dirty="0">
              <a:effectLst/>
            </a:endParaRPr>
          </a:p>
          <a:p>
            <a:r>
              <a:rPr lang="en-AU" sz="2400" b="1" dirty="0"/>
              <a:t>Public Defenders Chambers </a:t>
            </a:r>
            <a:r>
              <a:rPr lang="en-AU" sz="2400" dirty="0"/>
              <a:t>sentencing tables, available on the PD website.</a:t>
            </a:r>
            <a:endParaRPr lang="en-AU" sz="2400" i="1" dirty="0"/>
          </a:p>
          <a:p>
            <a:r>
              <a:rPr lang="en-AU" sz="2400" b="1" i="1" dirty="0"/>
              <a:t>Commonwealth Criminal Law</a:t>
            </a:r>
            <a:r>
              <a:rPr lang="en-AU" sz="2400" i="1" dirty="0"/>
              <a:t>, 3</a:t>
            </a:r>
            <a:r>
              <a:rPr lang="en-AU" sz="2400" i="1" baseline="30000" dirty="0"/>
              <a:t>rd</a:t>
            </a:r>
            <a:r>
              <a:rPr lang="en-AU" sz="2400" i="1" dirty="0"/>
              <a:t> Edition</a:t>
            </a:r>
            <a:r>
              <a:rPr lang="en-AU" sz="2400" dirty="0"/>
              <a:t>, Troy Anderson, published by Federation Press.</a:t>
            </a:r>
          </a:p>
          <a:p>
            <a:endParaRPr lang="en-AU" sz="2400" b="0" i="0" dirty="0">
              <a:effectLst/>
              <a:latin typeface="Helvetica Neue"/>
            </a:endParaRPr>
          </a:p>
          <a:p>
            <a:endParaRPr lang="en-AU" sz="2400" b="0" i="0" dirty="0">
              <a:effectLst/>
              <a:latin typeface="Helvetica Neue"/>
            </a:endParaRPr>
          </a:p>
        </p:txBody>
      </p:sp>
    </p:spTree>
    <p:extLst>
      <p:ext uri="{BB962C8B-B14F-4D97-AF65-F5344CB8AC3E}">
        <p14:creationId xmlns:p14="http://schemas.microsoft.com/office/powerpoint/2010/main" val="2655355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B39D-C78F-1149-02DB-BD80675C9460}"/>
              </a:ext>
            </a:extLst>
          </p:cNvPr>
          <p:cNvSpPr>
            <a:spLocks noGrp="1"/>
          </p:cNvSpPr>
          <p:nvPr>
            <p:ph type="title"/>
          </p:nvPr>
        </p:nvSpPr>
        <p:spPr>
          <a:xfrm>
            <a:off x="841248" y="256032"/>
            <a:ext cx="10506456" cy="1014984"/>
          </a:xfrm>
        </p:spPr>
        <p:txBody>
          <a:bodyPr anchor="b">
            <a:normAutofit/>
          </a:bodyPr>
          <a:lstStyle/>
          <a:p>
            <a:r>
              <a:rPr lang="pt-BR" i="1">
                <a:effectLst/>
                <a:latin typeface="Arial" panose="020B0604020202020204" pitchFamily="34" charset="0"/>
              </a:rPr>
              <a:t>AE v R </a:t>
            </a:r>
            <a:r>
              <a:rPr lang="pt-BR" i="0">
                <a:effectLst/>
                <a:latin typeface="Arial" panose="020B0604020202020204" pitchFamily="34" charset="0"/>
              </a:rPr>
              <a:t>[2023] NSWCCA 74</a:t>
            </a:r>
            <a:endParaRPr lang="en-AU" dirty="0"/>
          </a:p>
        </p:txBody>
      </p:sp>
      <p:graphicFrame>
        <p:nvGraphicFramePr>
          <p:cNvPr id="5" name="Content Placeholder 2">
            <a:extLst>
              <a:ext uri="{FF2B5EF4-FFF2-40B4-BE49-F238E27FC236}">
                <a16:creationId xmlns:a16="http://schemas.microsoft.com/office/drawing/2014/main" id="{07319652-E856-2238-577E-62FA51C1EA39}"/>
              </a:ext>
            </a:extLst>
          </p:cNvPr>
          <p:cNvGraphicFramePr>
            <a:graphicFrameLocks noGrp="1"/>
          </p:cNvGraphicFramePr>
          <p:nvPr>
            <p:ph idx="1"/>
            <p:extLst>
              <p:ext uri="{D42A27DB-BD31-4B8C-83A1-F6EECF244321}">
                <p14:modId xmlns:p14="http://schemas.microsoft.com/office/powerpoint/2010/main" val="170057758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456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6B46-0C14-D2DA-0375-AF9BD0F2F51B}"/>
              </a:ext>
            </a:extLst>
          </p:cNvPr>
          <p:cNvSpPr>
            <a:spLocks noGrp="1"/>
          </p:cNvSpPr>
          <p:nvPr>
            <p:ph type="title"/>
          </p:nvPr>
        </p:nvSpPr>
        <p:spPr>
          <a:xfrm>
            <a:off x="1006900" y="1188637"/>
            <a:ext cx="3141430" cy="4480726"/>
          </a:xfrm>
        </p:spPr>
        <p:txBody>
          <a:bodyPr>
            <a:normAutofit/>
          </a:bodyPr>
          <a:lstStyle/>
          <a:p>
            <a:pPr algn="r"/>
            <a:r>
              <a:rPr lang="pt-BR" sz="5100" i="1">
                <a:effectLst/>
                <a:latin typeface="Arial" panose="020B0604020202020204" pitchFamily="34" charset="0"/>
              </a:rPr>
              <a:t>AE v R </a:t>
            </a:r>
            <a:r>
              <a:rPr lang="pt-BR" sz="5100" i="0">
                <a:effectLst/>
                <a:latin typeface="Arial" panose="020B0604020202020204" pitchFamily="34" charset="0"/>
              </a:rPr>
              <a:t>[2023] NSWCCA 74</a:t>
            </a:r>
            <a:endParaRPr lang="en-AU" sz="5100"/>
          </a:p>
        </p:txBody>
      </p:sp>
      <p:sp>
        <p:nvSpPr>
          <p:cNvPr id="19" name="Content Placeholder 2">
            <a:extLst>
              <a:ext uri="{FF2B5EF4-FFF2-40B4-BE49-F238E27FC236}">
                <a16:creationId xmlns:a16="http://schemas.microsoft.com/office/drawing/2014/main" id="{802282D5-A4D1-FDF1-4754-BCD3A4263DFD}"/>
              </a:ext>
            </a:extLst>
          </p:cNvPr>
          <p:cNvSpPr>
            <a:spLocks noGrp="1"/>
          </p:cNvSpPr>
          <p:nvPr>
            <p:ph idx="1"/>
          </p:nvPr>
        </p:nvSpPr>
        <p:spPr>
          <a:xfrm>
            <a:off x="5138928" y="1338729"/>
            <a:ext cx="4795584" cy="4180542"/>
          </a:xfrm>
        </p:spPr>
        <p:txBody>
          <a:bodyPr anchor="ctr">
            <a:normAutofit/>
          </a:bodyPr>
          <a:lstStyle/>
          <a:p>
            <a:r>
              <a:rPr lang="en-AU" sz="1500"/>
              <a:t>Wilson J at [52] – [54]</a:t>
            </a:r>
          </a:p>
          <a:p>
            <a:pPr marL="0" indent="0">
              <a:buNone/>
            </a:pPr>
            <a:r>
              <a:rPr lang="en-AU" sz="1500" b="0" i="0">
                <a:effectLst/>
                <a:latin typeface="Arial" panose="020B0604020202020204" pitchFamily="34" charset="0"/>
              </a:rPr>
              <a:t>“The sentence the applicant received in the District Court was one which, having regard to the seriousness of the offence and the maximum penalty that applies, might be regarded as lenient. Every conclusion favourable to the applicant that could have been reached was reached and, whilst the sentencing judge did not regard the evidence concerning the impact of the probable sentence upon the applicant’s family as sufficient to constitute exceptional hardship, his Honour did not ignore it or fail to take it into account. The sentencing judge gave full weight to the “big” and “devastating” effect of the legal proceedings and the applicant’s inevitable incarceration upon his parents and children and took it into account when determining the sentence to be imposed…</a:t>
            </a:r>
          </a:p>
        </p:txBody>
      </p:sp>
    </p:spTree>
    <p:extLst>
      <p:ext uri="{BB962C8B-B14F-4D97-AF65-F5344CB8AC3E}">
        <p14:creationId xmlns:p14="http://schemas.microsoft.com/office/powerpoint/2010/main" val="3688002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FEB6-7EEA-945E-E204-5175E8AD9DEF}"/>
              </a:ext>
            </a:extLst>
          </p:cNvPr>
          <p:cNvSpPr>
            <a:spLocks noGrp="1"/>
          </p:cNvSpPr>
          <p:nvPr>
            <p:ph type="title"/>
          </p:nvPr>
        </p:nvSpPr>
        <p:spPr>
          <a:xfrm>
            <a:off x="1006900" y="1188637"/>
            <a:ext cx="3141430" cy="4480726"/>
          </a:xfrm>
        </p:spPr>
        <p:txBody>
          <a:bodyPr>
            <a:normAutofit/>
          </a:bodyPr>
          <a:lstStyle/>
          <a:p>
            <a:pPr algn="r"/>
            <a:r>
              <a:rPr lang="pt-BR" sz="5100" i="1">
                <a:effectLst/>
                <a:latin typeface="Arial" panose="020B0604020202020204" pitchFamily="34" charset="0"/>
              </a:rPr>
              <a:t>AE v R </a:t>
            </a:r>
            <a:r>
              <a:rPr lang="pt-BR" sz="5100" i="0">
                <a:effectLst/>
                <a:latin typeface="Arial" panose="020B0604020202020204" pitchFamily="34" charset="0"/>
              </a:rPr>
              <a:t>[2023] NSWCCA 74</a:t>
            </a:r>
            <a:endParaRPr lang="en-AU" sz="5100"/>
          </a:p>
        </p:txBody>
      </p:sp>
      <p:sp>
        <p:nvSpPr>
          <p:cNvPr id="3" name="Content Placeholder 2">
            <a:extLst>
              <a:ext uri="{FF2B5EF4-FFF2-40B4-BE49-F238E27FC236}">
                <a16:creationId xmlns:a16="http://schemas.microsoft.com/office/drawing/2014/main" id="{FAB72CE6-6F66-7AA6-C714-D1062A90CF39}"/>
              </a:ext>
            </a:extLst>
          </p:cNvPr>
          <p:cNvSpPr>
            <a:spLocks noGrp="1"/>
          </p:cNvSpPr>
          <p:nvPr>
            <p:ph idx="1"/>
          </p:nvPr>
        </p:nvSpPr>
        <p:spPr>
          <a:xfrm>
            <a:off x="5138928" y="1338729"/>
            <a:ext cx="4795584" cy="4180542"/>
          </a:xfrm>
        </p:spPr>
        <p:txBody>
          <a:bodyPr anchor="ctr">
            <a:normAutofit lnSpcReduction="10000"/>
          </a:bodyPr>
          <a:lstStyle/>
          <a:p>
            <a:r>
              <a:rPr lang="en-AU" sz="1700"/>
              <a:t>Wilson J at [52] – [54]</a:t>
            </a:r>
          </a:p>
          <a:p>
            <a:pPr marL="0" indent="0">
              <a:buNone/>
            </a:pPr>
            <a:r>
              <a:rPr lang="en-AU" sz="1700" b="0" i="0">
                <a:effectLst/>
                <a:latin typeface="Calibri" panose="020F0502020204030204" pitchFamily="34" charset="0"/>
                <a:cs typeface="Calibri" panose="020F0502020204030204" pitchFamily="34" charset="0"/>
              </a:rPr>
              <a:t>The evidence before this Court as to the impact on family of the sentence imposed on the applicant bears out his Honour’s conclusion in that regard. The applicant’s family have been adversely affected as the sentencing judge predicted, a matter already given weight in mitigation by him when determining the sentence to be imposed.</a:t>
            </a:r>
          </a:p>
          <a:p>
            <a:pPr marL="0" indent="0">
              <a:buNone/>
            </a:pPr>
            <a:r>
              <a:rPr lang="en-AU" sz="1700" b="0" i="0">
                <a:effectLst/>
                <a:latin typeface="Calibri" panose="020F0502020204030204" pitchFamily="34" charset="0"/>
                <a:cs typeface="Calibri" panose="020F0502020204030204" pitchFamily="34" charset="0"/>
              </a:rPr>
              <a:t>The additional evidence of the impact of the sentence upon family members is not such as to attract an even greater mitigatory benefit than that allowed at first instance. The situations respectively of the applicant’s youngest child and his sister cannot result in a sentence that breaches the statutory requirement that the sentence imposed is of a severity appropriate in all the circumstances…”</a:t>
            </a:r>
          </a:p>
          <a:p>
            <a:endParaRPr lang="en-AU" sz="1700"/>
          </a:p>
        </p:txBody>
      </p:sp>
    </p:spTree>
    <p:extLst>
      <p:ext uri="{BB962C8B-B14F-4D97-AF65-F5344CB8AC3E}">
        <p14:creationId xmlns:p14="http://schemas.microsoft.com/office/powerpoint/2010/main" val="166833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02A6-CF5F-EEB9-C193-D14AF1FD0534}"/>
              </a:ext>
            </a:extLst>
          </p:cNvPr>
          <p:cNvSpPr>
            <a:spLocks noGrp="1"/>
          </p:cNvSpPr>
          <p:nvPr>
            <p:ph type="title"/>
          </p:nvPr>
        </p:nvSpPr>
        <p:spPr/>
        <p:txBody>
          <a:bodyPr/>
          <a:lstStyle/>
          <a:p>
            <a:r>
              <a:rPr lang="en-AU" dirty="0"/>
              <a:t>The judicial gold star</a:t>
            </a:r>
          </a:p>
        </p:txBody>
      </p:sp>
      <p:sp>
        <p:nvSpPr>
          <p:cNvPr id="3" name="Content Placeholder 2">
            <a:extLst>
              <a:ext uri="{FF2B5EF4-FFF2-40B4-BE49-F238E27FC236}">
                <a16:creationId xmlns:a16="http://schemas.microsoft.com/office/drawing/2014/main" id="{46DF8E88-DBDB-6D3B-2144-D56038D6A417}"/>
              </a:ext>
            </a:extLst>
          </p:cNvPr>
          <p:cNvSpPr>
            <a:spLocks noGrp="1"/>
          </p:cNvSpPr>
          <p:nvPr>
            <p:ph idx="1"/>
          </p:nvPr>
        </p:nvSpPr>
        <p:spPr>
          <a:xfrm>
            <a:off x="838200" y="1545771"/>
            <a:ext cx="10515600" cy="4631192"/>
          </a:xfrm>
        </p:spPr>
        <p:txBody>
          <a:bodyPr>
            <a:normAutofit fontScale="92500"/>
          </a:bodyPr>
          <a:lstStyle/>
          <a:p>
            <a:r>
              <a:rPr lang="en-AU" sz="2400" dirty="0"/>
              <a:t>Section 16A(2)(h) of the Crimes Act requires the sentencing court to take into account, “</a:t>
            </a:r>
            <a:r>
              <a:rPr lang="en-AU" sz="2400" b="0" i="1" dirty="0">
                <a:effectLst/>
              </a:rPr>
              <a:t>The degree to which the person has co‑operated with law enforcement agencies in the investigation of the offence or of other offences.”</a:t>
            </a:r>
            <a:endParaRPr lang="en-AU" sz="2400" i="1" dirty="0"/>
          </a:p>
          <a:p>
            <a:r>
              <a:rPr lang="en-AU" sz="2400" b="0" dirty="0">
                <a:effectLst/>
              </a:rPr>
              <a:t>Although usually associated </a:t>
            </a:r>
            <a:r>
              <a:rPr lang="en-AU" sz="2400" dirty="0"/>
              <a:t>with cooperation with authorities, t</a:t>
            </a:r>
            <a:r>
              <a:rPr lang="en-AU" sz="2400" b="0" dirty="0">
                <a:effectLst/>
              </a:rPr>
              <a:t>his can also manifest itself as a mitigating factor on sentence if the Court is in a position to find that, the offender  “…was exceptionally co-operative and helpful and I record my gratitude ... I take into account in Ms Cranston’s favour this important degree of co-operation in the conduct of the tria</a:t>
            </a:r>
            <a:r>
              <a:rPr lang="en-AU" sz="2400" dirty="0"/>
              <a:t>l.”</a:t>
            </a:r>
          </a:p>
          <a:p>
            <a:r>
              <a:rPr lang="en-AU" sz="2400" b="1" dirty="0">
                <a:solidFill>
                  <a:schemeClr val="bg1"/>
                </a:solidFill>
                <a:highlight>
                  <a:srgbClr val="FFFF00"/>
                </a:highlight>
              </a:rPr>
              <a:t>R v Lauren Cranston</a:t>
            </a:r>
            <a:r>
              <a:rPr lang="en-AU" sz="2400" b="1" i="0" dirty="0">
                <a:solidFill>
                  <a:schemeClr val="bg1"/>
                </a:solidFill>
                <a:effectLst/>
                <a:highlight>
                  <a:srgbClr val="FFFF00"/>
                </a:highlight>
              </a:rPr>
              <a:t> </a:t>
            </a:r>
            <a:r>
              <a:rPr lang="en-AU" sz="2400" b="1" i="0" dirty="0">
                <a:solidFill>
                  <a:srgbClr val="263238"/>
                </a:solidFill>
                <a:effectLst/>
                <a:highlight>
                  <a:srgbClr val="FFFF00"/>
                </a:highlight>
              </a:rPr>
              <a:t>[2023] NSWSC 454 at [88]</a:t>
            </a:r>
          </a:p>
          <a:p>
            <a:r>
              <a:rPr lang="en-AU" sz="2400" b="1" dirty="0">
                <a:solidFill>
                  <a:srgbClr val="263238"/>
                </a:solidFill>
                <a:highlight>
                  <a:srgbClr val="FFFF00"/>
                </a:highlight>
              </a:rPr>
              <a:t>R v Willmott [2023] NSWSC 474 at [85]</a:t>
            </a:r>
          </a:p>
          <a:p>
            <a:r>
              <a:rPr lang="en-AU" sz="2400" b="1" dirty="0">
                <a:solidFill>
                  <a:srgbClr val="263238"/>
                </a:solidFill>
                <a:highlight>
                  <a:srgbClr val="FFFF00"/>
                </a:highlight>
              </a:rPr>
              <a:t>R v Menon [2023] NSWSC 768 at [119]</a:t>
            </a:r>
            <a:endParaRPr lang="en-AU" sz="2400" b="1" dirty="0">
              <a:highlight>
                <a:srgbClr val="FFFF00"/>
              </a:highlight>
            </a:endParaRPr>
          </a:p>
          <a:p>
            <a:endParaRPr lang="en-AU" sz="2400" b="0" dirty="0">
              <a:effectLst/>
            </a:endParaRPr>
          </a:p>
          <a:p>
            <a:endParaRPr lang="en-AU" dirty="0"/>
          </a:p>
        </p:txBody>
      </p:sp>
    </p:spTree>
    <p:extLst>
      <p:ext uri="{BB962C8B-B14F-4D97-AF65-F5344CB8AC3E}">
        <p14:creationId xmlns:p14="http://schemas.microsoft.com/office/powerpoint/2010/main" val="3266592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062D-7B8C-E22B-DA2D-6148F09B5DC8}"/>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7303EE45-4776-4C2C-C97B-18E74AD00F33}"/>
              </a:ext>
            </a:extLst>
          </p:cNvPr>
          <p:cNvSpPr>
            <a:spLocks noGrp="1"/>
          </p:cNvSpPr>
          <p:nvPr>
            <p:ph idx="1"/>
          </p:nvPr>
        </p:nvSpPr>
        <p:spPr/>
        <p:txBody>
          <a:bodyPr>
            <a:normAutofit/>
          </a:bodyPr>
          <a:lstStyle/>
          <a:p>
            <a:pPr marL="0" indent="0" algn="ctr">
              <a:buNone/>
            </a:pPr>
            <a:r>
              <a:rPr lang="en-AU" sz="4800" dirty="0"/>
              <a:t>The end!</a:t>
            </a:r>
          </a:p>
        </p:txBody>
      </p:sp>
    </p:spTree>
    <p:extLst>
      <p:ext uri="{BB962C8B-B14F-4D97-AF65-F5344CB8AC3E}">
        <p14:creationId xmlns:p14="http://schemas.microsoft.com/office/powerpoint/2010/main" val="298809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E871-D470-C076-428F-768F68C4BDEC}"/>
              </a:ext>
            </a:extLst>
          </p:cNvPr>
          <p:cNvSpPr>
            <a:spLocks noGrp="1"/>
          </p:cNvSpPr>
          <p:nvPr>
            <p:ph type="title"/>
          </p:nvPr>
        </p:nvSpPr>
        <p:spPr>
          <a:xfrm>
            <a:off x="841248" y="256032"/>
            <a:ext cx="10506456" cy="1014984"/>
          </a:xfrm>
        </p:spPr>
        <p:txBody>
          <a:bodyPr anchor="b">
            <a:normAutofit/>
          </a:bodyPr>
          <a:lstStyle/>
          <a:p>
            <a:r>
              <a:rPr lang="en-AU" dirty="0"/>
              <a:t>Mandatory Minimum sentencing</a:t>
            </a:r>
          </a:p>
        </p:txBody>
      </p:sp>
      <p:graphicFrame>
        <p:nvGraphicFramePr>
          <p:cNvPr id="5" name="Content Placeholder 2">
            <a:extLst>
              <a:ext uri="{FF2B5EF4-FFF2-40B4-BE49-F238E27FC236}">
                <a16:creationId xmlns:a16="http://schemas.microsoft.com/office/drawing/2014/main" id="{19321A95-8528-60B4-058D-7A71CCD25E79}"/>
              </a:ext>
            </a:extLst>
          </p:cNvPr>
          <p:cNvGraphicFramePr>
            <a:graphicFrameLocks noGrp="1"/>
          </p:cNvGraphicFramePr>
          <p:nvPr>
            <p:ph idx="1"/>
            <p:extLst>
              <p:ext uri="{D42A27DB-BD31-4B8C-83A1-F6EECF244321}">
                <p14:modId xmlns:p14="http://schemas.microsoft.com/office/powerpoint/2010/main" val="224550124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611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E91C-5D8C-3427-B0C8-B00B29B4BCE9}"/>
              </a:ext>
            </a:extLst>
          </p:cNvPr>
          <p:cNvSpPr>
            <a:spLocks noGrp="1"/>
          </p:cNvSpPr>
          <p:nvPr>
            <p:ph type="title"/>
          </p:nvPr>
        </p:nvSpPr>
        <p:spPr>
          <a:xfrm>
            <a:off x="686834" y="1153572"/>
            <a:ext cx="3200400" cy="4461163"/>
          </a:xfrm>
        </p:spPr>
        <p:txBody>
          <a:bodyPr>
            <a:normAutofit/>
          </a:bodyPr>
          <a:lstStyle/>
          <a:p>
            <a:r>
              <a:rPr lang="en-AU">
                <a:solidFill>
                  <a:srgbClr val="FFFFFF"/>
                </a:solidFill>
              </a:rPr>
              <a:t>Context</a:t>
            </a:r>
          </a:p>
        </p:txBody>
      </p:sp>
      <p:sp>
        <p:nvSpPr>
          <p:cNvPr id="3" name="Content Placeholder 2">
            <a:extLst>
              <a:ext uri="{FF2B5EF4-FFF2-40B4-BE49-F238E27FC236}">
                <a16:creationId xmlns:a16="http://schemas.microsoft.com/office/drawing/2014/main" id="{15100257-E626-7E8C-0833-51557F7591F7}"/>
              </a:ext>
            </a:extLst>
          </p:cNvPr>
          <p:cNvSpPr>
            <a:spLocks noGrp="1"/>
          </p:cNvSpPr>
          <p:nvPr>
            <p:ph idx="1"/>
          </p:nvPr>
        </p:nvSpPr>
        <p:spPr>
          <a:xfrm>
            <a:off x="4447308" y="591344"/>
            <a:ext cx="6906491" cy="5585619"/>
          </a:xfrm>
        </p:spPr>
        <p:txBody>
          <a:bodyPr anchor="ctr">
            <a:normAutofit/>
          </a:bodyPr>
          <a:lstStyle/>
          <a:p>
            <a:r>
              <a:rPr lang="en-AU" sz="2000" dirty="0">
                <a:latin typeface="Arial" panose="020B0604020202020204" pitchFamily="34" charset="0"/>
                <a:cs typeface="Arial" panose="020B0604020202020204" pitchFamily="34" charset="0"/>
              </a:rPr>
              <a:t>Divisions 272, 273 and 474 of the Criminal Code contain offences which potentially carry mandatory minimum sentences of imprisonment.</a:t>
            </a:r>
          </a:p>
          <a:p>
            <a:r>
              <a:rPr lang="en-AU" sz="2000" b="0" i="0" u="none" strike="noStrike" baseline="0" dirty="0">
                <a:latin typeface="Arial" panose="020B0604020202020204" pitchFamily="34" charset="0"/>
                <a:cs typeface="Arial" panose="020B0604020202020204" pitchFamily="34" charset="0"/>
              </a:rPr>
              <a:t>Sections 16AAA and 16AAB of the </a:t>
            </a:r>
            <a:r>
              <a:rPr lang="en-AU" sz="2000" b="0" i="1" u="none" strike="noStrike" baseline="0" dirty="0">
                <a:latin typeface="Arial" panose="020B0604020202020204" pitchFamily="34" charset="0"/>
                <a:cs typeface="Arial" panose="020B0604020202020204" pitchFamily="34" charset="0"/>
              </a:rPr>
              <a:t>Crimes Act 1914 </a:t>
            </a:r>
            <a:r>
              <a:rPr lang="en-AU" sz="2000" b="0" i="0" u="none" strike="noStrike" baseline="0" dirty="0">
                <a:latin typeface="Arial" panose="020B0604020202020204" pitchFamily="34" charset="0"/>
                <a:cs typeface="Arial" panose="020B0604020202020204" pitchFamily="34" charset="0"/>
              </a:rPr>
              <a:t>(</a:t>
            </a:r>
            <a:r>
              <a:rPr lang="en-AU" sz="2000" b="0" i="0" u="none" strike="noStrike" baseline="0" dirty="0" err="1">
                <a:latin typeface="Arial" panose="020B0604020202020204" pitchFamily="34" charset="0"/>
                <a:cs typeface="Arial" panose="020B0604020202020204" pitchFamily="34" charset="0"/>
              </a:rPr>
              <a:t>Cth</a:t>
            </a:r>
            <a:r>
              <a:rPr lang="en-AU" sz="2000" b="0" i="0" u="none" strike="noStrike" baseline="0" dirty="0">
                <a:latin typeface="Arial" panose="020B0604020202020204" pitchFamily="34" charset="0"/>
                <a:cs typeface="Arial" panose="020B0604020202020204" pitchFamily="34" charset="0"/>
              </a:rPr>
              <a:t>) provide for mandatory terms of imprisonment for certain specified Commonwealth sexual offences relating to children which were committed on or after 23 June 2020 (subject to exceptions in s 16AAC). </a:t>
            </a:r>
          </a:p>
        </p:txBody>
      </p:sp>
    </p:spTree>
    <p:extLst>
      <p:ext uri="{BB962C8B-B14F-4D97-AF65-F5344CB8AC3E}">
        <p14:creationId xmlns:p14="http://schemas.microsoft.com/office/powerpoint/2010/main" val="285744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4CD1-646D-8BBB-02B5-B2B04D389303}"/>
              </a:ext>
            </a:extLst>
          </p:cNvPr>
          <p:cNvSpPr>
            <a:spLocks noGrp="1"/>
          </p:cNvSpPr>
          <p:nvPr>
            <p:ph type="title"/>
          </p:nvPr>
        </p:nvSpPr>
        <p:spPr>
          <a:xfrm>
            <a:off x="1171074" y="1396686"/>
            <a:ext cx="3240506" cy="4064628"/>
          </a:xfrm>
        </p:spPr>
        <p:txBody>
          <a:bodyPr>
            <a:normAutofit/>
          </a:bodyPr>
          <a:lstStyle/>
          <a:p>
            <a:r>
              <a:rPr lang="en-AU">
                <a:solidFill>
                  <a:srgbClr val="FFFFFF"/>
                </a:solidFill>
              </a:rPr>
              <a:t>Section 16AAC Crimes Act exceptions</a:t>
            </a:r>
          </a:p>
        </p:txBody>
      </p:sp>
      <p:sp>
        <p:nvSpPr>
          <p:cNvPr id="3" name="Content Placeholder 2">
            <a:extLst>
              <a:ext uri="{FF2B5EF4-FFF2-40B4-BE49-F238E27FC236}">
                <a16:creationId xmlns:a16="http://schemas.microsoft.com/office/drawing/2014/main" id="{3E10AD6A-B5DF-EAF6-E418-DC9B94C34CEB}"/>
              </a:ext>
            </a:extLst>
          </p:cNvPr>
          <p:cNvSpPr>
            <a:spLocks noGrp="1"/>
          </p:cNvSpPr>
          <p:nvPr>
            <p:ph idx="1"/>
          </p:nvPr>
        </p:nvSpPr>
        <p:spPr>
          <a:xfrm>
            <a:off x="5370153" y="841377"/>
            <a:ext cx="5536397" cy="5072243"/>
          </a:xfrm>
        </p:spPr>
        <p:txBody>
          <a:bodyPr>
            <a:normAutofit lnSpcReduction="10000"/>
          </a:bodyPr>
          <a:lstStyle/>
          <a:p>
            <a:endParaRPr lang="en-AU" sz="1600" b="0" i="0" u="none" strike="noStrike" baseline="0" dirty="0">
              <a:latin typeface="Calibri" panose="020F0502020204030204" pitchFamily="34" charset="0"/>
            </a:endParaRPr>
          </a:p>
          <a:p>
            <a:r>
              <a:rPr lang="en-AU" sz="1600" b="0" i="0" u="none" strike="noStrike" baseline="0" dirty="0">
                <a:latin typeface="Calibri" panose="020F0502020204030204" pitchFamily="34" charset="0"/>
              </a:rPr>
              <a:t>Mandatory minimum sentences under s 16AAA or s 16AAB do not apply if the offender was aged under 18 years at the time of the offence: s 16AAC(1). </a:t>
            </a:r>
          </a:p>
          <a:p>
            <a:r>
              <a:rPr lang="en-AU" sz="1600" b="0" i="0" u="none" strike="noStrike" baseline="0" dirty="0">
                <a:latin typeface="Calibri" panose="020F0502020204030204" pitchFamily="34" charset="0"/>
              </a:rPr>
              <a:t>Under s 16AAC(2), a court may impose a sentence of imprisonment of less than the period specified in s 16AAA or s 16AAB but only if the court considers it appropriate to reduce the sentence because of either or both of the following:</a:t>
            </a:r>
          </a:p>
          <a:p>
            <a:pPr marL="630238" indent="-630238">
              <a:buNone/>
            </a:pPr>
            <a:r>
              <a:rPr lang="en-AU" sz="1600" b="0" i="0" u="none" strike="noStrike" baseline="0" dirty="0">
                <a:latin typeface="Calibri" panose="020F0502020204030204" pitchFamily="34" charset="0"/>
              </a:rPr>
              <a:t>	• the court is taking into account, under s 16A(2)(g), the person pleading guilty; or </a:t>
            </a:r>
          </a:p>
          <a:p>
            <a:pPr marL="630238" indent="0">
              <a:buNone/>
            </a:pPr>
            <a:r>
              <a:rPr lang="en-AU" sz="1600" b="0" i="0" u="none" strike="noStrike" baseline="0" dirty="0">
                <a:latin typeface="Calibri" panose="020F0502020204030204" pitchFamily="34" charset="0"/>
              </a:rPr>
              <a:t>• the court is taking into account, under s 16A(2)(h), the person having cooperated with law enforcement agencies in the investigation of the offence or of a Commonwealth child sex offence. </a:t>
            </a:r>
          </a:p>
          <a:p>
            <a:r>
              <a:rPr lang="en-AU" sz="1600" b="0" i="0" u="none" strike="noStrike" baseline="0" dirty="0">
                <a:latin typeface="Calibri" panose="020F0502020204030204" pitchFamily="34" charset="0"/>
              </a:rPr>
              <a:t>The maximum reduction below the specified minimum for either a guilty plea or cooperation is 25%, or 50% for both (s 16AAC(3)). </a:t>
            </a:r>
          </a:p>
          <a:p>
            <a:endParaRPr lang="en-AU" sz="1300" dirty="0"/>
          </a:p>
        </p:txBody>
      </p:sp>
    </p:spTree>
    <p:extLst>
      <p:ext uri="{BB962C8B-B14F-4D97-AF65-F5344CB8AC3E}">
        <p14:creationId xmlns:p14="http://schemas.microsoft.com/office/powerpoint/2010/main" val="3306869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F814-CD48-05F5-DE43-5BFB8CD39BD0}"/>
              </a:ext>
            </a:extLst>
          </p:cNvPr>
          <p:cNvSpPr>
            <a:spLocks noGrp="1"/>
          </p:cNvSpPr>
          <p:nvPr>
            <p:ph type="title"/>
          </p:nvPr>
        </p:nvSpPr>
        <p:spPr>
          <a:xfrm>
            <a:off x="326570" y="1188637"/>
            <a:ext cx="3821759" cy="4480726"/>
          </a:xfrm>
        </p:spPr>
        <p:txBody>
          <a:bodyPr>
            <a:normAutofit/>
          </a:bodyPr>
          <a:lstStyle/>
          <a:p>
            <a:pPr algn="r"/>
            <a:r>
              <a:rPr lang="en-AU" sz="6600" dirty="0"/>
              <a:t>Context</a:t>
            </a:r>
          </a:p>
        </p:txBody>
      </p:sp>
      <p:sp>
        <p:nvSpPr>
          <p:cNvPr id="3" name="Content Placeholder 2">
            <a:extLst>
              <a:ext uri="{FF2B5EF4-FFF2-40B4-BE49-F238E27FC236}">
                <a16:creationId xmlns:a16="http://schemas.microsoft.com/office/drawing/2014/main" id="{8ECE52B1-87A3-4A33-AE08-63D9F8C79BB6}"/>
              </a:ext>
            </a:extLst>
          </p:cNvPr>
          <p:cNvSpPr>
            <a:spLocks noGrp="1"/>
          </p:cNvSpPr>
          <p:nvPr>
            <p:ph idx="1"/>
          </p:nvPr>
        </p:nvSpPr>
        <p:spPr>
          <a:xfrm>
            <a:off x="5138928" y="1338729"/>
            <a:ext cx="4795584" cy="4180542"/>
          </a:xfrm>
        </p:spPr>
        <p:txBody>
          <a:bodyPr anchor="ctr">
            <a:normAutofit lnSpcReduction="10000"/>
          </a:bodyPr>
          <a:lstStyle/>
          <a:p>
            <a:r>
              <a:rPr lang="en-AU" sz="2200" b="0" i="0" u="none" strike="noStrike" baseline="0" dirty="0">
                <a:latin typeface="Arial" panose="020B0604020202020204" pitchFamily="34" charset="0"/>
                <a:cs typeface="Arial" panose="020B0604020202020204" pitchFamily="34" charset="0"/>
              </a:rPr>
              <a:t>Section 16AAA relates to specified high-level Commonwealth child sex offences and applies in any case in which a person is convicted of a specified offence. </a:t>
            </a:r>
          </a:p>
          <a:p>
            <a:r>
              <a:rPr lang="en-AU" sz="2200" b="0" i="0" u="none" strike="noStrike" baseline="0" dirty="0">
                <a:latin typeface="Arial" panose="020B0604020202020204" pitchFamily="34" charset="0"/>
                <a:cs typeface="Arial" panose="020B0604020202020204" pitchFamily="34" charset="0"/>
              </a:rPr>
              <a:t>Section 16AAB relates to specified Commonwealth child sexual abuse offences and applies if the offender has previously convicted of a Commonwealth, State or Territory child sexual abuse offence. </a:t>
            </a:r>
            <a:endParaRPr lang="en-AU" sz="2200" dirty="0">
              <a:latin typeface="Arial" panose="020B0604020202020204" pitchFamily="34" charset="0"/>
              <a:cs typeface="Arial" panose="020B0604020202020204" pitchFamily="34" charset="0"/>
            </a:endParaRPr>
          </a:p>
          <a:p>
            <a:endParaRPr lang="en-AU" sz="2200" dirty="0"/>
          </a:p>
        </p:txBody>
      </p:sp>
    </p:spTree>
    <p:extLst>
      <p:ext uri="{BB962C8B-B14F-4D97-AF65-F5344CB8AC3E}">
        <p14:creationId xmlns:p14="http://schemas.microsoft.com/office/powerpoint/2010/main" val="355241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E2C1-0567-193F-0992-178B9127E765}"/>
              </a:ext>
            </a:extLst>
          </p:cNvPr>
          <p:cNvSpPr>
            <a:spLocks noGrp="1"/>
          </p:cNvSpPr>
          <p:nvPr>
            <p:ph type="title"/>
          </p:nvPr>
        </p:nvSpPr>
        <p:spPr>
          <a:xfrm>
            <a:off x="621792" y="1161288"/>
            <a:ext cx="3602736" cy="4526280"/>
          </a:xfrm>
        </p:spPr>
        <p:txBody>
          <a:bodyPr>
            <a:normAutofit/>
          </a:bodyPr>
          <a:lstStyle/>
          <a:p>
            <a:r>
              <a:rPr lang="en-AU" sz="4000" b="1" dirty="0"/>
              <a:t>How does mandatory sentencing work?</a:t>
            </a:r>
          </a:p>
        </p:txBody>
      </p:sp>
      <p:graphicFrame>
        <p:nvGraphicFramePr>
          <p:cNvPr id="20" name="Content Placeholder 2">
            <a:extLst>
              <a:ext uri="{FF2B5EF4-FFF2-40B4-BE49-F238E27FC236}">
                <a16:creationId xmlns:a16="http://schemas.microsoft.com/office/drawing/2014/main" id="{F55FACA3-A845-BC49-0BAE-A7B95E862C32}"/>
              </a:ext>
            </a:extLst>
          </p:cNvPr>
          <p:cNvGraphicFramePr>
            <a:graphicFrameLocks noGrp="1"/>
          </p:cNvGraphicFramePr>
          <p:nvPr>
            <p:ph idx="1"/>
            <p:extLst>
              <p:ext uri="{D42A27DB-BD31-4B8C-83A1-F6EECF244321}">
                <p14:modId xmlns:p14="http://schemas.microsoft.com/office/powerpoint/2010/main" val="254738106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544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C7D9E-5D79-2B64-300F-D4D5C2C814B7}"/>
              </a:ext>
            </a:extLst>
          </p:cNvPr>
          <p:cNvSpPr>
            <a:spLocks noGrp="1"/>
          </p:cNvSpPr>
          <p:nvPr>
            <p:ph type="title"/>
          </p:nvPr>
        </p:nvSpPr>
        <p:spPr>
          <a:xfrm>
            <a:off x="1616054" y="1070149"/>
            <a:ext cx="8959893" cy="1004836"/>
          </a:xfrm>
        </p:spPr>
        <p:txBody>
          <a:bodyPr anchor="ctr">
            <a:normAutofit/>
          </a:bodyPr>
          <a:lstStyle/>
          <a:p>
            <a:pPr algn="ctr"/>
            <a:r>
              <a:rPr lang="en-AU" sz="3600" b="1" dirty="0">
                <a:solidFill>
                  <a:schemeClr val="tx1"/>
                </a:solidFill>
              </a:rPr>
              <a:t>What is the second approach?</a:t>
            </a:r>
          </a:p>
        </p:txBody>
      </p:sp>
      <p:sp>
        <p:nvSpPr>
          <p:cNvPr id="3" name="Content Placeholder 2">
            <a:extLst>
              <a:ext uri="{FF2B5EF4-FFF2-40B4-BE49-F238E27FC236}">
                <a16:creationId xmlns:a16="http://schemas.microsoft.com/office/drawing/2014/main" id="{AF03869C-539A-8E27-6243-BFAE94DED5C3}"/>
              </a:ext>
            </a:extLst>
          </p:cNvPr>
          <p:cNvSpPr>
            <a:spLocks noGrp="1"/>
          </p:cNvSpPr>
          <p:nvPr>
            <p:ph idx="1"/>
          </p:nvPr>
        </p:nvSpPr>
        <p:spPr>
          <a:xfrm>
            <a:off x="1616054" y="2768321"/>
            <a:ext cx="8959892" cy="3019530"/>
          </a:xfrm>
        </p:spPr>
        <p:txBody>
          <a:bodyPr anchor="t">
            <a:normAutofit fontScale="85000" lnSpcReduction="10000"/>
          </a:bodyPr>
          <a:lstStyle/>
          <a:p>
            <a:r>
              <a:rPr lang="en-AU" sz="2000" b="1" i="1" dirty="0" err="1">
                <a:solidFill>
                  <a:schemeClr val="tx1">
                    <a:lumMod val="65000"/>
                    <a:lumOff val="35000"/>
                  </a:schemeClr>
                </a:solidFill>
              </a:rPr>
              <a:t>Bahar</a:t>
            </a:r>
            <a:r>
              <a:rPr lang="en-AU" sz="2000" b="1" i="1" dirty="0">
                <a:solidFill>
                  <a:schemeClr val="tx1">
                    <a:lumMod val="65000"/>
                    <a:lumOff val="35000"/>
                  </a:schemeClr>
                </a:solidFill>
              </a:rPr>
              <a:t> v R </a:t>
            </a:r>
            <a:r>
              <a:rPr lang="en-AU" sz="2000" dirty="0">
                <a:solidFill>
                  <a:schemeClr val="tx1">
                    <a:lumMod val="65000"/>
                    <a:lumOff val="35000"/>
                  </a:schemeClr>
                </a:solidFill>
              </a:rPr>
              <a:t>(2011) 45 WAR 100; [2011] WASCA 249 was a case involving offences under the Commonwealth’s </a:t>
            </a:r>
            <a:r>
              <a:rPr lang="en-AU" sz="2000" i="1" dirty="0">
                <a:solidFill>
                  <a:schemeClr val="tx1">
                    <a:lumMod val="65000"/>
                    <a:lumOff val="35000"/>
                  </a:schemeClr>
                </a:solidFill>
              </a:rPr>
              <a:t>Migration Act</a:t>
            </a:r>
            <a:r>
              <a:rPr lang="en-AU" sz="2000" dirty="0">
                <a:solidFill>
                  <a:schemeClr val="tx1">
                    <a:lumMod val="65000"/>
                    <a:lumOff val="35000"/>
                  </a:schemeClr>
                </a:solidFill>
              </a:rPr>
              <a:t>.</a:t>
            </a:r>
          </a:p>
          <a:p>
            <a:endParaRPr lang="en-AU" sz="2000" dirty="0">
              <a:solidFill>
                <a:schemeClr val="tx1">
                  <a:lumMod val="65000"/>
                  <a:lumOff val="35000"/>
                </a:schemeClr>
              </a:solidFill>
            </a:endParaRPr>
          </a:p>
          <a:p>
            <a:r>
              <a:rPr lang="en-AU" sz="2000" dirty="0">
                <a:solidFill>
                  <a:schemeClr val="tx1">
                    <a:lumMod val="65000"/>
                    <a:lumOff val="35000"/>
                  </a:schemeClr>
                </a:solidFill>
              </a:rPr>
              <a:t>The sentencing judge is to have regard to the sentencing factors – including the minimum sentence – with the mandatory minimum sentence applying as a pre-determined baseline for cases involving the least serious offending.</a:t>
            </a:r>
          </a:p>
          <a:p>
            <a:endParaRPr lang="en-AU" sz="2000" dirty="0">
              <a:solidFill>
                <a:schemeClr val="tx1">
                  <a:lumMod val="65000"/>
                  <a:lumOff val="35000"/>
                </a:schemeClr>
              </a:solidFill>
            </a:endParaRPr>
          </a:p>
          <a:p>
            <a:r>
              <a:rPr lang="en-AU" sz="2000" dirty="0" err="1">
                <a:solidFill>
                  <a:schemeClr val="tx1">
                    <a:lumMod val="65000"/>
                    <a:lumOff val="35000"/>
                  </a:schemeClr>
                </a:solidFill>
              </a:rPr>
              <a:t>Bahar’s</a:t>
            </a:r>
            <a:r>
              <a:rPr lang="en-AU" sz="2000" dirty="0">
                <a:solidFill>
                  <a:schemeClr val="tx1">
                    <a:lumMod val="65000"/>
                    <a:lumOff val="35000"/>
                  </a:schemeClr>
                </a:solidFill>
              </a:rPr>
              <a:t> approach has been favoured and whether that is the correct approach is the subject of </a:t>
            </a:r>
            <a:r>
              <a:rPr lang="en-AU" sz="2000" dirty="0" err="1">
                <a:solidFill>
                  <a:schemeClr val="tx1">
                    <a:lumMod val="65000"/>
                    <a:lumOff val="35000"/>
                  </a:schemeClr>
                </a:solidFill>
              </a:rPr>
              <a:t>Delzott</a:t>
            </a:r>
            <a:r>
              <a:rPr lang="en-AU" sz="2000" dirty="0">
                <a:solidFill>
                  <a:schemeClr val="tx1">
                    <a:lumMod val="65000"/>
                    <a:lumOff val="35000"/>
                  </a:schemeClr>
                </a:solidFill>
              </a:rPr>
              <a:t> v R, which is currently awaiting a hearing before the High Court.</a:t>
            </a:r>
          </a:p>
          <a:p>
            <a:endParaRPr lang="en-AU" sz="2000" dirty="0">
              <a:solidFill>
                <a:schemeClr val="tx1">
                  <a:lumMod val="65000"/>
                  <a:lumOff val="35000"/>
                </a:schemeClr>
              </a:solidFill>
            </a:endParaRPr>
          </a:p>
        </p:txBody>
      </p:sp>
    </p:spTree>
    <p:extLst>
      <p:ext uri="{BB962C8B-B14F-4D97-AF65-F5344CB8AC3E}">
        <p14:creationId xmlns:p14="http://schemas.microsoft.com/office/powerpoint/2010/main" val="102356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2A7675F328424788F88BD4C8CCBC60" ma:contentTypeVersion="18" ma:contentTypeDescription="Create a new document." ma:contentTypeScope="" ma:versionID="5b76aa2df90568ac34897bc4cd7acdb6">
  <xsd:schema xmlns:xsd="http://www.w3.org/2001/XMLSchema" xmlns:xs="http://www.w3.org/2001/XMLSchema" xmlns:p="http://schemas.microsoft.com/office/2006/metadata/properties" xmlns:ns2="75f3c5cf-43c6-41f4-8843-7fbe2fcf561a" xmlns:ns3="55edf3d6-32a2-4dfd-88d2-4ac10590a2fa" targetNamespace="http://schemas.microsoft.com/office/2006/metadata/properties" ma:root="true" ma:fieldsID="4f7ff2de9119ea108ee45fa85c6b7395" ns2:_="" ns3:_="">
    <xsd:import namespace="75f3c5cf-43c6-41f4-8843-7fbe2fcf561a"/>
    <xsd:import namespace="55edf3d6-32a2-4dfd-88d2-4ac10590a2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3c5cf-43c6-41f4-8843-7fbe2fcf56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97e55fb-4a2c-462a-8ebf-3055ce6a292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edf3d6-32a2-4dfd-88d2-4ac10590a2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60688d6-b92b-4820-9bd4-9e389c40edc2}" ma:internalName="TaxCatchAll" ma:showField="CatchAllData" ma:web="55edf3d6-32a2-4dfd-88d2-4ac10590a2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5f3c5cf-43c6-41f4-8843-7fbe2fcf561a">
      <Terms xmlns="http://schemas.microsoft.com/office/infopath/2007/PartnerControls"/>
    </lcf76f155ced4ddcb4097134ff3c332f>
    <TaxCatchAll xmlns="55edf3d6-32a2-4dfd-88d2-4ac10590a2f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4B9470-FF59-49A2-B736-009EEB666B28}"/>
</file>

<file path=customXml/itemProps2.xml><?xml version="1.0" encoding="utf-8"?>
<ds:datastoreItem xmlns:ds="http://schemas.openxmlformats.org/officeDocument/2006/customXml" ds:itemID="{91A4AE8D-19DA-4B75-BAEE-3649C370CFA3}">
  <ds:schemaRefs>
    <ds:schemaRef ds:uri="http://schemas.microsoft.com/office/2006/metadata/properties"/>
    <ds:schemaRef ds:uri="http://schemas.microsoft.com/office/infopath/2007/PartnerControls"/>
    <ds:schemaRef ds:uri="22f64f1a-fbdb-42b9-b701-ef0327c4bf19"/>
    <ds:schemaRef ds:uri="5aa3758c-ebf2-47a5-b570-b6a7a54a2dba"/>
  </ds:schemaRefs>
</ds:datastoreItem>
</file>

<file path=customXml/itemProps3.xml><?xml version="1.0" encoding="utf-8"?>
<ds:datastoreItem xmlns:ds="http://schemas.openxmlformats.org/officeDocument/2006/customXml" ds:itemID="{39773A7F-2D20-48A4-8511-90AD19F2B3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5276</TotalTime>
  <Words>3434</Words>
  <Application>Microsoft Office PowerPoint</Application>
  <PresentationFormat>Widescreen</PresentationFormat>
  <Paragraphs>156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Arno Pro</vt:lpstr>
      <vt:lpstr>Calibri</vt:lpstr>
      <vt:lpstr>Calibri Light</vt:lpstr>
      <vt:lpstr>Century Gothic</vt:lpstr>
      <vt:lpstr>Helvetica Neue</vt:lpstr>
      <vt:lpstr>Source Sans Pro</vt:lpstr>
      <vt:lpstr>Times New Roman</vt:lpstr>
      <vt:lpstr>Wingdings 3</vt:lpstr>
      <vt:lpstr>Ion</vt:lpstr>
      <vt:lpstr>PowerPoint Presentation</vt:lpstr>
      <vt:lpstr>Remember to look beyond NSW…  </vt:lpstr>
      <vt:lpstr>PowerPoint Presentation</vt:lpstr>
      <vt:lpstr>Mandatory Minimum sentencing</vt:lpstr>
      <vt:lpstr>Context</vt:lpstr>
      <vt:lpstr>Section 16AAC Crimes Act exceptions</vt:lpstr>
      <vt:lpstr>Context</vt:lpstr>
      <vt:lpstr>How does mandatory sentencing work?</vt:lpstr>
      <vt:lpstr>What is the second approach?</vt:lpstr>
      <vt:lpstr>Delzotto v R [2022] NSWCCA 117</vt:lpstr>
      <vt:lpstr>The sentence in Delzotto</vt:lpstr>
      <vt:lpstr>The sentence in Delzotto</vt:lpstr>
      <vt:lpstr>The Crown appeals Delzotto</vt:lpstr>
      <vt:lpstr>Delzotto v R [2022] NSWCCA 117</vt:lpstr>
      <vt:lpstr>Re-sentencing in Delzotto</vt:lpstr>
      <vt:lpstr>Rex v Taylor [2022] NSWCCA 256 </vt:lpstr>
      <vt:lpstr>Rex v Taylor [2022] NSWCCA 256 </vt:lpstr>
      <vt:lpstr>Rex v Taylor [2022] NSWCCA 256 </vt:lpstr>
      <vt:lpstr>Rex v Taylor [2022] NSWCCA 256 </vt:lpstr>
      <vt:lpstr>Rex v Taylor [2022] NSWCCA 256 </vt:lpstr>
      <vt:lpstr>Phibbs v The King [2023] VSCA 12</vt:lpstr>
      <vt:lpstr>Phibbs v The King [2023] VSCA 12</vt:lpstr>
      <vt:lpstr>Phibbs v The King [2023] VSCA 12</vt:lpstr>
      <vt:lpstr>Phibbs v The King [2023] VSCA 12</vt:lpstr>
      <vt:lpstr>Totaan v The Queen (2022) 108 NSWLR 17; [2022] NSWCCA 75 </vt:lpstr>
      <vt:lpstr>Totaan’s effect</vt:lpstr>
      <vt:lpstr>For example:</vt:lpstr>
      <vt:lpstr>For example:</vt:lpstr>
      <vt:lpstr>A post Totaan example:</vt:lpstr>
      <vt:lpstr>AE v R [2023] NSWCCA 74</vt:lpstr>
      <vt:lpstr>AE v R [2023] NSWCCA 74</vt:lpstr>
      <vt:lpstr>AE v R [2023] NSWCCA 74</vt:lpstr>
      <vt:lpstr>The judicial gold star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 Dova</dc:creator>
  <cp:lastModifiedBy>Lasker, Stephen</cp:lastModifiedBy>
  <cp:revision>81</cp:revision>
  <dcterms:created xsi:type="dcterms:W3CDTF">2023-03-29T03:04:49Z</dcterms:created>
  <dcterms:modified xsi:type="dcterms:W3CDTF">2023-07-21T02:33:42Z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0x010100CF2A7675F328424788F88BD4C8CCBC60</vt:lpwstr>
  </property>
  <property fmtid="{D5CDD505-2E9C-101B-9397-08002B2CF9AE}" pid="3" name="MediaServiceImageTags">
    <vt:lpwstr/>
  </property>
</Properties>
</file>