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58" r:id="rId4"/>
    <p:sldId id="259" r:id="rId5"/>
    <p:sldId id="260" r:id="rId6"/>
    <p:sldId id="261" r:id="rId7"/>
    <p:sldId id="262" r:id="rId8"/>
    <p:sldId id="263" r:id="rId9"/>
    <p:sldId id="264" r:id="rId10"/>
    <p:sldId id="265" r:id="rId11"/>
    <p:sldId id="270" r:id="rId12"/>
    <p:sldId id="269" r:id="rId13"/>
    <p:sldId id="272" r:id="rId14"/>
    <p:sldId id="273" r:id="rId15"/>
    <p:sldId id="279" r:id="rId16"/>
    <p:sldId id="278" r:id="rId17"/>
    <p:sldId id="274" r:id="rId18"/>
    <p:sldId id="275" r:id="rId19"/>
    <p:sldId id="276" r:id="rId20"/>
    <p:sldId id="595" r:id="rId21"/>
    <p:sldId id="277" r:id="rId22"/>
    <p:sldId id="544" r:id="rId23"/>
    <p:sldId id="593" r:id="rId24"/>
    <p:sldId id="266" r:id="rId25"/>
    <p:sldId id="267" r:id="rId26"/>
    <p:sldId id="592" r:id="rId27"/>
    <p:sldId id="584" r:id="rId28"/>
    <p:sldId id="585" r:id="rId29"/>
    <p:sldId id="586" r:id="rId30"/>
    <p:sldId id="268" r:id="rId31"/>
    <p:sldId id="280" r:id="rId32"/>
    <p:sldId id="580"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2033" autoAdjust="0"/>
  </p:normalViewPr>
  <p:slideViewPr>
    <p:cSldViewPr snapToGrid="0">
      <p:cViewPr varScale="1">
        <p:scale>
          <a:sx n="86" d="100"/>
          <a:sy n="86" d="100"/>
        </p:scale>
        <p:origin x="149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848E6F-C1DB-4A35-A180-953B7DD8ADC2}" type="datetimeFigureOut">
              <a:rPr lang="en-AU" smtClean="0"/>
              <a:t>12/07/2024</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600A32-1ACC-449B-B034-037135C89434}" type="slidenum">
              <a:rPr lang="en-AU" smtClean="0"/>
              <a:t>‹#›</a:t>
            </a:fld>
            <a:endParaRPr lang="en-AU"/>
          </a:p>
        </p:txBody>
      </p:sp>
    </p:spTree>
    <p:extLst>
      <p:ext uri="{BB962C8B-B14F-4D97-AF65-F5344CB8AC3E}">
        <p14:creationId xmlns:p14="http://schemas.microsoft.com/office/powerpoint/2010/main" val="1224278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4600A32-1ACC-449B-B034-037135C89434}" type="slidenum">
              <a:rPr lang="en-AU" smtClean="0"/>
              <a:t>7</a:t>
            </a:fld>
            <a:endParaRPr lang="en-AU"/>
          </a:p>
        </p:txBody>
      </p:sp>
    </p:spTree>
    <p:extLst>
      <p:ext uri="{BB962C8B-B14F-4D97-AF65-F5344CB8AC3E}">
        <p14:creationId xmlns:p14="http://schemas.microsoft.com/office/powerpoint/2010/main" val="27690841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4600A32-1ACC-449B-B034-037135C89434}" type="slidenum">
              <a:rPr lang="en-AU" smtClean="0"/>
              <a:t>19</a:t>
            </a:fld>
            <a:endParaRPr lang="en-AU"/>
          </a:p>
        </p:txBody>
      </p:sp>
    </p:spTree>
    <p:extLst>
      <p:ext uri="{BB962C8B-B14F-4D97-AF65-F5344CB8AC3E}">
        <p14:creationId xmlns:p14="http://schemas.microsoft.com/office/powerpoint/2010/main" val="27561292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4600A32-1ACC-449B-B034-037135C89434}" type="slidenum">
              <a:rPr lang="en-AU" smtClean="0"/>
              <a:t>20</a:t>
            </a:fld>
            <a:endParaRPr lang="en-AU"/>
          </a:p>
        </p:txBody>
      </p:sp>
    </p:spTree>
    <p:extLst>
      <p:ext uri="{BB962C8B-B14F-4D97-AF65-F5344CB8AC3E}">
        <p14:creationId xmlns:p14="http://schemas.microsoft.com/office/powerpoint/2010/main" val="1070360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4600A32-1ACC-449B-B034-037135C89434}" type="slidenum">
              <a:rPr lang="en-AU" smtClean="0"/>
              <a:t>21</a:t>
            </a:fld>
            <a:endParaRPr lang="en-AU"/>
          </a:p>
        </p:txBody>
      </p:sp>
    </p:spTree>
    <p:extLst>
      <p:ext uri="{BB962C8B-B14F-4D97-AF65-F5344CB8AC3E}">
        <p14:creationId xmlns:p14="http://schemas.microsoft.com/office/powerpoint/2010/main" val="42334949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4600A32-1ACC-449B-B034-037135C89434}" type="slidenum">
              <a:rPr lang="en-AU" smtClean="0"/>
              <a:t>22</a:t>
            </a:fld>
            <a:endParaRPr lang="en-AU"/>
          </a:p>
        </p:txBody>
      </p:sp>
    </p:spTree>
    <p:extLst>
      <p:ext uri="{BB962C8B-B14F-4D97-AF65-F5344CB8AC3E}">
        <p14:creationId xmlns:p14="http://schemas.microsoft.com/office/powerpoint/2010/main" val="22139839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4600A32-1ACC-449B-B034-037135C89434}" type="slidenum">
              <a:rPr lang="en-AU" smtClean="0"/>
              <a:t>24</a:t>
            </a:fld>
            <a:endParaRPr lang="en-AU"/>
          </a:p>
        </p:txBody>
      </p:sp>
    </p:spTree>
    <p:extLst>
      <p:ext uri="{BB962C8B-B14F-4D97-AF65-F5344CB8AC3E}">
        <p14:creationId xmlns:p14="http://schemas.microsoft.com/office/powerpoint/2010/main" val="299060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4600A32-1ACC-449B-B034-037135C89434}" type="slidenum">
              <a:rPr lang="en-AU" smtClean="0"/>
              <a:t>25</a:t>
            </a:fld>
            <a:endParaRPr lang="en-AU"/>
          </a:p>
        </p:txBody>
      </p:sp>
    </p:spTree>
    <p:extLst>
      <p:ext uri="{BB962C8B-B14F-4D97-AF65-F5344CB8AC3E}">
        <p14:creationId xmlns:p14="http://schemas.microsoft.com/office/powerpoint/2010/main" val="9462976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b="0" dirty="0">
              <a:solidFill>
                <a:srgbClr val="FF0000"/>
              </a:solidFill>
            </a:endParaRPr>
          </a:p>
        </p:txBody>
      </p:sp>
      <p:sp>
        <p:nvSpPr>
          <p:cNvPr id="4" name="Slide Number Placeholder 3"/>
          <p:cNvSpPr>
            <a:spLocks noGrp="1"/>
          </p:cNvSpPr>
          <p:nvPr>
            <p:ph type="sldNum" sz="quarter" idx="5"/>
          </p:nvPr>
        </p:nvSpPr>
        <p:spPr/>
        <p:txBody>
          <a:bodyPr/>
          <a:lstStyle/>
          <a:p>
            <a:fld id="{24600A32-1ACC-449B-B034-037135C89434}" type="slidenum">
              <a:rPr lang="en-AU" smtClean="0"/>
              <a:t>26</a:t>
            </a:fld>
            <a:endParaRPr lang="en-AU"/>
          </a:p>
        </p:txBody>
      </p:sp>
    </p:spTree>
    <p:extLst>
      <p:ext uri="{BB962C8B-B14F-4D97-AF65-F5344CB8AC3E}">
        <p14:creationId xmlns:p14="http://schemas.microsoft.com/office/powerpoint/2010/main" val="21746756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4600A32-1ACC-449B-B034-037135C89434}" type="slidenum">
              <a:rPr lang="en-AU" smtClean="0"/>
              <a:t>27</a:t>
            </a:fld>
            <a:endParaRPr lang="en-AU"/>
          </a:p>
        </p:txBody>
      </p:sp>
    </p:spTree>
    <p:extLst>
      <p:ext uri="{BB962C8B-B14F-4D97-AF65-F5344CB8AC3E}">
        <p14:creationId xmlns:p14="http://schemas.microsoft.com/office/powerpoint/2010/main" val="26164837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4600A32-1ACC-449B-B034-037135C89434}" type="slidenum">
              <a:rPr lang="en-AU" smtClean="0"/>
              <a:t>28</a:t>
            </a:fld>
            <a:endParaRPr lang="en-AU"/>
          </a:p>
        </p:txBody>
      </p:sp>
    </p:spTree>
    <p:extLst>
      <p:ext uri="{BB962C8B-B14F-4D97-AF65-F5344CB8AC3E}">
        <p14:creationId xmlns:p14="http://schemas.microsoft.com/office/powerpoint/2010/main" val="13907568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4600A32-1ACC-449B-B034-037135C89434}" type="slidenum">
              <a:rPr lang="en-AU" smtClean="0"/>
              <a:t>29</a:t>
            </a:fld>
            <a:endParaRPr lang="en-AU"/>
          </a:p>
        </p:txBody>
      </p:sp>
    </p:spTree>
    <p:extLst>
      <p:ext uri="{BB962C8B-B14F-4D97-AF65-F5344CB8AC3E}">
        <p14:creationId xmlns:p14="http://schemas.microsoft.com/office/powerpoint/2010/main" val="11808119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4600A32-1ACC-449B-B034-037135C89434}" type="slidenum">
              <a:rPr lang="en-AU" smtClean="0"/>
              <a:t>8</a:t>
            </a:fld>
            <a:endParaRPr lang="en-AU"/>
          </a:p>
        </p:txBody>
      </p:sp>
    </p:spTree>
    <p:extLst>
      <p:ext uri="{BB962C8B-B14F-4D97-AF65-F5344CB8AC3E}">
        <p14:creationId xmlns:p14="http://schemas.microsoft.com/office/powerpoint/2010/main" val="23098696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4600A32-1ACC-449B-B034-037135C89434}" type="slidenum">
              <a:rPr lang="en-AU" smtClean="0"/>
              <a:t>30</a:t>
            </a:fld>
            <a:endParaRPr lang="en-AU"/>
          </a:p>
        </p:txBody>
      </p:sp>
    </p:spTree>
    <p:extLst>
      <p:ext uri="{BB962C8B-B14F-4D97-AF65-F5344CB8AC3E}">
        <p14:creationId xmlns:p14="http://schemas.microsoft.com/office/powerpoint/2010/main" val="14723983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4600A32-1ACC-449B-B034-037135C89434}" type="slidenum">
              <a:rPr lang="en-AU" smtClean="0"/>
              <a:t>31</a:t>
            </a:fld>
            <a:endParaRPr lang="en-AU"/>
          </a:p>
        </p:txBody>
      </p:sp>
    </p:spTree>
    <p:extLst>
      <p:ext uri="{BB962C8B-B14F-4D97-AF65-F5344CB8AC3E}">
        <p14:creationId xmlns:p14="http://schemas.microsoft.com/office/powerpoint/2010/main" val="32619090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4600A32-1ACC-449B-B034-037135C89434}" type="slidenum">
              <a:rPr lang="en-AU" smtClean="0"/>
              <a:t>32</a:t>
            </a:fld>
            <a:endParaRPr lang="en-AU"/>
          </a:p>
        </p:txBody>
      </p:sp>
    </p:spTree>
    <p:extLst>
      <p:ext uri="{BB962C8B-B14F-4D97-AF65-F5344CB8AC3E}">
        <p14:creationId xmlns:p14="http://schemas.microsoft.com/office/powerpoint/2010/main" val="39147454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4600A32-1ACC-449B-B034-037135C89434}" type="slidenum">
              <a:rPr lang="en-AU" smtClean="0"/>
              <a:t>9</a:t>
            </a:fld>
            <a:endParaRPr lang="en-AU"/>
          </a:p>
        </p:txBody>
      </p:sp>
    </p:spTree>
    <p:extLst>
      <p:ext uri="{BB962C8B-B14F-4D97-AF65-F5344CB8AC3E}">
        <p14:creationId xmlns:p14="http://schemas.microsoft.com/office/powerpoint/2010/main" val="19147736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4600A32-1ACC-449B-B034-037135C89434}" type="slidenum">
              <a:rPr lang="en-AU" smtClean="0"/>
              <a:t>10</a:t>
            </a:fld>
            <a:endParaRPr lang="en-AU"/>
          </a:p>
        </p:txBody>
      </p:sp>
    </p:spTree>
    <p:extLst>
      <p:ext uri="{BB962C8B-B14F-4D97-AF65-F5344CB8AC3E}">
        <p14:creationId xmlns:p14="http://schemas.microsoft.com/office/powerpoint/2010/main" val="37289190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4600A32-1ACC-449B-B034-037135C89434}" type="slidenum">
              <a:rPr lang="en-AU" smtClean="0"/>
              <a:t>12</a:t>
            </a:fld>
            <a:endParaRPr lang="en-AU"/>
          </a:p>
        </p:txBody>
      </p:sp>
    </p:spTree>
    <p:extLst>
      <p:ext uri="{BB962C8B-B14F-4D97-AF65-F5344CB8AC3E}">
        <p14:creationId xmlns:p14="http://schemas.microsoft.com/office/powerpoint/2010/main" val="22994520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4600A32-1ACC-449B-B034-037135C89434}" type="slidenum">
              <a:rPr lang="en-AU" smtClean="0"/>
              <a:t>14</a:t>
            </a:fld>
            <a:endParaRPr lang="en-AU"/>
          </a:p>
        </p:txBody>
      </p:sp>
    </p:spTree>
    <p:extLst>
      <p:ext uri="{BB962C8B-B14F-4D97-AF65-F5344CB8AC3E}">
        <p14:creationId xmlns:p14="http://schemas.microsoft.com/office/powerpoint/2010/main" val="17309998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endParaRPr lang="en-AU" dirty="0"/>
          </a:p>
        </p:txBody>
      </p:sp>
      <p:sp>
        <p:nvSpPr>
          <p:cNvPr id="4" name="Slide Number Placeholder 3"/>
          <p:cNvSpPr>
            <a:spLocks noGrp="1"/>
          </p:cNvSpPr>
          <p:nvPr>
            <p:ph type="sldNum" sz="quarter" idx="5"/>
          </p:nvPr>
        </p:nvSpPr>
        <p:spPr/>
        <p:txBody>
          <a:bodyPr/>
          <a:lstStyle/>
          <a:p>
            <a:fld id="{24600A32-1ACC-449B-B034-037135C89434}" type="slidenum">
              <a:rPr lang="en-AU" smtClean="0"/>
              <a:t>15</a:t>
            </a:fld>
            <a:endParaRPr lang="en-AU"/>
          </a:p>
        </p:txBody>
      </p:sp>
    </p:spTree>
    <p:extLst>
      <p:ext uri="{BB962C8B-B14F-4D97-AF65-F5344CB8AC3E}">
        <p14:creationId xmlns:p14="http://schemas.microsoft.com/office/powerpoint/2010/main" val="20533386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4600A32-1ACC-449B-B034-037135C89434}" type="slidenum">
              <a:rPr lang="en-AU" smtClean="0"/>
              <a:t>16</a:t>
            </a:fld>
            <a:endParaRPr lang="en-AU"/>
          </a:p>
        </p:txBody>
      </p:sp>
    </p:spTree>
    <p:extLst>
      <p:ext uri="{BB962C8B-B14F-4D97-AF65-F5344CB8AC3E}">
        <p14:creationId xmlns:p14="http://schemas.microsoft.com/office/powerpoint/2010/main" val="26552650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4600A32-1ACC-449B-B034-037135C89434}" type="slidenum">
              <a:rPr lang="en-AU" smtClean="0"/>
              <a:t>18</a:t>
            </a:fld>
            <a:endParaRPr lang="en-AU"/>
          </a:p>
        </p:txBody>
      </p:sp>
    </p:spTree>
    <p:extLst>
      <p:ext uri="{BB962C8B-B14F-4D97-AF65-F5344CB8AC3E}">
        <p14:creationId xmlns:p14="http://schemas.microsoft.com/office/powerpoint/2010/main" val="27388388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CC6BB-0BF6-1C7E-B5E3-1A39A61A0B8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BEAF9256-CF9B-C229-9F8B-E12054768D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5D5B120F-B564-6BEF-023C-949F273A2440}"/>
              </a:ext>
            </a:extLst>
          </p:cNvPr>
          <p:cNvSpPr>
            <a:spLocks noGrp="1"/>
          </p:cNvSpPr>
          <p:nvPr>
            <p:ph type="dt" sz="half" idx="10"/>
          </p:nvPr>
        </p:nvSpPr>
        <p:spPr/>
        <p:txBody>
          <a:bodyPr/>
          <a:lstStyle/>
          <a:p>
            <a:fld id="{E80ABBAA-6FAA-47EB-81AB-C488C8B67ADE}" type="datetimeFigureOut">
              <a:rPr lang="en-AU" smtClean="0"/>
              <a:t>12/07/2024</a:t>
            </a:fld>
            <a:endParaRPr lang="en-AU"/>
          </a:p>
        </p:txBody>
      </p:sp>
      <p:sp>
        <p:nvSpPr>
          <p:cNvPr id="5" name="Footer Placeholder 4">
            <a:extLst>
              <a:ext uri="{FF2B5EF4-FFF2-40B4-BE49-F238E27FC236}">
                <a16:creationId xmlns:a16="http://schemas.microsoft.com/office/drawing/2014/main" id="{BB886151-4362-254A-46B0-01F1991FB68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9C29972-DF07-625A-253A-62CCA5D248DD}"/>
              </a:ext>
            </a:extLst>
          </p:cNvPr>
          <p:cNvSpPr>
            <a:spLocks noGrp="1"/>
          </p:cNvSpPr>
          <p:nvPr>
            <p:ph type="sldNum" sz="quarter" idx="12"/>
          </p:nvPr>
        </p:nvSpPr>
        <p:spPr/>
        <p:txBody>
          <a:bodyPr/>
          <a:lstStyle/>
          <a:p>
            <a:fld id="{5AD31487-212A-4788-9CED-BF5C52BA2186}" type="slidenum">
              <a:rPr lang="en-AU" smtClean="0"/>
              <a:t>‹#›</a:t>
            </a:fld>
            <a:endParaRPr lang="en-AU"/>
          </a:p>
        </p:txBody>
      </p:sp>
    </p:spTree>
    <p:extLst>
      <p:ext uri="{BB962C8B-B14F-4D97-AF65-F5344CB8AC3E}">
        <p14:creationId xmlns:p14="http://schemas.microsoft.com/office/powerpoint/2010/main" val="1966694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19447-D8B6-9816-6317-57FEBD7429F2}"/>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CF9FF3B5-A78E-37E1-3202-42E2BDDBF69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7B25E499-E458-9C03-2BED-8F1D1C1CEF5E}"/>
              </a:ext>
            </a:extLst>
          </p:cNvPr>
          <p:cNvSpPr>
            <a:spLocks noGrp="1"/>
          </p:cNvSpPr>
          <p:nvPr>
            <p:ph type="dt" sz="half" idx="10"/>
          </p:nvPr>
        </p:nvSpPr>
        <p:spPr/>
        <p:txBody>
          <a:bodyPr/>
          <a:lstStyle/>
          <a:p>
            <a:fld id="{E80ABBAA-6FAA-47EB-81AB-C488C8B67ADE}" type="datetimeFigureOut">
              <a:rPr lang="en-AU" smtClean="0"/>
              <a:t>12/07/2024</a:t>
            </a:fld>
            <a:endParaRPr lang="en-AU"/>
          </a:p>
        </p:txBody>
      </p:sp>
      <p:sp>
        <p:nvSpPr>
          <p:cNvPr id="5" name="Footer Placeholder 4">
            <a:extLst>
              <a:ext uri="{FF2B5EF4-FFF2-40B4-BE49-F238E27FC236}">
                <a16:creationId xmlns:a16="http://schemas.microsoft.com/office/drawing/2014/main" id="{54FC2295-D147-72A9-02B9-3B8B9CDA9D9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779441C-7E0B-6B91-753B-A994AEDF5D8C}"/>
              </a:ext>
            </a:extLst>
          </p:cNvPr>
          <p:cNvSpPr>
            <a:spLocks noGrp="1"/>
          </p:cNvSpPr>
          <p:nvPr>
            <p:ph type="sldNum" sz="quarter" idx="12"/>
          </p:nvPr>
        </p:nvSpPr>
        <p:spPr/>
        <p:txBody>
          <a:bodyPr/>
          <a:lstStyle/>
          <a:p>
            <a:fld id="{5AD31487-212A-4788-9CED-BF5C52BA2186}" type="slidenum">
              <a:rPr lang="en-AU" smtClean="0"/>
              <a:t>‹#›</a:t>
            </a:fld>
            <a:endParaRPr lang="en-AU"/>
          </a:p>
        </p:txBody>
      </p:sp>
    </p:spTree>
    <p:extLst>
      <p:ext uri="{BB962C8B-B14F-4D97-AF65-F5344CB8AC3E}">
        <p14:creationId xmlns:p14="http://schemas.microsoft.com/office/powerpoint/2010/main" val="2910460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18A2574-D683-2A68-F8F4-43652D1B890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05BF686B-2A5B-C59B-90D8-7E2270943BD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843E72C2-0729-92B2-111C-722EBD9E9DF7}"/>
              </a:ext>
            </a:extLst>
          </p:cNvPr>
          <p:cNvSpPr>
            <a:spLocks noGrp="1"/>
          </p:cNvSpPr>
          <p:nvPr>
            <p:ph type="dt" sz="half" idx="10"/>
          </p:nvPr>
        </p:nvSpPr>
        <p:spPr/>
        <p:txBody>
          <a:bodyPr/>
          <a:lstStyle/>
          <a:p>
            <a:fld id="{E80ABBAA-6FAA-47EB-81AB-C488C8B67ADE}" type="datetimeFigureOut">
              <a:rPr lang="en-AU" smtClean="0"/>
              <a:t>12/07/2024</a:t>
            </a:fld>
            <a:endParaRPr lang="en-AU"/>
          </a:p>
        </p:txBody>
      </p:sp>
      <p:sp>
        <p:nvSpPr>
          <p:cNvPr id="5" name="Footer Placeholder 4">
            <a:extLst>
              <a:ext uri="{FF2B5EF4-FFF2-40B4-BE49-F238E27FC236}">
                <a16:creationId xmlns:a16="http://schemas.microsoft.com/office/drawing/2014/main" id="{45E145F1-0CBF-C60A-781B-FCF6EC09499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98636E17-2E4A-EAA6-F573-6069C56CCAA5}"/>
              </a:ext>
            </a:extLst>
          </p:cNvPr>
          <p:cNvSpPr>
            <a:spLocks noGrp="1"/>
          </p:cNvSpPr>
          <p:nvPr>
            <p:ph type="sldNum" sz="quarter" idx="12"/>
          </p:nvPr>
        </p:nvSpPr>
        <p:spPr/>
        <p:txBody>
          <a:bodyPr/>
          <a:lstStyle/>
          <a:p>
            <a:fld id="{5AD31487-212A-4788-9CED-BF5C52BA2186}" type="slidenum">
              <a:rPr lang="en-AU" smtClean="0"/>
              <a:t>‹#›</a:t>
            </a:fld>
            <a:endParaRPr lang="en-AU"/>
          </a:p>
        </p:txBody>
      </p:sp>
    </p:spTree>
    <p:extLst>
      <p:ext uri="{BB962C8B-B14F-4D97-AF65-F5344CB8AC3E}">
        <p14:creationId xmlns:p14="http://schemas.microsoft.com/office/powerpoint/2010/main" val="355260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53F67-4437-F6DB-5668-C0DE1A9390E4}"/>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5F1C050D-A2CF-613A-BD8A-653F06CEC08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51D8B69E-05CD-8C03-1DDD-0EEA1D1CD775}"/>
              </a:ext>
            </a:extLst>
          </p:cNvPr>
          <p:cNvSpPr>
            <a:spLocks noGrp="1"/>
          </p:cNvSpPr>
          <p:nvPr>
            <p:ph type="dt" sz="half" idx="10"/>
          </p:nvPr>
        </p:nvSpPr>
        <p:spPr/>
        <p:txBody>
          <a:bodyPr/>
          <a:lstStyle/>
          <a:p>
            <a:fld id="{E80ABBAA-6FAA-47EB-81AB-C488C8B67ADE}" type="datetimeFigureOut">
              <a:rPr lang="en-AU" smtClean="0"/>
              <a:t>12/07/2024</a:t>
            </a:fld>
            <a:endParaRPr lang="en-AU"/>
          </a:p>
        </p:txBody>
      </p:sp>
      <p:sp>
        <p:nvSpPr>
          <p:cNvPr id="5" name="Footer Placeholder 4">
            <a:extLst>
              <a:ext uri="{FF2B5EF4-FFF2-40B4-BE49-F238E27FC236}">
                <a16:creationId xmlns:a16="http://schemas.microsoft.com/office/drawing/2014/main" id="{68C8FFBE-126A-9AA2-08D0-864E976C00E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91D3DD1A-1ACE-A99E-FD30-F2BBE772C403}"/>
              </a:ext>
            </a:extLst>
          </p:cNvPr>
          <p:cNvSpPr>
            <a:spLocks noGrp="1"/>
          </p:cNvSpPr>
          <p:nvPr>
            <p:ph type="sldNum" sz="quarter" idx="12"/>
          </p:nvPr>
        </p:nvSpPr>
        <p:spPr/>
        <p:txBody>
          <a:bodyPr/>
          <a:lstStyle/>
          <a:p>
            <a:fld id="{5AD31487-212A-4788-9CED-BF5C52BA2186}" type="slidenum">
              <a:rPr lang="en-AU" smtClean="0"/>
              <a:t>‹#›</a:t>
            </a:fld>
            <a:endParaRPr lang="en-AU"/>
          </a:p>
        </p:txBody>
      </p:sp>
    </p:spTree>
    <p:extLst>
      <p:ext uri="{BB962C8B-B14F-4D97-AF65-F5344CB8AC3E}">
        <p14:creationId xmlns:p14="http://schemas.microsoft.com/office/powerpoint/2010/main" val="2024244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452E2-06DE-2578-CBEB-43CBDEFF678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48C5E28A-70F4-8982-FADF-1F264D82802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1E088D3-76A9-121B-B516-CFD1FE6E822B}"/>
              </a:ext>
            </a:extLst>
          </p:cNvPr>
          <p:cNvSpPr>
            <a:spLocks noGrp="1"/>
          </p:cNvSpPr>
          <p:nvPr>
            <p:ph type="dt" sz="half" idx="10"/>
          </p:nvPr>
        </p:nvSpPr>
        <p:spPr/>
        <p:txBody>
          <a:bodyPr/>
          <a:lstStyle/>
          <a:p>
            <a:fld id="{E80ABBAA-6FAA-47EB-81AB-C488C8B67ADE}" type="datetimeFigureOut">
              <a:rPr lang="en-AU" smtClean="0"/>
              <a:t>12/07/2024</a:t>
            </a:fld>
            <a:endParaRPr lang="en-AU"/>
          </a:p>
        </p:txBody>
      </p:sp>
      <p:sp>
        <p:nvSpPr>
          <p:cNvPr id="5" name="Footer Placeholder 4">
            <a:extLst>
              <a:ext uri="{FF2B5EF4-FFF2-40B4-BE49-F238E27FC236}">
                <a16:creationId xmlns:a16="http://schemas.microsoft.com/office/drawing/2014/main" id="{4AC99CFA-80C8-C59B-A327-92994F361C9E}"/>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87EE31C-691B-41CF-5A9B-B92D3BF9BF18}"/>
              </a:ext>
            </a:extLst>
          </p:cNvPr>
          <p:cNvSpPr>
            <a:spLocks noGrp="1"/>
          </p:cNvSpPr>
          <p:nvPr>
            <p:ph type="sldNum" sz="quarter" idx="12"/>
          </p:nvPr>
        </p:nvSpPr>
        <p:spPr/>
        <p:txBody>
          <a:bodyPr/>
          <a:lstStyle/>
          <a:p>
            <a:fld id="{5AD31487-212A-4788-9CED-BF5C52BA2186}" type="slidenum">
              <a:rPr lang="en-AU" smtClean="0"/>
              <a:t>‹#›</a:t>
            </a:fld>
            <a:endParaRPr lang="en-AU"/>
          </a:p>
        </p:txBody>
      </p:sp>
    </p:spTree>
    <p:extLst>
      <p:ext uri="{BB962C8B-B14F-4D97-AF65-F5344CB8AC3E}">
        <p14:creationId xmlns:p14="http://schemas.microsoft.com/office/powerpoint/2010/main" val="2459484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21EC64-0EF1-CF90-078C-61B04D9BEF2B}"/>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4204B5BA-C7E8-2222-E02C-2C99EA3551C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DDE16849-FF06-8627-0FCE-CF24F8455F0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C77C27EA-960F-BF41-822D-27A4A9C54052}"/>
              </a:ext>
            </a:extLst>
          </p:cNvPr>
          <p:cNvSpPr>
            <a:spLocks noGrp="1"/>
          </p:cNvSpPr>
          <p:nvPr>
            <p:ph type="dt" sz="half" idx="10"/>
          </p:nvPr>
        </p:nvSpPr>
        <p:spPr/>
        <p:txBody>
          <a:bodyPr/>
          <a:lstStyle/>
          <a:p>
            <a:fld id="{E80ABBAA-6FAA-47EB-81AB-C488C8B67ADE}" type="datetimeFigureOut">
              <a:rPr lang="en-AU" smtClean="0"/>
              <a:t>12/07/2024</a:t>
            </a:fld>
            <a:endParaRPr lang="en-AU"/>
          </a:p>
        </p:txBody>
      </p:sp>
      <p:sp>
        <p:nvSpPr>
          <p:cNvPr id="6" name="Footer Placeholder 5">
            <a:extLst>
              <a:ext uri="{FF2B5EF4-FFF2-40B4-BE49-F238E27FC236}">
                <a16:creationId xmlns:a16="http://schemas.microsoft.com/office/drawing/2014/main" id="{E0500530-E0CA-3E4A-E27B-2CF30558CA84}"/>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4D60145E-E977-F57D-B546-C853B2518782}"/>
              </a:ext>
            </a:extLst>
          </p:cNvPr>
          <p:cNvSpPr>
            <a:spLocks noGrp="1"/>
          </p:cNvSpPr>
          <p:nvPr>
            <p:ph type="sldNum" sz="quarter" idx="12"/>
          </p:nvPr>
        </p:nvSpPr>
        <p:spPr/>
        <p:txBody>
          <a:bodyPr/>
          <a:lstStyle/>
          <a:p>
            <a:fld id="{5AD31487-212A-4788-9CED-BF5C52BA2186}" type="slidenum">
              <a:rPr lang="en-AU" smtClean="0"/>
              <a:t>‹#›</a:t>
            </a:fld>
            <a:endParaRPr lang="en-AU"/>
          </a:p>
        </p:txBody>
      </p:sp>
    </p:spTree>
    <p:extLst>
      <p:ext uri="{BB962C8B-B14F-4D97-AF65-F5344CB8AC3E}">
        <p14:creationId xmlns:p14="http://schemas.microsoft.com/office/powerpoint/2010/main" val="4159470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33EF0-C428-CCB6-419D-BF19817681F4}"/>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9A3F8AE1-2615-0301-3554-D55DAA58A7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EF73A51-8C4B-7863-7F24-A884E1BE741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385B684A-28C3-A88F-5579-B2EC3AC999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2312C82-0D15-7E99-A657-9646DF4531B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E14531CF-49CA-70C8-4B39-6A2ED4D6BD83}"/>
              </a:ext>
            </a:extLst>
          </p:cNvPr>
          <p:cNvSpPr>
            <a:spLocks noGrp="1"/>
          </p:cNvSpPr>
          <p:nvPr>
            <p:ph type="dt" sz="half" idx="10"/>
          </p:nvPr>
        </p:nvSpPr>
        <p:spPr/>
        <p:txBody>
          <a:bodyPr/>
          <a:lstStyle/>
          <a:p>
            <a:fld id="{E80ABBAA-6FAA-47EB-81AB-C488C8B67ADE}" type="datetimeFigureOut">
              <a:rPr lang="en-AU" smtClean="0"/>
              <a:t>12/07/2024</a:t>
            </a:fld>
            <a:endParaRPr lang="en-AU"/>
          </a:p>
        </p:txBody>
      </p:sp>
      <p:sp>
        <p:nvSpPr>
          <p:cNvPr id="8" name="Footer Placeholder 7">
            <a:extLst>
              <a:ext uri="{FF2B5EF4-FFF2-40B4-BE49-F238E27FC236}">
                <a16:creationId xmlns:a16="http://schemas.microsoft.com/office/drawing/2014/main" id="{97A9D09B-35D5-92BE-01EA-EDE1B9B803D1}"/>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19AD56F3-343F-564B-EB03-7F2577A6E8B1}"/>
              </a:ext>
            </a:extLst>
          </p:cNvPr>
          <p:cNvSpPr>
            <a:spLocks noGrp="1"/>
          </p:cNvSpPr>
          <p:nvPr>
            <p:ph type="sldNum" sz="quarter" idx="12"/>
          </p:nvPr>
        </p:nvSpPr>
        <p:spPr/>
        <p:txBody>
          <a:bodyPr/>
          <a:lstStyle/>
          <a:p>
            <a:fld id="{5AD31487-212A-4788-9CED-BF5C52BA2186}" type="slidenum">
              <a:rPr lang="en-AU" smtClean="0"/>
              <a:t>‹#›</a:t>
            </a:fld>
            <a:endParaRPr lang="en-AU"/>
          </a:p>
        </p:txBody>
      </p:sp>
    </p:spTree>
    <p:extLst>
      <p:ext uri="{BB962C8B-B14F-4D97-AF65-F5344CB8AC3E}">
        <p14:creationId xmlns:p14="http://schemas.microsoft.com/office/powerpoint/2010/main" val="3975866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BBDE5-2A29-DC6F-2AC2-D7FE1BEDDBF9}"/>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CFE9B396-77E0-525F-664C-9ABE16BAD5AA}"/>
              </a:ext>
            </a:extLst>
          </p:cNvPr>
          <p:cNvSpPr>
            <a:spLocks noGrp="1"/>
          </p:cNvSpPr>
          <p:nvPr>
            <p:ph type="dt" sz="half" idx="10"/>
          </p:nvPr>
        </p:nvSpPr>
        <p:spPr/>
        <p:txBody>
          <a:bodyPr/>
          <a:lstStyle/>
          <a:p>
            <a:fld id="{E80ABBAA-6FAA-47EB-81AB-C488C8B67ADE}" type="datetimeFigureOut">
              <a:rPr lang="en-AU" smtClean="0"/>
              <a:t>12/07/2024</a:t>
            </a:fld>
            <a:endParaRPr lang="en-AU"/>
          </a:p>
        </p:txBody>
      </p:sp>
      <p:sp>
        <p:nvSpPr>
          <p:cNvPr id="4" name="Footer Placeholder 3">
            <a:extLst>
              <a:ext uri="{FF2B5EF4-FFF2-40B4-BE49-F238E27FC236}">
                <a16:creationId xmlns:a16="http://schemas.microsoft.com/office/drawing/2014/main" id="{FF5169E2-7FE1-7C9E-79E3-C29FC0FCCD78}"/>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AA81B494-E52E-244D-C462-0D0014235F33}"/>
              </a:ext>
            </a:extLst>
          </p:cNvPr>
          <p:cNvSpPr>
            <a:spLocks noGrp="1"/>
          </p:cNvSpPr>
          <p:nvPr>
            <p:ph type="sldNum" sz="quarter" idx="12"/>
          </p:nvPr>
        </p:nvSpPr>
        <p:spPr/>
        <p:txBody>
          <a:bodyPr/>
          <a:lstStyle/>
          <a:p>
            <a:fld id="{5AD31487-212A-4788-9CED-BF5C52BA2186}" type="slidenum">
              <a:rPr lang="en-AU" smtClean="0"/>
              <a:t>‹#›</a:t>
            </a:fld>
            <a:endParaRPr lang="en-AU"/>
          </a:p>
        </p:txBody>
      </p:sp>
    </p:spTree>
    <p:extLst>
      <p:ext uri="{BB962C8B-B14F-4D97-AF65-F5344CB8AC3E}">
        <p14:creationId xmlns:p14="http://schemas.microsoft.com/office/powerpoint/2010/main" val="1988091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89B24DA-C8E8-E3EC-90D9-508E2EF74063}"/>
              </a:ext>
            </a:extLst>
          </p:cNvPr>
          <p:cNvSpPr>
            <a:spLocks noGrp="1"/>
          </p:cNvSpPr>
          <p:nvPr>
            <p:ph type="dt" sz="half" idx="10"/>
          </p:nvPr>
        </p:nvSpPr>
        <p:spPr/>
        <p:txBody>
          <a:bodyPr/>
          <a:lstStyle/>
          <a:p>
            <a:fld id="{E80ABBAA-6FAA-47EB-81AB-C488C8B67ADE}" type="datetimeFigureOut">
              <a:rPr lang="en-AU" smtClean="0"/>
              <a:t>12/07/2024</a:t>
            </a:fld>
            <a:endParaRPr lang="en-AU"/>
          </a:p>
        </p:txBody>
      </p:sp>
      <p:sp>
        <p:nvSpPr>
          <p:cNvPr id="3" name="Footer Placeholder 2">
            <a:extLst>
              <a:ext uri="{FF2B5EF4-FFF2-40B4-BE49-F238E27FC236}">
                <a16:creationId xmlns:a16="http://schemas.microsoft.com/office/drawing/2014/main" id="{1C1A0421-8F24-A23C-1848-DB01AFBC232C}"/>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01CD9530-BAE0-1880-FB01-DD7F6D437EC4}"/>
              </a:ext>
            </a:extLst>
          </p:cNvPr>
          <p:cNvSpPr>
            <a:spLocks noGrp="1"/>
          </p:cNvSpPr>
          <p:nvPr>
            <p:ph type="sldNum" sz="quarter" idx="12"/>
          </p:nvPr>
        </p:nvSpPr>
        <p:spPr/>
        <p:txBody>
          <a:bodyPr/>
          <a:lstStyle/>
          <a:p>
            <a:fld id="{5AD31487-212A-4788-9CED-BF5C52BA2186}" type="slidenum">
              <a:rPr lang="en-AU" smtClean="0"/>
              <a:t>‹#›</a:t>
            </a:fld>
            <a:endParaRPr lang="en-AU"/>
          </a:p>
        </p:txBody>
      </p:sp>
    </p:spTree>
    <p:extLst>
      <p:ext uri="{BB962C8B-B14F-4D97-AF65-F5344CB8AC3E}">
        <p14:creationId xmlns:p14="http://schemas.microsoft.com/office/powerpoint/2010/main" val="1648037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7421C-995F-9E79-1AAF-4268729837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2E6B2A40-D8B9-13AD-937B-E6DD02560E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48BA1EF5-48FA-A15A-A361-0EBDE2DA8E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06FA90-84B9-97EB-C297-3A8BB1838A3E}"/>
              </a:ext>
            </a:extLst>
          </p:cNvPr>
          <p:cNvSpPr>
            <a:spLocks noGrp="1"/>
          </p:cNvSpPr>
          <p:nvPr>
            <p:ph type="dt" sz="half" idx="10"/>
          </p:nvPr>
        </p:nvSpPr>
        <p:spPr/>
        <p:txBody>
          <a:bodyPr/>
          <a:lstStyle/>
          <a:p>
            <a:fld id="{E80ABBAA-6FAA-47EB-81AB-C488C8B67ADE}" type="datetimeFigureOut">
              <a:rPr lang="en-AU" smtClean="0"/>
              <a:t>12/07/2024</a:t>
            </a:fld>
            <a:endParaRPr lang="en-AU"/>
          </a:p>
        </p:txBody>
      </p:sp>
      <p:sp>
        <p:nvSpPr>
          <p:cNvPr id="6" name="Footer Placeholder 5">
            <a:extLst>
              <a:ext uri="{FF2B5EF4-FFF2-40B4-BE49-F238E27FC236}">
                <a16:creationId xmlns:a16="http://schemas.microsoft.com/office/drawing/2014/main" id="{D7994BCC-8323-9CF2-EDBB-FB6D87BA88D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58A4E216-DCC4-996A-0D8C-216383C59A51}"/>
              </a:ext>
            </a:extLst>
          </p:cNvPr>
          <p:cNvSpPr>
            <a:spLocks noGrp="1"/>
          </p:cNvSpPr>
          <p:nvPr>
            <p:ph type="sldNum" sz="quarter" idx="12"/>
          </p:nvPr>
        </p:nvSpPr>
        <p:spPr/>
        <p:txBody>
          <a:bodyPr/>
          <a:lstStyle/>
          <a:p>
            <a:fld id="{5AD31487-212A-4788-9CED-BF5C52BA2186}" type="slidenum">
              <a:rPr lang="en-AU" smtClean="0"/>
              <a:t>‹#›</a:t>
            </a:fld>
            <a:endParaRPr lang="en-AU"/>
          </a:p>
        </p:txBody>
      </p:sp>
    </p:spTree>
    <p:extLst>
      <p:ext uri="{BB962C8B-B14F-4D97-AF65-F5344CB8AC3E}">
        <p14:creationId xmlns:p14="http://schemas.microsoft.com/office/powerpoint/2010/main" val="618829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0BC06-543E-8690-BF0C-5A0E9079A2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1FF1C374-ADFF-662A-5603-03EB6F4818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CC704B4B-D875-79F0-6FBA-2F686AEBE0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2FF256-A24B-409C-8825-F90C758ABC34}"/>
              </a:ext>
            </a:extLst>
          </p:cNvPr>
          <p:cNvSpPr>
            <a:spLocks noGrp="1"/>
          </p:cNvSpPr>
          <p:nvPr>
            <p:ph type="dt" sz="half" idx="10"/>
          </p:nvPr>
        </p:nvSpPr>
        <p:spPr/>
        <p:txBody>
          <a:bodyPr/>
          <a:lstStyle/>
          <a:p>
            <a:fld id="{E80ABBAA-6FAA-47EB-81AB-C488C8B67ADE}" type="datetimeFigureOut">
              <a:rPr lang="en-AU" smtClean="0"/>
              <a:t>12/07/2024</a:t>
            </a:fld>
            <a:endParaRPr lang="en-AU"/>
          </a:p>
        </p:txBody>
      </p:sp>
      <p:sp>
        <p:nvSpPr>
          <p:cNvPr id="6" name="Footer Placeholder 5">
            <a:extLst>
              <a:ext uri="{FF2B5EF4-FFF2-40B4-BE49-F238E27FC236}">
                <a16:creationId xmlns:a16="http://schemas.microsoft.com/office/drawing/2014/main" id="{B41656C3-D4AB-A64B-6B59-BEE5BC77E0A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1A59297-DCF7-5A03-2AA2-748A96DAED0A}"/>
              </a:ext>
            </a:extLst>
          </p:cNvPr>
          <p:cNvSpPr>
            <a:spLocks noGrp="1"/>
          </p:cNvSpPr>
          <p:nvPr>
            <p:ph type="sldNum" sz="quarter" idx="12"/>
          </p:nvPr>
        </p:nvSpPr>
        <p:spPr/>
        <p:txBody>
          <a:bodyPr/>
          <a:lstStyle/>
          <a:p>
            <a:fld id="{5AD31487-212A-4788-9CED-BF5C52BA2186}" type="slidenum">
              <a:rPr lang="en-AU" smtClean="0"/>
              <a:t>‹#›</a:t>
            </a:fld>
            <a:endParaRPr lang="en-AU"/>
          </a:p>
        </p:txBody>
      </p:sp>
    </p:spTree>
    <p:extLst>
      <p:ext uri="{BB962C8B-B14F-4D97-AF65-F5344CB8AC3E}">
        <p14:creationId xmlns:p14="http://schemas.microsoft.com/office/powerpoint/2010/main" val="3886071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0B47C56-2B68-FB52-6D95-B55DA9CE98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2698940-427B-AAD9-AD82-D093E0D8BA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DC9B2B3F-9031-FBBA-EE7B-3DD29F6495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0ABBAA-6FAA-47EB-81AB-C488C8B67ADE}" type="datetimeFigureOut">
              <a:rPr lang="en-AU" smtClean="0"/>
              <a:t>12/07/2024</a:t>
            </a:fld>
            <a:endParaRPr lang="en-AU"/>
          </a:p>
        </p:txBody>
      </p:sp>
      <p:sp>
        <p:nvSpPr>
          <p:cNvPr id="5" name="Footer Placeholder 4">
            <a:extLst>
              <a:ext uri="{FF2B5EF4-FFF2-40B4-BE49-F238E27FC236}">
                <a16:creationId xmlns:a16="http://schemas.microsoft.com/office/drawing/2014/main" id="{DFFCF099-2F5B-01AF-70F1-73D5736B8E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61A584A6-76B9-594E-A372-E69B9C11FE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D31487-212A-4788-9CED-BF5C52BA2186}" type="slidenum">
              <a:rPr lang="en-AU" smtClean="0"/>
              <a:t>‹#›</a:t>
            </a:fld>
            <a:endParaRPr lang="en-AU"/>
          </a:p>
        </p:txBody>
      </p:sp>
    </p:spTree>
    <p:extLst>
      <p:ext uri="{BB962C8B-B14F-4D97-AF65-F5344CB8AC3E}">
        <p14:creationId xmlns:p14="http://schemas.microsoft.com/office/powerpoint/2010/main" val="22466075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convergeinternational.com.au/"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104256-B1DF-9386-F0A9-C6AFABBCB474}"/>
              </a:ext>
            </a:extLst>
          </p:cNvPr>
          <p:cNvSpPr>
            <a:spLocks noGrp="1"/>
          </p:cNvSpPr>
          <p:nvPr>
            <p:ph type="ctrTitle"/>
          </p:nvPr>
        </p:nvSpPr>
        <p:spPr>
          <a:xfrm>
            <a:off x="339969" y="1113692"/>
            <a:ext cx="3827303" cy="4501043"/>
          </a:xfrm>
        </p:spPr>
        <p:txBody>
          <a:bodyPr vert="horz" lIns="91440" tIns="45720" rIns="91440" bIns="45720" rtlCol="0" anchor="ctr">
            <a:normAutofit/>
          </a:bodyPr>
          <a:lstStyle/>
          <a:p>
            <a:pPr algn="l"/>
            <a:r>
              <a:rPr lang="en-US" sz="5400" b="1" kern="1200" dirty="0">
                <a:solidFill>
                  <a:srgbClr val="FFFFFF"/>
                </a:solidFill>
                <a:latin typeface="Arial" panose="020B0604020202020204" pitchFamily="34" charset="0"/>
                <a:cs typeface="Arial" panose="020B0604020202020204" pitchFamily="34" charset="0"/>
              </a:rPr>
              <a:t>Consent reforms in NSW – 2 years on</a:t>
            </a:r>
            <a:br>
              <a:rPr lang="en-US" sz="5400" kern="1200" dirty="0">
                <a:solidFill>
                  <a:srgbClr val="FFFFFF"/>
                </a:solidFill>
                <a:latin typeface="+mj-lt"/>
                <a:ea typeface="+mj-ea"/>
                <a:cs typeface="+mj-cs"/>
              </a:rPr>
            </a:br>
            <a:endParaRPr lang="en-US" sz="5400" kern="1200" dirty="0">
              <a:solidFill>
                <a:srgbClr val="FFFFFF"/>
              </a:solidFill>
              <a:latin typeface="+mj-lt"/>
              <a:ea typeface="+mj-ea"/>
              <a:cs typeface="+mj-cs"/>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Subtitle 2">
            <a:extLst>
              <a:ext uri="{FF2B5EF4-FFF2-40B4-BE49-F238E27FC236}">
                <a16:creationId xmlns:a16="http://schemas.microsoft.com/office/drawing/2014/main" id="{C2495C91-5399-99FC-6800-3B4F9157E480}"/>
              </a:ext>
            </a:extLst>
          </p:cNvPr>
          <p:cNvSpPr>
            <a:spLocks noGrp="1"/>
          </p:cNvSpPr>
          <p:nvPr>
            <p:ph type="subTitle" idx="1"/>
          </p:nvPr>
        </p:nvSpPr>
        <p:spPr>
          <a:xfrm>
            <a:off x="4447308" y="591344"/>
            <a:ext cx="6906491" cy="5585619"/>
          </a:xfrm>
        </p:spPr>
        <p:txBody>
          <a:bodyPr vert="horz" lIns="91440" tIns="45720" rIns="91440" bIns="45720" rtlCol="0" anchor="ctr">
            <a:normAutofit/>
          </a:bodyPr>
          <a:lstStyle/>
          <a:p>
            <a:pPr algn="l"/>
            <a:r>
              <a:rPr lang="en-US" sz="3200" dirty="0">
                <a:latin typeface="Arial" panose="020B0604020202020204" pitchFamily="34" charset="0"/>
                <a:cs typeface="Arial" panose="020B0604020202020204" pitchFamily="34" charset="0"/>
              </a:rPr>
              <a:t>Judge Kara Shead SC, District Court of NSW</a:t>
            </a:r>
          </a:p>
          <a:p>
            <a:pPr indent="-228600" algn="l">
              <a:buFont typeface="Arial" panose="020B0604020202020204" pitchFamily="34" charset="0"/>
              <a:buChar char="•"/>
            </a:pPr>
            <a:endParaRPr lang="en-US" sz="3200" dirty="0">
              <a:latin typeface="Arial" panose="020B0604020202020204" pitchFamily="34" charset="0"/>
              <a:cs typeface="Arial" panose="020B0604020202020204" pitchFamily="34" charset="0"/>
            </a:endParaRPr>
          </a:p>
          <a:p>
            <a:pPr algn="l"/>
            <a:r>
              <a:rPr lang="en-US" sz="3200" dirty="0">
                <a:latin typeface="Arial" panose="020B0604020202020204" pitchFamily="34" charset="0"/>
                <a:cs typeface="Arial" panose="020B0604020202020204" pitchFamily="34" charset="0"/>
              </a:rPr>
              <a:t>Cara Feiner, NSW Public Defender</a:t>
            </a:r>
          </a:p>
          <a:p>
            <a:pPr indent="-228600" algn="l">
              <a:buFont typeface="Arial" panose="020B0604020202020204" pitchFamily="34" charset="0"/>
              <a:buChar char="•"/>
            </a:pPr>
            <a:endParaRPr lang="en-US" sz="3200" dirty="0">
              <a:latin typeface="Arial" panose="020B0604020202020204" pitchFamily="34" charset="0"/>
              <a:cs typeface="Arial" panose="020B0604020202020204" pitchFamily="34" charset="0"/>
            </a:endParaRPr>
          </a:p>
          <a:p>
            <a:pPr algn="l"/>
            <a:r>
              <a:rPr lang="en-US" sz="3200" dirty="0">
                <a:latin typeface="Arial" panose="020B0604020202020204" pitchFamily="34" charset="0"/>
                <a:cs typeface="Arial" panose="020B0604020202020204" pitchFamily="34" charset="0"/>
              </a:rPr>
              <a:t>Dr Julia Quilter, Professor, University of Wollongong </a:t>
            </a:r>
          </a:p>
          <a:p>
            <a:pPr indent="-228600" algn="l">
              <a:buFont typeface="Arial" panose="020B0604020202020204" pitchFamily="34" charset="0"/>
              <a:buChar char="•"/>
            </a:pPr>
            <a:endParaRPr lang="en-US" dirty="0"/>
          </a:p>
        </p:txBody>
      </p:sp>
    </p:spTree>
    <p:extLst>
      <p:ext uri="{BB962C8B-B14F-4D97-AF65-F5344CB8AC3E}">
        <p14:creationId xmlns:p14="http://schemas.microsoft.com/office/powerpoint/2010/main" val="14100271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40F56807-D780-50DE-2D6D-B62973D8C7E9}"/>
              </a:ext>
            </a:extLst>
          </p:cNvPr>
          <p:cNvSpPr>
            <a:spLocks noGrp="1"/>
          </p:cNvSpPr>
          <p:nvPr>
            <p:ph type="title"/>
          </p:nvPr>
        </p:nvSpPr>
        <p:spPr>
          <a:xfrm>
            <a:off x="838200" y="365125"/>
            <a:ext cx="10515600" cy="1325563"/>
          </a:xfrm>
        </p:spPr>
        <p:txBody>
          <a:bodyPr>
            <a:normAutofit/>
          </a:bodyPr>
          <a:lstStyle/>
          <a:p>
            <a:r>
              <a:rPr lang="en-AU" b="1" dirty="0">
                <a:solidFill>
                  <a:schemeClr val="accent2"/>
                </a:solidFill>
                <a:latin typeface="Arial" panose="020B0604020202020204" pitchFamily="34" charset="0"/>
                <a:cs typeface="Arial" panose="020B0604020202020204" pitchFamily="34" charset="0"/>
              </a:rPr>
              <a:t>AIM of s 61HJ(1)(a)</a:t>
            </a:r>
            <a:endParaRPr lang="en-AU" dirty="0">
              <a:solidFill>
                <a:schemeClr val="accent2"/>
              </a:solidFill>
              <a:latin typeface="Arial" panose="020B0604020202020204" pitchFamily="34" charset="0"/>
              <a:cs typeface="Arial" panose="020B0604020202020204" pitchFamily="34"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7A45810E-E5DD-CDB5-1486-308FB09E49A3}"/>
              </a:ext>
            </a:extLst>
          </p:cNvPr>
          <p:cNvSpPr>
            <a:spLocks noGrp="1"/>
          </p:cNvSpPr>
          <p:nvPr>
            <p:ph idx="1"/>
          </p:nvPr>
        </p:nvSpPr>
        <p:spPr>
          <a:xfrm>
            <a:off x="838200" y="1488831"/>
            <a:ext cx="10515600" cy="4688132"/>
          </a:xfrm>
        </p:spPr>
        <p:txBody>
          <a:bodyPr>
            <a:noAutofit/>
          </a:bodyPr>
          <a:lstStyle/>
          <a:p>
            <a:pPr marL="0" indent="0">
              <a:buNone/>
            </a:pPr>
            <a:r>
              <a:rPr lang="en-AU" sz="2000" dirty="0">
                <a:latin typeface="Arial" panose="020B0604020202020204" pitchFamily="34" charset="0"/>
                <a:cs typeface="Arial" panose="020B0604020202020204" pitchFamily="34" charset="0"/>
              </a:rPr>
              <a:t>‘</a:t>
            </a:r>
            <a:r>
              <a:rPr lang="en-AU" sz="2000" i="1" dirty="0">
                <a:latin typeface="Arial" panose="020B0604020202020204" pitchFamily="34" charset="0"/>
                <a:cs typeface="Arial" panose="020B0604020202020204" pitchFamily="34" charset="0"/>
              </a:rPr>
              <a:t>The intention of recommended s 61HJ(1)(a) is to dispel certain misconceptions about sexual behaviour and consent. There is a long-standing misconception that a person who does not consent will usually, if not always, offer physical or verbal resistance. This means that fact finders may look for evidence of resistance to be satisfied that a complainant did not consent. As a result, there is concern that silence, or an absence of resistance, can be equated with consent.</a:t>
            </a:r>
          </a:p>
          <a:p>
            <a:pPr marL="0" indent="0">
              <a:buNone/>
            </a:pPr>
            <a:r>
              <a:rPr lang="en-AU" sz="2000" i="1" dirty="0">
                <a:latin typeface="Arial" panose="020B0604020202020204" pitchFamily="34" charset="0"/>
                <a:cs typeface="Arial" panose="020B0604020202020204" pitchFamily="34" charset="0"/>
              </a:rPr>
              <a:t>It is now well-recognised that a common reaction to sexual assault is to “freeze” and remain unresponsive. Such a response does not provide a valid basis for an inference of consent.’  </a:t>
            </a:r>
          </a:p>
          <a:p>
            <a:pPr marL="0" indent="0" algn="r">
              <a:buNone/>
            </a:pPr>
            <a:r>
              <a:rPr lang="en-AU" sz="2000" dirty="0">
                <a:latin typeface="Arial" panose="020B0604020202020204" pitchFamily="34" charset="0"/>
                <a:cs typeface="Arial" panose="020B0604020202020204" pitchFamily="34" charset="0"/>
              </a:rPr>
              <a:t>(NSWLRC Report, [6.35]-[6.37])</a:t>
            </a:r>
          </a:p>
          <a:p>
            <a:pPr marL="0" indent="0">
              <a:buNone/>
            </a:pPr>
            <a:endParaRPr lang="en-AU" sz="2000" dirty="0">
              <a:latin typeface="Arial" panose="020B0604020202020204" pitchFamily="34" charset="0"/>
              <a:cs typeface="Arial" panose="020B0604020202020204" pitchFamily="34" charset="0"/>
            </a:endParaRPr>
          </a:p>
          <a:p>
            <a:pPr marL="0" indent="0">
              <a:buNone/>
            </a:pPr>
            <a:r>
              <a:rPr lang="en-AU" sz="2000" i="1" dirty="0">
                <a:latin typeface="Arial" panose="020B0604020202020204" pitchFamily="34" charset="0"/>
                <a:cs typeface="Arial" panose="020B0604020202020204" pitchFamily="34" charset="0"/>
              </a:rPr>
              <a:t>‘…Consent cannot be presumed. No-one should assume someone is saying "yes" just because they do not say "no" or do not resist physically.</a:t>
            </a:r>
          </a:p>
          <a:p>
            <a:pPr marL="300038" lvl="1" indent="0" algn="r">
              <a:buNone/>
            </a:pPr>
            <a:r>
              <a:rPr lang="en-US" sz="2000" dirty="0">
                <a:latin typeface="Arial" panose="020B0604020202020204" pitchFamily="34" charset="0"/>
                <a:cs typeface="Arial" panose="020B0604020202020204" pitchFamily="34" charset="0"/>
              </a:rPr>
              <a:t>NSW </a:t>
            </a:r>
            <a:r>
              <a:rPr lang="en-US" sz="2000" i="1" dirty="0">
                <a:latin typeface="Arial" panose="020B0604020202020204" pitchFamily="34" charset="0"/>
                <a:cs typeface="Arial" panose="020B0604020202020204" pitchFamily="34" charset="0"/>
              </a:rPr>
              <a:t>Parliamentary Debates,</a:t>
            </a:r>
            <a:r>
              <a:rPr lang="en-US" sz="2000" dirty="0">
                <a:latin typeface="Arial" panose="020B0604020202020204" pitchFamily="34" charset="0"/>
                <a:cs typeface="Arial" panose="020B0604020202020204" pitchFamily="34" charset="0"/>
              </a:rPr>
              <a:t> Legislative Assembly, Second Reading Speech, 20 October 2021 (Mark Speakman)</a:t>
            </a:r>
            <a:endParaRPr lang="en-A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531220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BFDD77F-49D0-9521-600C-6173A706826C}"/>
              </a:ext>
            </a:extLst>
          </p:cNvPr>
          <p:cNvSpPr>
            <a:spLocks noGrp="1"/>
          </p:cNvSpPr>
          <p:nvPr>
            <p:ph type="title"/>
          </p:nvPr>
        </p:nvSpPr>
        <p:spPr>
          <a:xfrm>
            <a:off x="838200" y="365125"/>
            <a:ext cx="10515600" cy="1325563"/>
          </a:xfrm>
        </p:spPr>
        <p:txBody>
          <a:bodyPr>
            <a:normAutofit/>
          </a:bodyPr>
          <a:lstStyle/>
          <a:p>
            <a:r>
              <a:rPr lang="en-AU" b="1" i="1" dirty="0">
                <a:solidFill>
                  <a:schemeClr val="accent2"/>
                </a:solidFill>
                <a:latin typeface="Arial" panose="020B0604020202020204" pitchFamily="34" charset="0"/>
                <a:cs typeface="Arial" panose="020B0604020202020204" pitchFamily="34" charset="0"/>
              </a:rPr>
              <a:t>Affirmative Consent – s 61HK</a:t>
            </a:r>
            <a:endParaRPr lang="en-AU" dirty="0">
              <a:solidFill>
                <a:schemeClr val="accent2"/>
              </a:solidFill>
              <a:latin typeface="Arial" panose="020B0604020202020204" pitchFamily="34" charset="0"/>
              <a:cs typeface="Arial" panose="020B0604020202020204" pitchFamily="34"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0392487-6D66-5A4E-7A7C-9992357766F8}"/>
              </a:ext>
            </a:extLst>
          </p:cNvPr>
          <p:cNvSpPr>
            <a:spLocks noGrp="1"/>
          </p:cNvSpPr>
          <p:nvPr>
            <p:ph idx="1"/>
          </p:nvPr>
        </p:nvSpPr>
        <p:spPr>
          <a:xfrm>
            <a:off x="838200" y="1441938"/>
            <a:ext cx="10515600" cy="5050937"/>
          </a:xfrm>
        </p:spPr>
        <p:txBody>
          <a:bodyPr>
            <a:normAutofit/>
          </a:bodyPr>
          <a:lstStyle/>
          <a:p>
            <a:pPr marL="300038" lvl="1" indent="0">
              <a:buNone/>
            </a:pPr>
            <a:r>
              <a:rPr lang="en-AU" sz="2000" dirty="0">
                <a:latin typeface="Arial" panose="020B0604020202020204" pitchFamily="34" charset="0"/>
                <a:cs typeface="Arial" panose="020B0604020202020204" pitchFamily="34" charset="0"/>
              </a:rPr>
              <a:t>‘</a:t>
            </a:r>
            <a:r>
              <a:rPr lang="en-AU" sz="2000" i="1" dirty="0">
                <a:latin typeface="Arial" panose="020B0604020202020204" pitchFamily="34" charset="0"/>
                <a:cs typeface="Arial" panose="020B0604020202020204" pitchFamily="34" charset="0"/>
              </a:rPr>
              <a:t>On 25 May 2021 the New South Wales Government announced its support, or support in principle, for all of these recommendations. The New South Wales Government also committed to go further in the following respect. The bill will make it clear that generally an accused's belief that consent existed will not be reasonable in the circumstances if the accused did not say or do anything—within a reasonable time before or at the time of the sexual activity—to find out whether the other person consents.  …</a:t>
            </a:r>
          </a:p>
          <a:p>
            <a:pPr marL="300038" lvl="1" indent="0">
              <a:buNone/>
            </a:pPr>
            <a:endParaRPr lang="en-AU" sz="2000" i="1" dirty="0">
              <a:latin typeface="Arial" panose="020B0604020202020204" pitchFamily="34" charset="0"/>
              <a:cs typeface="Arial" panose="020B0604020202020204" pitchFamily="34" charset="0"/>
            </a:endParaRPr>
          </a:p>
          <a:p>
            <a:pPr marL="300038" lvl="1" indent="0">
              <a:buNone/>
            </a:pPr>
            <a:r>
              <a:rPr lang="en-AU" sz="2000" i="1" dirty="0">
                <a:latin typeface="Arial" panose="020B0604020202020204" pitchFamily="34" charset="0"/>
                <a:cs typeface="Arial" panose="020B0604020202020204" pitchFamily="34" charset="0"/>
              </a:rPr>
              <a:t>This new provision reinforces the important principle that consent can never be assumed. It introduces an affirmative consent requirement to the Crimes Act. Affirmative consent in this context means that the accused person must have sought consent by saying or doing something in order to have a reasonable belief that the other person consented. …</a:t>
            </a:r>
            <a:r>
              <a:rPr lang="en-AU" sz="2000" dirty="0">
                <a:latin typeface="Arial" panose="020B0604020202020204" pitchFamily="34" charset="0"/>
                <a:cs typeface="Arial" panose="020B0604020202020204" pitchFamily="34" charset="0"/>
              </a:rPr>
              <a:t>.’ </a:t>
            </a:r>
          </a:p>
          <a:p>
            <a:pPr marL="300038" lvl="1" indent="0">
              <a:buNone/>
            </a:pPr>
            <a:endParaRPr lang="en-AU" sz="2000" dirty="0">
              <a:latin typeface="Arial" panose="020B0604020202020204" pitchFamily="34" charset="0"/>
              <a:cs typeface="Arial" panose="020B0604020202020204" pitchFamily="34" charset="0"/>
            </a:endParaRPr>
          </a:p>
          <a:p>
            <a:pPr marL="300038" lvl="1" indent="0" algn="r">
              <a:buNone/>
            </a:pPr>
            <a:r>
              <a:rPr lang="en-US" sz="2000" dirty="0">
                <a:latin typeface="Arial" panose="020B0604020202020204" pitchFamily="34" charset="0"/>
                <a:cs typeface="Arial" panose="020B0604020202020204" pitchFamily="34" charset="0"/>
              </a:rPr>
              <a:t>(NSW </a:t>
            </a:r>
            <a:r>
              <a:rPr lang="en-US" sz="2000" i="1" dirty="0">
                <a:latin typeface="Arial" panose="020B0604020202020204" pitchFamily="34" charset="0"/>
                <a:cs typeface="Arial" panose="020B0604020202020204" pitchFamily="34" charset="0"/>
              </a:rPr>
              <a:t>Parliamentary Debates,</a:t>
            </a:r>
            <a:r>
              <a:rPr lang="en-US" sz="2000" dirty="0">
                <a:latin typeface="Arial" panose="020B0604020202020204" pitchFamily="34" charset="0"/>
                <a:cs typeface="Arial" panose="020B0604020202020204" pitchFamily="34" charset="0"/>
              </a:rPr>
              <a:t> Legislative Assembly, Second Reading Speech, 20 October 2021 (Mark Speakman, Attorney-General)</a:t>
            </a:r>
          </a:p>
          <a:p>
            <a:endParaRPr lang="en-AU" sz="1500" dirty="0"/>
          </a:p>
        </p:txBody>
      </p:sp>
    </p:spTree>
    <p:extLst>
      <p:ext uri="{BB962C8B-B14F-4D97-AF65-F5344CB8AC3E}">
        <p14:creationId xmlns:p14="http://schemas.microsoft.com/office/powerpoint/2010/main" val="27189689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5453BFA9-6697-188F-64F6-DF34EA89332E}"/>
              </a:ext>
            </a:extLst>
          </p:cNvPr>
          <p:cNvSpPr>
            <a:spLocks noGrp="1"/>
          </p:cNvSpPr>
          <p:nvPr>
            <p:ph type="title"/>
          </p:nvPr>
        </p:nvSpPr>
        <p:spPr>
          <a:xfrm>
            <a:off x="838200" y="365125"/>
            <a:ext cx="10515600" cy="1325563"/>
          </a:xfrm>
        </p:spPr>
        <p:txBody>
          <a:bodyPr>
            <a:normAutofit/>
          </a:bodyPr>
          <a:lstStyle/>
          <a:p>
            <a:r>
              <a:rPr lang="en-AU" b="1" dirty="0">
                <a:solidFill>
                  <a:schemeClr val="accent2"/>
                </a:solidFill>
                <a:latin typeface="Arial" panose="020B0604020202020204" pitchFamily="34" charset="0"/>
                <a:cs typeface="Arial" panose="020B0604020202020204" pitchFamily="34" charset="0"/>
              </a:rPr>
              <a:t>61HK   Knowledge about consent</a:t>
            </a:r>
            <a:endParaRPr lang="en-AU" dirty="0">
              <a:solidFill>
                <a:schemeClr val="accent2"/>
              </a:solidFill>
              <a:latin typeface="Arial" panose="020B0604020202020204" pitchFamily="34" charset="0"/>
              <a:cs typeface="Arial" panose="020B0604020202020204" pitchFamily="34"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9C0776FF-8DB0-5F73-27AE-3576ED5D8DC2}"/>
              </a:ext>
            </a:extLst>
          </p:cNvPr>
          <p:cNvSpPr>
            <a:spLocks noGrp="1"/>
          </p:cNvSpPr>
          <p:nvPr>
            <p:ph idx="1"/>
          </p:nvPr>
        </p:nvSpPr>
        <p:spPr>
          <a:xfrm>
            <a:off x="838200" y="1690688"/>
            <a:ext cx="10515600" cy="4802187"/>
          </a:xfrm>
        </p:spPr>
        <p:txBody>
          <a:bodyPr>
            <a:normAutofit/>
          </a:bodyPr>
          <a:lstStyle/>
          <a:p>
            <a:pPr marL="0" indent="0">
              <a:buNone/>
            </a:pPr>
            <a:r>
              <a:rPr lang="en-AU" sz="1600" dirty="0">
                <a:latin typeface="Arial" panose="020B0604020202020204" pitchFamily="34" charset="0"/>
                <a:cs typeface="Arial" panose="020B0604020202020204" pitchFamily="34" charset="0"/>
              </a:rPr>
              <a:t>(1)  A person (the accused person) is taken to know that another person does not consent to a sexual activity if—</a:t>
            </a:r>
          </a:p>
          <a:p>
            <a:pPr marL="0" indent="0">
              <a:buNone/>
            </a:pPr>
            <a:r>
              <a:rPr lang="en-AU" sz="1600" dirty="0">
                <a:latin typeface="Arial" panose="020B0604020202020204" pitchFamily="34" charset="0"/>
                <a:cs typeface="Arial" panose="020B0604020202020204" pitchFamily="34" charset="0"/>
              </a:rPr>
              <a:t>(a)  the accused person actually knows the other person does not consent to the sexual activity, or</a:t>
            </a:r>
          </a:p>
          <a:p>
            <a:pPr marL="0" indent="0">
              <a:buNone/>
            </a:pPr>
            <a:r>
              <a:rPr lang="en-AU" sz="1600" dirty="0">
                <a:latin typeface="Arial" panose="020B0604020202020204" pitchFamily="34" charset="0"/>
                <a:cs typeface="Arial" panose="020B0604020202020204" pitchFamily="34" charset="0"/>
              </a:rPr>
              <a:t>(b)  the accused person is reckless as to whether the other person consents to the sexual activity, or</a:t>
            </a:r>
          </a:p>
          <a:p>
            <a:pPr marL="0" indent="0">
              <a:buNone/>
            </a:pPr>
            <a:r>
              <a:rPr lang="en-AU" sz="1600" b="1" dirty="0">
                <a:latin typeface="Arial" panose="020B0604020202020204" pitchFamily="34" charset="0"/>
                <a:cs typeface="Arial" panose="020B0604020202020204" pitchFamily="34" charset="0"/>
              </a:rPr>
              <a:t>(c)  any belief that the accused person has, or may have, that the other person consents to the sexual activity is not reasonable in the circumstances.</a:t>
            </a:r>
          </a:p>
          <a:p>
            <a:pPr marL="0" indent="0">
              <a:buNone/>
            </a:pPr>
            <a:endParaRPr lang="en-AU" sz="1600" b="1" dirty="0">
              <a:latin typeface="Arial" panose="020B0604020202020204" pitchFamily="34" charset="0"/>
              <a:cs typeface="Arial" panose="020B0604020202020204" pitchFamily="34" charset="0"/>
            </a:endParaRPr>
          </a:p>
          <a:p>
            <a:pPr marL="0" indent="0">
              <a:buNone/>
            </a:pPr>
            <a:r>
              <a:rPr lang="en-AU" sz="1600" b="1" dirty="0">
                <a:latin typeface="Arial" panose="020B0604020202020204" pitchFamily="34" charset="0"/>
                <a:cs typeface="Arial" panose="020B0604020202020204" pitchFamily="34" charset="0"/>
              </a:rPr>
              <a:t>(2) </a:t>
            </a:r>
            <a:r>
              <a:rPr lang="en-AU" sz="1600" dirty="0">
                <a:latin typeface="Arial" panose="020B0604020202020204" pitchFamily="34" charset="0"/>
                <a:cs typeface="Arial" panose="020B0604020202020204" pitchFamily="34" charset="0"/>
              </a:rPr>
              <a:t>Without limiting subsection (1)(c), a belief that the other person consents to sexual activity is not reasonable if the accused person did not, </a:t>
            </a:r>
            <a:r>
              <a:rPr lang="en-AU" sz="1600" b="1" dirty="0">
                <a:latin typeface="Arial" panose="020B0604020202020204" pitchFamily="34" charset="0"/>
                <a:cs typeface="Arial" panose="020B0604020202020204" pitchFamily="34" charset="0"/>
              </a:rPr>
              <a:t>within a reasonable time before or at the time of the sexual activity, say or do anything</a:t>
            </a:r>
            <a:r>
              <a:rPr lang="en-AU" sz="1600" dirty="0">
                <a:latin typeface="Arial" panose="020B0604020202020204" pitchFamily="34" charset="0"/>
                <a:cs typeface="Arial" panose="020B0604020202020204" pitchFamily="34" charset="0"/>
              </a:rPr>
              <a:t> to find out whether the other person consents to the sexual activity.</a:t>
            </a:r>
          </a:p>
          <a:p>
            <a:pPr marL="0" indent="0">
              <a:buNone/>
            </a:pPr>
            <a:endParaRPr lang="en-AU" sz="1600" dirty="0">
              <a:latin typeface="Arial" panose="020B0604020202020204" pitchFamily="34" charset="0"/>
              <a:cs typeface="Arial" panose="020B0604020202020204" pitchFamily="34" charset="0"/>
            </a:endParaRPr>
          </a:p>
          <a:p>
            <a:pPr marL="0" indent="0">
              <a:buNone/>
            </a:pPr>
            <a:r>
              <a:rPr lang="en-AU" sz="1600" dirty="0">
                <a:latin typeface="Arial" panose="020B0604020202020204" pitchFamily="34" charset="0"/>
                <a:cs typeface="Arial" panose="020B0604020202020204" pitchFamily="34" charset="0"/>
              </a:rPr>
              <a:t>(5)  For the purposes of making any finding under this section, the trier of fact—</a:t>
            </a:r>
          </a:p>
          <a:p>
            <a:pPr marL="0" indent="0">
              <a:buNone/>
            </a:pPr>
            <a:r>
              <a:rPr lang="en-AU" sz="1600" dirty="0">
                <a:latin typeface="Arial" panose="020B0604020202020204" pitchFamily="34" charset="0"/>
                <a:cs typeface="Arial" panose="020B0604020202020204" pitchFamily="34" charset="0"/>
              </a:rPr>
              <a:t>(a)  </a:t>
            </a:r>
            <a:r>
              <a:rPr lang="en-AU" sz="1600" b="1" dirty="0">
                <a:latin typeface="Arial" panose="020B0604020202020204" pitchFamily="34" charset="0"/>
                <a:cs typeface="Arial" panose="020B0604020202020204" pitchFamily="34" charset="0"/>
              </a:rPr>
              <a:t>must consider all the circumstances of the case, including what, if anything, the accused person said or did, and</a:t>
            </a:r>
          </a:p>
          <a:p>
            <a:pPr marL="0" indent="0">
              <a:buNone/>
            </a:pPr>
            <a:r>
              <a:rPr lang="en-AU" sz="1600" dirty="0">
                <a:latin typeface="Arial" panose="020B0604020202020204" pitchFamily="34" charset="0"/>
                <a:cs typeface="Arial" panose="020B0604020202020204" pitchFamily="34" charset="0"/>
              </a:rPr>
              <a:t>(b)  must not consider any self-induced intoxication of the accused person.</a:t>
            </a:r>
          </a:p>
          <a:p>
            <a:endParaRPr lang="en-AU" sz="1500" dirty="0"/>
          </a:p>
        </p:txBody>
      </p:sp>
    </p:spTree>
    <p:extLst>
      <p:ext uri="{BB962C8B-B14F-4D97-AF65-F5344CB8AC3E}">
        <p14:creationId xmlns:p14="http://schemas.microsoft.com/office/powerpoint/2010/main" val="24479886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2CF3A523-3B77-E0CF-D1C0-5EA2CB042CAE}"/>
              </a:ext>
            </a:extLst>
          </p:cNvPr>
          <p:cNvSpPr>
            <a:spLocks noGrp="1"/>
          </p:cNvSpPr>
          <p:nvPr>
            <p:ph type="title"/>
          </p:nvPr>
        </p:nvSpPr>
        <p:spPr>
          <a:xfrm>
            <a:off x="838200" y="365125"/>
            <a:ext cx="10515600" cy="1325563"/>
          </a:xfrm>
        </p:spPr>
        <p:txBody>
          <a:bodyPr>
            <a:normAutofit/>
          </a:bodyPr>
          <a:lstStyle/>
          <a:p>
            <a:endParaRPr lang="en-AU" dirty="0"/>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7D20F50-E6DF-3AA7-DA22-AC529B133111}"/>
              </a:ext>
            </a:extLst>
          </p:cNvPr>
          <p:cNvSpPr>
            <a:spLocks noGrp="1"/>
          </p:cNvSpPr>
          <p:nvPr>
            <p:ph idx="1"/>
          </p:nvPr>
        </p:nvSpPr>
        <p:spPr>
          <a:xfrm>
            <a:off x="838200" y="1825625"/>
            <a:ext cx="10515600" cy="4351338"/>
          </a:xfrm>
        </p:spPr>
        <p:txBody>
          <a:bodyPr>
            <a:normAutofit/>
          </a:bodyPr>
          <a:lstStyle/>
          <a:p>
            <a:pPr marL="0" indent="0" algn="ctr">
              <a:buNone/>
            </a:pPr>
            <a:endParaRPr lang="en-AU" sz="4400" b="1" dirty="0">
              <a:solidFill>
                <a:schemeClr val="accent2"/>
              </a:solidFill>
              <a:latin typeface="Arial" panose="020B0604020202020204" pitchFamily="34" charset="0"/>
              <a:cs typeface="Arial" panose="020B0604020202020204" pitchFamily="34" charset="0"/>
            </a:endParaRPr>
          </a:p>
          <a:p>
            <a:pPr marL="0" indent="0" algn="ctr">
              <a:buNone/>
            </a:pPr>
            <a:r>
              <a:rPr lang="en-AU" sz="4400" b="1" dirty="0">
                <a:solidFill>
                  <a:schemeClr val="accent2"/>
                </a:solidFill>
                <a:latin typeface="Arial" panose="020B0604020202020204" pitchFamily="34" charset="0"/>
                <a:cs typeface="Arial" panose="020B0604020202020204" pitchFamily="34" charset="0"/>
              </a:rPr>
              <a:t>Amendments to </a:t>
            </a:r>
          </a:p>
          <a:p>
            <a:pPr marL="0" indent="0" algn="ctr">
              <a:buNone/>
            </a:pPr>
            <a:r>
              <a:rPr lang="en-AU" sz="4400" b="1" i="1" dirty="0">
                <a:solidFill>
                  <a:schemeClr val="accent2"/>
                </a:solidFill>
                <a:latin typeface="Arial" panose="020B0604020202020204" pitchFamily="34" charset="0"/>
                <a:cs typeface="Arial" panose="020B0604020202020204" pitchFamily="34" charset="0"/>
              </a:rPr>
              <a:t>Criminal Procedure Act 1986</a:t>
            </a:r>
          </a:p>
          <a:p>
            <a:endParaRPr lang="en-AU" dirty="0"/>
          </a:p>
        </p:txBody>
      </p:sp>
    </p:spTree>
    <p:extLst>
      <p:ext uri="{BB962C8B-B14F-4D97-AF65-F5344CB8AC3E}">
        <p14:creationId xmlns:p14="http://schemas.microsoft.com/office/powerpoint/2010/main" val="5502194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CD4127CB-CDC4-0BAA-B84A-4B4159D7B2F7}"/>
              </a:ext>
            </a:extLst>
          </p:cNvPr>
          <p:cNvSpPr>
            <a:spLocks noGrp="1"/>
          </p:cNvSpPr>
          <p:nvPr>
            <p:ph type="title"/>
          </p:nvPr>
        </p:nvSpPr>
        <p:spPr>
          <a:xfrm>
            <a:off x="838200" y="365125"/>
            <a:ext cx="10515600" cy="1325563"/>
          </a:xfrm>
        </p:spPr>
        <p:txBody>
          <a:bodyPr>
            <a:noAutofit/>
          </a:bodyPr>
          <a:lstStyle/>
          <a:p>
            <a:r>
              <a:rPr lang="en-AU" sz="4000" b="1" dirty="0">
                <a:solidFill>
                  <a:schemeClr val="accent2"/>
                </a:solidFill>
                <a:latin typeface="Arial" panose="020B0604020202020204" pitchFamily="34" charset="0"/>
                <a:cs typeface="Arial" panose="020B0604020202020204" pitchFamily="34" charset="0"/>
              </a:rPr>
              <a:t>CPA new directions – designed to ‘myth bust’ or address misconceptions</a:t>
            </a:r>
            <a:endParaRPr lang="en-AU" sz="4000" dirty="0">
              <a:solidFill>
                <a:schemeClr val="accent2"/>
              </a:solidFill>
              <a:latin typeface="Arial" panose="020B0604020202020204" pitchFamily="34" charset="0"/>
              <a:cs typeface="Arial" panose="020B0604020202020204" pitchFamily="34"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AF9ACF19-05A2-DB47-7B24-487322A4755F}"/>
              </a:ext>
            </a:extLst>
          </p:cNvPr>
          <p:cNvSpPr>
            <a:spLocks noGrp="1"/>
          </p:cNvSpPr>
          <p:nvPr>
            <p:ph idx="1"/>
          </p:nvPr>
        </p:nvSpPr>
        <p:spPr>
          <a:xfrm>
            <a:off x="838200" y="1825625"/>
            <a:ext cx="10515600" cy="4351338"/>
          </a:xfrm>
        </p:spPr>
        <p:txBody>
          <a:bodyPr>
            <a:normAutofit/>
          </a:bodyPr>
          <a:lstStyle/>
          <a:p>
            <a:r>
              <a:rPr lang="en-AU" sz="2000" dirty="0">
                <a:latin typeface="Arial" panose="020B0604020202020204" pitchFamily="34" charset="0"/>
                <a:cs typeface="Arial" panose="020B0604020202020204" pitchFamily="34" charset="0"/>
              </a:rPr>
              <a:t>5 new directions incorporated into </a:t>
            </a:r>
            <a:r>
              <a:rPr lang="fr-FR" sz="2000" dirty="0" err="1">
                <a:latin typeface="Arial" panose="020B0604020202020204" pitchFamily="34" charset="0"/>
                <a:cs typeface="Arial" panose="020B0604020202020204" pitchFamily="34" charset="0"/>
              </a:rPr>
              <a:t>Ch</a:t>
            </a:r>
            <a:r>
              <a:rPr lang="fr-FR" sz="2000" dirty="0">
                <a:latin typeface="Arial" panose="020B0604020202020204" pitchFamily="34" charset="0"/>
                <a:cs typeface="Arial" panose="020B0604020202020204" pitchFamily="34" charset="0"/>
              </a:rPr>
              <a:t> 6, Part 5, Division 1, Subdivision 3:</a:t>
            </a:r>
          </a:p>
          <a:p>
            <a:pPr marL="0" indent="0">
              <a:buNone/>
            </a:pPr>
            <a:endParaRPr lang="fr-FR" sz="2000" dirty="0">
              <a:latin typeface="Arial" panose="020B0604020202020204" pitchFamily="34" charset="0"/>
              <a:cs typeface="Arial" panose="020B0604020202020204" pitchFamily="34" charset="0"/>
            </a:endParaRPr>
          </a:p>
          <a:p>
            <a:pPr lvl="1"/>
            <a:r>
              <a:rPr lang="en-AU" sz="2000" b="1" dirty="0">
                <a:latin typeface="Arial" panose="020B0604020202020204" pitchFamily="34" charset="0"/>
                <a:cs typeface="Arial" panose="020B0604020202020204" pitchFamily="34" charset="0"/>
              </a:rPr>
              <a:t>292A Circumstances in which non-consensual sexual activity occurs</a:t>
            </a:r>
          </a:p>
          <a:p>
            <a:pPr lvl="1"/>
            <a:endParaRPr lang="en-AU" sz="2000" b="1" dirty="0">
              <a:latin typeface="Arial" panose="020B0604020202020204" pitchFamily="34" charset="0"/>
              <a:cs typeface="Arial" panose="020B0604020202020204" pitchFamily="34" charset="0"/>
            </a:endParaRPr>
          </a:p>
          <a:p>
            <a:pPr lvl="1"/>
            <a:r>
              <a:rPr lang="en-AU" sz="2000" b="1" dirty="0">
                <a:latin typeface="Arial" panose="020B0604020202020204" pitchFamily="34" charset="0"/>
                <a:cs typeface="Arial" panose="020B0604020202020204" pitchFamily="34" charset="0"/>
              </a:rPr>
              <a:t>292B Responses to non-consensual sexual activity</a:t>
            </a:r>
          </a:p>
          <a:p>
            <a:pPr lvl="1"/>
            <a:endParaRPr lang="en-AU" sz="2000" b="1" dirty="0">
              <a:latin typeface="Arial" panose="020B0604020202020204" pitchFamily="34" charset="0"/>
              <a:cs typeface="Arial" panose="020B0604020202020204" pitchFamily="34" charset="0"/>
            </a:endParaRPr>
          </a:p>
          <a:p>
            <a:pPr lvl="1"/>
            <a:r>
              <a:rPr lang="en-AU" sz="2000" b="1" dirty="0">
                <a:latin typeface="Arial" panose="020B0604020202020204" pitchFamily="34" charset="0"/>
                <a:cs typeface="Arial" panose="020B0604020202020204" pitchFamily="34" charset="0"/>
              </a:rPr>
              <a:t>292C Lack of physical injury, violence or threats</a:t>
            </a:r>
          </a:p>
          <a:p>
            <a:pPr lvl="1"/>
            <a:endParaRPr lang="en-AU" sz="2000" b="1" dirty="0">
              <a:latin typeface="Arial" panose="020B0604020202020204" pitchFamily="34" charset="0"/>
              <a:cs typeface="Arial" panose="020B0604020202020204" pitchFamily="34" charset="0"/>
            </a:endParaRPr>
          </a:p>
          <a:p>
            <a:pPr lvl="1"/>
            <a:r>
              <a:rPr lang="en-AU" sz="2000" b="1" dirty="0">
                <a:latin typeface="Arial" panose="020B0604020202020204" pitchFamily="34" charset="0"/>
                <a:cs typeface="Arial" panose="020B0604020202020204" pitchFamily="34" charset="0"/>
              </a:rPr>
              <a:t>292D Responses to giving evidence</a:t>
            </a:r>
          </a:p>
          <a:p>
            <a:pPr lvl="1"/>
            <a:endParaRPr lang="en-AU" sz="2000" b="1" dirty="0">
              <a:latin typeface="Arial" panose="020B0604020202020204" pitchFamily="34" charset="0"/>
              <a:cs typeface="Arial" panose="020B0604020202020204" pitchFamily="34" charset="0"/>
            </a:endParaRPr>
          </a:p>
          <a:p>
            <a:pPr lvl="1"/>
            <a:r>
              <a:rPr lang="en-AU" sz="2000" b="1" dirty="0">
                <a:latin typeface="Arial" panose="020B0604020202020204" pitchFamily="34" charset="0"/>
                <a:cs typeface="Arial" panose="020B0604020202020204" pitchFamily="34" charset="0"/>
              </a:rPr>
              <a:t>292E Behaviour and appearance of complainant</a:t>
            </a:r>
          </a:p>
          <a:p>
            <a:pPr marL="0" indent="0">
              <a:buNone/>
            </a:pPr>
            <a:endParaRPr lang="en-AU" sz="1700" dirty="0"/>
          </a:p>
        </p:txBody>
      </p:sp>
    </p:spTree>
    <p:extLst>
      <p:ext uri="{BB962C8B-B14F-4D97-AF65-F5344CB8AC3E}">
        <p14:creationId xmlns:p14="http://schemas.microsoft.com/office/powerpoint/2010/main" val="12637931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FF47CB7-972F-479F-A36D-9E72D26EC8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0D153B68-5844-490D-8E67-F616D6D72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1766176" cy="2061837"/>
          </a:xfrm>
          <a:custGeom>
            <a:avLst/>
            <a:gdLst>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84330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10768629" h="1978172">
                <a:moveTo>
                  <a:pt x="0" y="0"/>
                </a:moveTo>
                <a:lnTo>
                  <a:pt x="10768629" y="0"/>
                </a:lnTo>
                <a:lnTo>
                  <a:pt x="10733254" y="31439"/>
                </a:lnTo>
                <a:lnTo>
                  <a:pt x="10727085" y="37910"/>
                </a:lnTo>
                <a:cubicBezTo>
                  <a:pt x="10712973" y="56080"/>
                  <a:pt x="10699457" y="78430"/>
                  <a:pt x="10675953" y="68623"/>
                </a:cubicBezTo>
                <a:cubicBezTo>
                  <a:pt x="10685972" y="89202"/>
                  <a:pt x="10641629" y="69781"/>
                  <a:pt x="10637091" y="90361"/>
                </a:cubicBezTo>
                <a:cubicBezTo>
                  <a:pt x="10635214" y="107005"/>
                  <a:pt x="10621323" y="104993"/>
                  <a:pt x="10610971" y="110764"/>
                </a:cubicBezTo>
                <a:cubicBezTo>
                  <a:pt x="10603980" y="127568"/>
                  <a:pt x="10551417" y="141180"/>
                  <a:pt x="10532872" y="138028"/>
                </a:cubicBezTo>
                <a:cubicBezTo>
                  <a:pt x="10480300" y="119072"/>
                  <a:pt x="10440532" y="186296"/>
                  <a:pt x="10398558" y="172911"/>
                </a:cubicBezTo>
                <a:cubicBezTo>
                  <a:pt x="10387708" y="174114"/>
                  <a:pt x="10378792" y="177646"/>
                  <a:pt x="10371128" y="182609"/>
                </a:cubicBezTo>
                <a:lnTo>
                  <a:pt x="10352178" y="199976"/>
                </a:lnTo>
                <a:lnTo>
                  <a:pt x="10351815" y="211879"/>
                </a:lnTo>
                <a:lnTo>
                  <a:pt x="10337471" y="218661"/>
                </a:lnTo>
                <a:lnTo>
                  <a:pt x="10334625" y="222351"/>
                </a:lnTo>
                <a:cubicBezTo>
                  <a:pt x="10321108" y="225227"/>
                  <a:pt x="10278615" y="228401"/>
                  <a:pt x="10256365" y="235917"/>
                </a:cubicBezTo>
                <a:cubicBezTo>
                  <a:pt x="10218136" y="258033"/>
                  <a:pt x="10224552" y="209685"/>
                  <a:pt x="10201127" y="267448"/>
                </a:cubicBezTo>
                <a:cubicBezTo>
                  <a:pt x="10121320" y="273476"/>
                  <a:pt x="10040763" y="345580"/>
                  <a:pt x="9961218" y="326720"/>
                </a:cubicBezTo>
                <a:cubicBezTo>
                  <a:pt x="9980173" y="341621"/>
                  <a:pt x="9883038" y="318484"/>
                  <a:pt x="9859715" y="355698"/>
                </a:cubicBezTo>
                <a:cubicBezTo>
                  <a:pt x="9812822" y="367758"/>
                  <a:pt x="9752089" y="383830"/>
                  <a:pt x="9679867" y="399081"/>
                </a:cubicBezTo>
                <a:cubicBezTo>
                  <a:pt x="9618357" y="415668"/>
                  <a:pt x="9525492" y="446315"/>
                  <a:pt x="9490654" y="455225"/>
                </a:cubicBezTo>
                <a:lnTo>
                  <a:pt x="9470837" y="452539"/>
                </a:lnTo>
                <a:lnTo>
                  <a:pt x="9469082" y="454891"/>
                </a:lnTo>
                <a:cubicBezTo>
                  <a:pt x="9460057" y="461184"/>
                  <a:pt x="9453495" y="461729"/>
                  <a:pt x="9448038" y="459733"/>
                </a:cubicBezTo>
                <a:lnTo>
                  <a:pt x="9396821" y="455795"/>
                </a:lnTo>
                <a:lnTo>
                  <a:pt x="9392197" y="459796"/>
                </a:lnTo>
                <a:lnTo>
                  <a:pt x="9347994" y="464462"/>
                </a:lnTo>
                <a:cubicBezTo>
                  <a:pt x="9347959" y="465155"/>
                  <a:pt x="9347925" y="465846"/>
                  <a:pt x="9347889" y="466539"/>
                </a:cubicBezTo>
                <a:cubicBezTo>
                  <a:pt x="9346648" y="471307"/>
                  <a:pt x="9343831" y="475025"/>
                  <a:pt x="9337639" y="476654"/>
                </a:cubicBezTo>
                <a:cubicBezTo>
                  <a:pt x="9354547" y="503661"/>
                  <a:pt x="9307720" y="510631"/>
                  <a:pt x="9287964" y="513052"/>
                </a:cubicBezTo>
                <a:cubicBezTo>
                  <a:pt x="9269905" y="526173"/>
                  <a:pt x="9245386" y="544358"/>
                  <a:pt x="9229283" y="555377"/>
                </a:cubicBezTo>
                <a:lnTo>
                  <a:pt x="9220274" y="557502"/>
                </a:lnTo>
                <a:cubicBezTo>
                  <a:pt x="9220250" y="557668"/>
                  <a:pt x="9220226" y="557835"/>
                  <a:pt x="9220202" y="558001"/>
                </a:cubicBezTo>
                <a:cubicBezTo>
                  <a:pt x="9218468" y="559434"/>
                  <a:pt x="9215591" y="560497"/>
                  <a:pt x="9210908" y="561147"/>
                </a:cubicBezTo>
                <a:lnTo>
                  <a:pt x="9186374" y="565502"/>
                </a:lnTo>
                <a:lnTo>
                  <a:pt x="9181058" y="569943"/>
                </a:lnTo>
                <a:lnTo>
                  <a:pt x="9167549" y="584727"/>
                </a:lnTo>
                <a:lnTo>
                  <a:pt x="9149110" y="598906"/>
                </a:lnTo>
                <a:cubicBezTo>
                  <a:pt x="9133575" y="594395"/>
                  <a:pt x="9087390" y="636567"/>
                  <a:pt x="9078556" y="644039"/>
                </a:cubicBezTo>
                <a:lnTo>
                  <a:pt x="8996399" y="690055"/>
                </a:lnTo>
                <a:cubicBezTo>
                  <a:pt x="8913147" y="777045"/>
                  <a:pt x="8867993" y="772591"/>
                  <a:pt x="8803791" y="813860"/>
                </a:cubicBezTo>
                <a:cubicBezTo>
                  <a:pt x="8745270" y="819906"/>
                  <a:pt x="8690049" y="823612"/>
                  <a:pt x="8636202" y="848463"/>
                </a:cubicBezTo>
                <a:cubicBezTo>
                  <a:pt x="8594799" y="860014"/>
                  <a:pt x="8568613" y="864779"/>
                  <a:pt x="8555372" y="883171"/>
                </a:cubicBezTo>
                <a:lnTo>
                  <a:pt x="8507229" y="901665"/>
                </a:lnTo>
                <a:lnTo>
                  <a:pt x="8428473" y="927985"/>
                </a:lnTo>
                <a:cubicBezTo>
                  <a:pt x="8428287" y="929817"/>
                  <a:pt x="8428100" y="931648"/>
                  <a:pt x="8427914" y="933480"/>
                </a:cubicBezTo>
                <a:lnTo>
                  <a:pt x="8420327" y="941984"/>
                </a:lnTo>
                <a:lnTo>
                  <a:pt x="8394729" y="948347"/>
                </a:lnTo>
                <a:lnTo>
                  <a:pt x="8380548" y="987916"/>
                </a:lnTo>
                <a:lnTo>
                  <a:pt x="8375330" y="965444"/>
                </a:lnTo>
                <a:cubicBezTo>
                  <a:pt x="8372375" y="964202"/>
                  <a:pt x="8344433" y="977378"/>
                  <a:pt x="8340796" y="980522"/>
                </a:cubicBezTo>
                <a:cubicBezTo>
                  <a:pt x="8328292" y="982128"/>
                  <a:pt x="8319237" y="991089"/>
                  <a:pt x="8304438" y="996739"/>
                </a:cubicBezTo>
                <a:cubicBezTo>
                  <a:pt x="8297193" y="1005683"/>
                  <a:pt x="8289328" y="1014568"/>
                  <a:pt x="8280929" y="1023089"/>
                </a:cubicBezTo>
                <a:lnTo>
                  <a:pt x="8275760" y="1027772"/>
                </a:lnTo>
                <a:lnTo>
                  <a:pt x="8275478" y="1027605"/>
                </a:lnTo>
                <a:cubicBezTo>
                  <a:pt x="8273970" y="1028076"/>
                  <a:pt x="8251461" y="1029408"/>
                  <a:pt x="8249003" y="1032033"/>
                </a:cubicBezTo>
                <a:lnTo>
                  <a:pt x="8203836" y="1037347"/>
                </a:lnTo>
                <a:cubicBezTo>
                  <a:pt x="8172789" y="1049890"/>
                  <a:pt x="8148166" y="1034625"/>
                  <a:pt x="8122936" y="1063113"/>
                </a:cubicBezTo>
                <a:cubicBezTo>
                  <a:pt x="8093850" y="1074757"/>
                  <a:pt x="8066781" y="1075350"/>
                  <a:pt x="8043658" y="1092746"/>
                </a:cubicBezTo>
                <a:cubicBezTo>
                  <a:pt x="8032157" y="1089174"/>
                  <a:pt x="8022145" y="1089998"/>
                  <a:pt x="8015351" y="1105478"/>
                </a:cubicBezTo>
                <a:cubicBezTo>
                  <a:pt x="7987544" y="1113006"/>
                  <a:pt x="7977708" y="1099152"/>
                  <a:pt x="7963145" y="1119346"/>
                </a:cubicBezTo>
                <a:cubicBezTo>
                  <a:pt x="7942622" y="1098880"/>
                  <a:pt x="7943760" y="1109516"/>
                  <a:pt x="7938145" y="1120225"/>
                </a:cubicBezTo>
                <a:lnTo>
                  <a:pt x="7937238" y="1121204"/>
                </a:lnTo>
                <a:lnTo>
                  <a:pt x="7934398" y="1118240"/>
                </a:lnTo>
                <a:lnTo>
                  <a:pt x="7918248" y="1124371"/>
                </a:lnTo>
                <a:lnTo>
                  <a:pt x="7914119" y="1127653"/>
                </a:lnTo>
                <a:cubicBezTo>
                  <a:pt x="7911201" y="1129547"/>
                  <a:pt x="7909169" y="1130331"/>
                  <a:pt x="7907658" y="1130350"/>
                </a:cubicBezTo>
                <a:lnTo>
                  <a:pt x="7907434" y="1130103"/>
                </a:lnTo>
                <a:lnTo>
                  <a:pt x="7901508" y="1133245"/>
                </a:lnTo>
                <a:cubicBezTo>
                  <a:pt x="7891644" y="1139271"/>
                  <a:pt x="7882185" y="1145815"/>
                  <a:pt x="7873287" y="1152609"/>
                </a:cubicBezTo>
                <a:cubicBezTo>
                  <a:pt x="7864672" y="1141906"/>
                  <a:pt x="7845199" y="1159242"/>
                  <a:pt x="7834833" y="1153868"/>
                </a:cubicBezTo>
                <a:lnTo>
                  <a:pt x="7828661" y="1139994"/>
                </a:lnTo>
                <a:lnTo>
                  <a:pt x="7823966" y="1143178"/>
                </a:lnTo>
                <a:lnTo>
                  <a:pt x="7815078" y="1151776"/>
                </a:lnTo>
                <a:cubicBezTo>
                  <a:pt x="7813692" y="1152943"/>
                  <a:pt x="7812687" y="1153116"/>
                  <a:pt x="7812026" y="1151522"/>
                </a:cubicBezTo>
                <a:cubicBezTo>
                  <a:pt x="7806555" y="1153054"/>
                  <a:pt x="7788673" y="1159989"/>
                  <a:pt x="7782249" y="1160970"/>
                </a:cubicBezTo>
                <a:lnTo>
                  <a:pt x="7773476" y="1157414"/>
                </a:lnTo>
                <a:lnTo>
                  <a:pt x="7769600" y="1157365"/>
                </a:lnTo>
                <a:lnTo>
                  <a:pt x="7752631" y="1172815"/>
                </a:lnTo>
                <a:lnTo>
                  <a:pt x="7739392" y="1192062"/>
                </a:lnTo>
                <a:lnTo>
                  <a:pt x="7677677" y="1216394"/>
                </a:lnTo>
                <a:lnTo>
                  <a:pt x="7586920" y="1261888"/>
                </a:lnTo>
                <a:cubicBezTo>
                  <a:pt x="7556723" y="1298911"/>
                  <a:pt x="7489187" y="1284518"/>
                  <a:pt x="7486100" y="1292563"/>
                </a:cubicBezTo>
                <a:cubicBezTo>
                  <a:pt x="7454875" y="1308356"/>
                  <a:pt x="7453335" y="1326361"/>
                  <a:pt x="7411323" y="1340732"/>
                </a:cubicBezTo>
                <a:cubicBezTo>
                  <a:pt x="7372519" y="1390006"/>
                  <a:pt x="7288617" y="1403664"/>
                  <a:pt x="7240698" y="1438832"/>
                </a:cubicBezTo>
                <a:cubicBezTo>
                  <a:pt x="7206467" y="1417136"/>
                  <a:pt x="7227555" y="1441678"/>
                  <a:pt x="7197675" y="1447530"/>
                </a:cubicBezTo>
                <a:cubicBezTo>
                  <a:pt x="7211601" y="1474927"/>
                  <a:pt x="7159483" y="1444981"/>
                  <a:pt x="7164788" y="1480293"/>
                </a:cubicBezTo>
                <a:cubicBezTo>
                  <a:pt x="7159184" y="1480240"/>
                  <a:pt x="7153584" y="1479075"/>
                  <a:pt x="7147929" y="1477641"/>
                </a:cubicBezTo>
                <a:lnTo>
                  <a:pt x="7144965" y="1476908"/>
                </a:lnTo>
                <a:lnTo>
                  <a:pt x="7134299" y="1479969"/>
                </a:lnTo>
                <a:lnTo>
                  <a:pt x="7129809" y="1473339"/>
                </a:lnTo>
                <a:lnTo>
                  <a:pt x="7112688" y="1472575"/>
                </a:lnTo>
                <a:cubicBezTo>
                  <a:pt x="7106506" y="1473449"/>
                  <a:pt x="7100123" y="1475741"/>
                  <a:pt x="7093470" y="1480300"/>
                </a:cubicBezTo>
                <a:cubicBezTo>
                  <a:pt x="7079039" y="1501274"/>
                  <a:pt x="7048991" y="1495718"/>
                  <a:pt x="7025034" y="1506934"/>
                </a:cubicBezTo>
                <a:lnTo>
                  <a:pt x="7014783" y="1515868"/>
                </a:lnTo>
                <a:lnTo>
                  <a:pt x="6979706" y="1523511"/>
                </a:lnTo>
                <a:lnTo>
                  <a:pt x="6977890" y="1525793"/>
                </a:lnTo>
                <a:cubicBezTo>
                  <a:pt x="6971996" y="1527914"/>
                  <a:pt x="6959488" y="1529941"/>
                  <a:pt x="6944339" y="1536237"/>
                </a:cubicBezTo>
                <a:lnTo>
                  <a:pt x="6886996" y="1563569"/>
                </a:lnTo>
                <a:lnTo>
                  <a:pt x="6874510" y="1558469"/>
                </a:lnTo>
                <a:lnTo>
                  <a:pt x="6871943" y="1554651"/>
                </a:lnTo>
                <a:lnTo>
                  <a:pt x="6856174" y="1562024"/>
                </a:lnTo>
                <a:lnTo>
                  <a:pt x="6842321" y="1560554"/>
                </a:lnTo>
                <a:lnTo>
                  <a:pt x="6832713" y="1569357"/>
                </a:lnTo>
                <a:lnTo>
                  <a:pt x="6816351" y="1571495"/>
                </a:lnTo>
                <a:cubicBezTo>
                  <a:pt x="6810216" y="1571510"/>
                  <a:pt x="6803310" y="1571324"/>
                  <a:pt x="6795800" y="1572010"/>
                </a:cubicBezTo>
                <a:lnTo>
                  <a:pt x="6777546" y="1568661"/>
                </a:lnTo>
                <a:lnTo>
                  <a:pt x="6751528" y="1574143"/>
                </a:lnTo>
                <a:cubicBezTo>
                  <a:pt x="6731455" y="1578562"/>
                  <a:pt x="6712054" y="1582098"/>
                  <a:pt x="6691966" y="1582255"/>
                </a:cubicBezTo>
                <a:cubicBezTo>
                  <a:pt x="6677921" y="1590738"/>
                  <a:pt x="6663787" y="1595441"/>
                  <a:pt x="6646941" y="1588471"/>
                </a:cubicBezTo>
                <a:cubicBezTo>
                  <a:pt x="6605135" y="1597971"/>
                  <a:pt x="6598373" y="1612583"/>
                  <a:pt x="6568576" y="1606488"/>
                </a:cubicBezTo>
                <a:cubicBezTo>
                  <a:pt x="6562510" y="1614734"/>
                  <a:pt x="6558067" y="1619360"/>
                  <a:pt x="6554358" y="1621701"/>
                </a:cubicBezTo>
                <a:cubicBezTo>
                  <a:pt x="6543227" y="1628727"/>
                  <a:pt x="6538724" y="1615196"/>
                  <a:pt x="6516968" y="1617195"/>
                </a:cubicBezTo>
                <a:cubicBezTo>
                  <a:pt x="6493173" y="1617368"/>
                  <a:pt x="6528193" y="1598652"/>
                  <a:pt x="6506479" y="1602227"/>
                </a:cubicBezTo>
                <a:cubicBezTo>
                  <a:pt x="6486674" y="1613929"/>
                  <a:pt x="6478484" y="1593997"/>
                  <a:pt x="6458436" y="1607332"/>
                </a:cubicBezTo>
                <a:cubicBezTo>
                  <a:pt x="6471168" y="1620800"/>
                  <a:pt x="6410323" y="1615478"/>
                  <a:pt x="6414786" y="1628815"/>
                </a:cubicBezTo>
                <a:cubicBezTo>
                  <a:pt x="6385942" y="1615041"/>
                  <a:pt x="6386569" y="1640238"/>
                  <a:pt x="6357085" y="1640846"/>
                </a:cubicBezTo>
                <a:cubicBezTo>
                  <a:pt x="6341163" y="1636809"/>
                  <a:pt x="6331497" y="1637754"/>
                  <a:pt x="6322636" y="1648213"/>
                </a:cubicBezTo>
                <a:cubicBezTo>
                  <a:pt x="6248448" y="1627802"/>
                  <a:pt x="6286748" y="1654976"/>
                  <a:pt x="6226172" y="1654676"/>
                </a:cubicBezTo>
                <a:lnTo>
                  <a:pt x="6221217" y="1654506"/>
                </a:lnTo>
                <a:lnTo>
                  <a:pt x="6204956" y="1664280"/>
                </a:lnTo>
                <a:cubicBezTo>
                  <a:pt x="6204728" y="1665114"/>
                  <a:pt x="6204498" y="1665947"/>
                  <a:pt x="6204270" y="1666782"/>
                </a:cubicBezTo>
                <a:lnTo>
                  <a:pt x="6143810" y="1661963"/>
                </a:lnTo>
                <a:lnTo>
                  <a:pt x="6136560" y="1665728"/>
                </a:lnTo>
                <a:lnTo>
                  <a:pt x="6096155" y="1656951"/>
                </a:lnTo>
                <a:lnTo>
                  <a:pt x="6075812" y="1655422"/>
                </a:lnTo>
                <a:lnTo>
                  <a:pt x="6039495" y="1649680"/>
                </a:lnTo>
                <a:lnTo>
                  <a:pt x="6036523" y="1652121"/>
                </a:lnTo>
                <a:lnTo>
                  <a:pt x="6029328" y="1649904"/>
                </a:lnTo>
                <a:lnTo>
                  <a:pt x="6024075" y="1652779"/>
                </a:lnTo>
                <a:lnTo>
                  <a:pt x="6018085" y="1652030"/>
                </a:lnTo>
                <a:cubicBezTo>
                  <a:pt x="6006658" y="1653831"/>
                  <a:pt x="5968194" y="1662035"/>
                  <a:pt x="5955513" y="1663584"/>
                </a:cubicBezTo>
                <a:lnTo>
                  <a:pt x="5941996" y="1661326"/>
                </a:lnTo>
                <a:lnTo>
                  <a:pt x="5931789" y="1669915"/>
                </a:lnTo>
                <a:lnTo>
                  <a:pt x="5888686" y="1672175"/>
                </a:lnTo>
                <a:lnTo>
                  <a:pt x="5873794" y="1665454"/>
                </a:lnTo>
                <a:lnTo>
                  <a:pt x="5860022" y="1660635"/>
                </a:lnTo>
                <a:lnTo>
                  <a:pt x="5858237" y="1660649"/>
                </a:lnTo>
                <a:lnTo>
                  <a:pt x="5840319" y="1660798"/>
                </a:lnTo>
                <a:lnTo>
                  <a:pt x="5806984" y="1661075"/>
                </a:lnTo>
                <a:cubicBezTo>
                  <a:pt x="5785708" y="1661533"/>
                  <a:pt x="5764126" y="1662974"/>
                  <a:pt x="5742351" y="1667489"/>
                </a:cubicBezTo>
                <a:cubicBezTo>
                  <a:pt x="5659069" y="1645168"/>
                  <a:pt x="5615134" y="1706361"/>
                  <a:pt x="5521171" y="1671626"/>
                </a:cubicBezTo>
                <a:cubicBezTo>
                  <a:pt x="5491803" y="1671296"/>
                  <a:pt x="5498089" y="1662666"/>
                  <a:pt x="5457384" y="1683952"/>
                </a:cubicBezTo>
                <a:cubicBezTo>
                  <a:pt x="5356959" y="1699287"/>
                  <a:pt x="5078905" y="1774579"/>
                  <a:pt x="4950070" y="1748401"/>
                </a:cubicBezTo>
                <a:cubicBezTo>
                  <a:pt x="4918276" y="1752255"/>
                  <a:pt x="4891043" y="1756936"/>
                  <a:pt x="4872172" y="1757222"/>
                </a:cubicBezTo>
                <a:lnTo>
                  <a:pt x="4809524" y="1761033"/>
                </a:lnTo>
                <a:cubicBezTo>
                  <a:pt x="4791324" y="1772975"/>
                  <a:pt x="4777258" y="1754591"/>
                  <a:pt x="4759058" y="1766533"/>
                </a:cubicBezTo>
                <a:cubicBezTo>
                  <a:pt x="4747481" y="1770744"/>
                  <a:pt x="4734604" y="1772921"/>
                  <a:pt x="4719749" y="1771811"/>
                </a:cubicBezTo>
                <a:cubicBezTo>
                  <a:pt x="4671168" y="1780243"/>
                  <a:pt x="4634134" y="1775931"/>
                  <a:pt x="4568686" y="1786141"/>
                </a:cubicBezTo>
                <a:cubicBezTo>
                  <a:pt x="4544667" y="1777910"/>
                  <a:pt x="4432547" y="1778168"/>
                  <a:pt x="4418751" y="1796932"/>
                </a:cubicBezTo>
                <a:cubicBezTo>
                  <a:pt x="4403360" y="1801488"/>
                  <a:pt x="4385278" y="1795746"/>
                  <a:pt x="4378377" y="1815528"/>
                </a:cubicBezTo>
                <a:cubicBezTo>
                  <a:pt x="4366870" y="1839461"/>
                  <a:pt x="4337372" y="1814003"/>
                  <a:pt x="4320575" y="1832722"/>
                </a:cubicBezTo>
                <a:cubicBezTo>
                  <a:pt x="4277898" y="1857053"/>
                  <a:pt x="4243945" y="1846759"/>
                  <a:pt x="4211935" y="1860177"/>
                </a:cubicBezTo>
                <a:cubicBezTo>
                  <a:pt x="4181519" y="1859584"/>
                  <a:pt x="4171342" y="1859762"/>
                  <a:pt x="4101228" y="1868717"/>
                </a:cubicBezTo>
                <a:cubicBezTo>
                  <a:pt x="4080159" y="1876188"/>
                  <a:pt x="4039427" y="1877381"/>
                  <a:pt x="3973223" y="1881015"/>
                </a:cubicBezTo>
                <a:cubicBezTo>
                  <a:pt x="3971330" y="1884974"/>
                  <a:pt x="3952843" y="1879225"/>
                  <a:pt x="3900992" y="1880603"/>
                </a:cubicBezTo>
                <a:cubicBezTo>
                  <a:pt x="3849141" y="1881981"/>
                  <a:pt x="3740060" y="1895686"/>
                  <a:pt x="3662119" y="1889285"/>
                </a:cubicBezTo>
                <a:cubicBezTo>
                  <a:pt x="3565155" y="1881322"/>
                  <a:pt x="3613412" y="1915150"/>
                  <a:pt x="3496919" y="1873180"/>
                </a:cubicBezTo>
                <a:cubicBezTo>
                  <a:pt x="3488062" y="1895719"/>
                  <a:pt x="3474293" y="1876288"/>
                  <a:pt x="3449433" y="1889681"/>
                </a:cubicBezTo>
                <a:cubicBezTo>
                  <a:pt x="3406553" y="1891629"/>
                  <a:pt x="3413217" y="1897797"/>
                  <a:pt x="3369766" y="1916653"/>
                </a:cubicBezTo>
                <a:cubicBezTo>
                  <a:pt x="3338805" y="1929531"/>
                  <a:pt x="3289487" y="1928617"/>
                  <a:pt x="3269672" y="1938036"/>
                </a:cubicBezTo>
                <a:lnTo>
                  <a:pt x="3224897" y="1943733"/>
                </a:lnTo>
                <a:cubicBezTo>
                  <a:pt x="3188693" y="1949271"/>
                  <a:pt x="3178540" y="1909145"/>
                  <a:pt x="3161463" y="1946591"/>
                </a:cubicBezTo>
                <a:lnTo>
                  <a:pt x="3112044" y="1935614"/>
                </a:lnTo>
                <a:lnTo>
                  <a:pt x="3069716" y="1930463"/>
                </a:lnTo>
                <a:cubicBezTo>
                  <a:pt x="3049937" y="1924285"/>
                  <a:pt x="3047816" y="1925644"/>
                  <a:pt x="3005773" y="1915878"/>
                </a:cubicBezTo>
                <a:cubicBezTo>
                  <a:pt x="2978838" y="1921092"/>
                  <a:pt x="2967972" y="1927319"/>
                  <a:pt x="2897201" y="1926772"/>
                </a:cubicBezTo>
                <a:lnTo>
                  <a:pt x="2783891" y="1931749"/>
                </a:lnTo>
                <a:cubicBezTo>
                  <a:pt x="2753098" y="1932794"/>
                  <a:pt x="2731621" y="1915151"/>
                  <a:pt x="2712447" y="1933044"/>
                </a:cubicBezTo>
                <a:cubicBezTo>
                  <a:pt x="2621923" y="1990472"/>
                  <a:pt x="2637976" y="1949546"/>
                  <a:pt x="2560151" y="1963609"/>
                </a:cubicBezTo>
                <a:cubicBezTo>
                  <a:pt x="2472084" y="1973456"/>
                  <a:pt x="2423631" y="1962133"/>
                  <a:pt x="2367221" y="1971884"/>
                </a:cubicBezTo>
                <a:cubicBezTo>
                  <a:pt x="2355331" y="1950582"/>
                  <a:pt x="2295649" y="1950006"/>
                  <a:pt x="2272130" y="1961162"/>
                </a:cubicBezTo>
                <a:cubicBezTo>
                  <a:pt x="2229336" y="1964326"/>
                  <a:pt x="2232627" y="1943953"/>
                  <a:pt x="2189404" y="1978172"/>
                </a:cubicBezTo>
                <a:cubicBezTo>
                  <a:pt x="2153824" y="1968017"/>
                  <a:pt x="2114605" y="1969166"/>
                  <a:pt x="2077704" y="1965002"/>
                </a:cubicBezTo>
                <a:cubicBezTo>
                  <a:pt x="2053064" y="1962036"/>
                  <a:pt x="2051584" y="1971011"/>
                  <a:pt x="2033299" y="1969042"/>
                </a:cubicBezTo>
                <a:cubicBezTo>
                  <a:pt x="2015014" y="1967073"/>
                  <a:pt x="1998956" y="1958903"/>
                  <a:pt x="1967996" y="1953187"/>
                </a:cubicBezTo>
                <a:cubicBezTo>
                  <a:pt x="1924117" y="1970917"/>
                  <a:pt x="1915668" y="1940297"/>
                  <a:pt x="1855805" y="1926082"/>
                </a:cubicBezTo>
                <a:cubicBezTo>
                  <a:pt x="1830663" y="1943732"/>
                  <a:pt x="1810564" y="1935694"/>
                  <a:pt x="1790957" y="1919460"/>
                </a:cubicBezTo>
                <a:cubicBezTo>
                  <a:pt x="1732588" y="1924884"/>
                  <a:pt x="1679506" y="1900619"/>
                  <a:pt x="1613978" y="1891581"/>
                </a:cubicBezTo>
                <a:cubicBezTo>
                  <a:pt x="1542961" y="1912227"/>
                  <a:pt x="1506863" y="1865666"/>
                  <a:pt x="1436831" y="1856201"/>
                </a:cubicBezTo>
                <a:cubicBezTo>
                  <a:pt x="1409149" y="1862955"/>
                  <a:pt x="1416370" y="1829853"/>
                  <a:pt x="1357365" y="1832140"/>
                </a:cubicBezTo>
                <a:cubicBezTo>
                  <a:pt x="1285880" y="1811785"/>
                  <a:pt x="1273193" y="1786872"/>
                  <a:pt x="1232341" y="1785942"/>
                </a:cubicBezTo>
                <a:cubicBezTo>
                  <a:pt x="1223903" y="1792798"/>
                  <a:pt x="1160576" y="1793911"/>
                  <a:pt x="1162595" y="1784330"/>
                </a:cubicBezTo>
                <a:cubicBezTo>
                  <a:pt x="1153167" y="1787110"/>
                  <a:pt x="1122206" y="1805077"/>
                  <a:pt x="1120257" y="1789615"/>
                </a:cubicBezTo>
                <a:cubicBezTo>
                  <a:pt x="1073149" y="1786750"/>
                  <a:pt x="1034361" y="1768718"/>
                  <a:pt x="991903" y="1786741"/>
                </a:cubicBezTo>
                <a:cubicBezTo>
                  <a:pt x="966383" y="1781126"/>
                  <a:pt x="949501" y="1800915"/>
                  <a:pt x="883960" y="1809389"/>
                </a:cubicBezTo>
                <a:cubicBezTo>
                  <a:pt x="836064" y="1808194"/>
                  <a:pt x="826980" y="1826610"/>
                  <a:pt x="766531" y="1805053"/>
                </a:cubicBezTo>
                <a:cubicBezTo>
                  <a:pt x="732778" y="1801141"/>
                  <a:pt x="694055" y="1787044"/>
                  <a:pt x="669779" y="1800537"/>
                </a:cubicBezTo>
                <a:cubicBezTo>
                  <a:pt x="645252" y="1794709"/>
                  <a:pt x="563495" y="1813232"/>
                  <a:pt x="523898" y="1811085"/>
                </a:cubicBezTo>
                <a:cubicBezTo>
                  <a:pt x="457555" y="1798530"/>
                  <a:pt x="395227" y="1824052"/>
                  <a:pt x="360251" y="1830735"/>
                </a:cubicBezTo>
                <a:cubicBezTo>
                  <a:pt x="313564" y="1825583"/>
                  <a:pt x="298281" y="1811622"/>
                  <a:pt x="255207" y="1818275"/>
                </a:cubicBezTo>
                <a:cubicBezTo>
                  <a:pt x="206572" y="1839769"/>
                  <a:pt x="160277" y="1836800"/>
                  <a:pt x="101803" y="1870647"/>
                </a:cubicBezTo>
                <a:cubicBezTo>
                  <a:pt x="85849" y="1910002"/>
                  <a:pt x="27997" y="1845258"/>
                  <a:pt x="25397" y="1888443"/>
                </a:cubicBezTo>
                <a:cubicBezTo>
                  <a:pt x="19096" y="1881154"/>
                  <a:pt x="11260" y="1878398"/>
                  <a:pt x="2370" y="1878311"/>
                </a:cubicBezTo>
                <a:lnTo>
                  <a:pt x="0" y="1878785"/>
                </a:lnTo>
                <a:lnTo>
                  <a:pt x="0"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0F007704-048B-C582-FAC9-BE78BD3B8D45}"/>
              </a:ext>
            </a:extLst>
          </p:cNvPr>
          <p:cNvSpPr>
            <a:spLocks noGrp="1"/>
          </p:cNvSpPr>
          <p:nvPr>
            <p:ph type="title"/>
          </p:nvPr>
        </p:nvSpPr>
        <p:spPr>
          <a:xfrm>
            <a:off x="425824" y="609597"/>
            <a:ext cx="10757991" cy="1330841"/>
          </a:xfrm>
        </p:spPr>
        <p:txBody>
          <a:bodyPr>
            <a:normAutofit/>
          </a:bodyPr>
          <a:lstStyle/>
          <a:p>
            <a:r>
              <a:rPr lang="en-AU" b="1" i="0" u="none" strike="noStrike" baseline="0" dirty="0">
                <a:solidFill>
                  <a:schemeClr val="accent2"/>
                </a:solidFill>
                <a:latin typeface="Arial" panose="020B0604020202020204" pitchFamily="34" charset="0"/>
                <a:cs typeface="Arial" panose="020B0604020202020204" pitchFamily="34" charset="0"/>
              </a:rPr>
              <a:t>District Court Criminal Practice Note 18 Criminal Trials</a:t>
            </a:r>
            <a:endParaRPr lang="en-AU" dirty="0">
              <a:solidFill>
                <a:schemeClr val="accent2"/>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6B9D9DD1-4E8E-3EA6-D862-A3AFEC7E4074}"/>
              </a:ext>
            </a:extLst>
          </p:cNvPr>
          <p:cNvSpPr>
            <a:spLocks noGrp="1"/>
          </p:cNvSpPr>
          <p:nvPr>
            <p:ph idx="1"/>
          </p:nvPr>
        </p:nvSpPr>
        <p:spPr>
          <a:xfrm>
            <a:off x="363574" y="2102924"/>
            <a:ext cx="4409242" cy="4054299"/>
          </a:xfrm>
        </p:spPr>
        <p:txBody>
          <a:bodyPr>
            <a:normAutofit/>
          </a:bodyPr>
          <a:lstStyle/>
          <a:p>
            <a:pPr marL="0" indent="0">
              <a:buNone/>
            </a:pPr>
            <a:endParaRPr lang="en-AU" sz="2000" b="0" i="0" u="none" strike="noStrike" baseline="0" dirty="0">
              <a:latin typeface="Arial" panose="020B0604020202020204" pitchFamily="34" charset="0"/>
            </a:endParaRPr>
          </a:p>
          <a:p>
            <a:pPr marL="0" indent="0">
              <a:buNone/>
            </a:pPr>
            <a:r>
              <a:rPr lang="en-AU" sz="2000" b="0" i="0" u="none" strike="noStrike" baseline="0" dirty="0">
                <a:latin typeface="Arial" panose="020B0604020202020204" pitchFamily="34" charset="0"/>
              </a:rPr>
              <a:t>[23] Each party must file and serve a completed </a:t>
            </a:r>
            <a:r>
              <a:rPr lang="en-AU" sz="2000" b="1" i="0" u="none" strike="noStrike" baseline="0" dirty="0">
                <a:latin typeface="Arial" panose="020B0604020202020204" pitchFamily="34" charset="0"/>
              </a:rPr>
              <a:t>Case Management Form </a:t>
            </a:r>
            <a:r>
              <a:rPr lang="en-AU" sz="2000" b="0" i="0" u="none" strike="noStrike" baseline="0" dirty="0">
                <a:latin typeface="Arial" panose="020B0604020202020204" pitchFamily="34" charset="0"/>
              </a:rPr>
              <a:t>no later than two days prior to the date fixed for the Readiness Hearing to the Chief Judge’s Tipstaff/Researcher for trials listed in Sydney Downing Centre (“Sydney matters”). </a:t>
            </a:r>
          </a:p>
          <a:p>
            <a:pPr marL="0" indent="0">
              <a:buNone/>
            </a:pPr>
            <a:r>
              <a:rPr lang="en-AU" sz="2000" b="0" i="0" u="none" strike="noStrike" baseline="0" dirty="0">
                <a:latin typeface="Arial" panose="020B0604020202020204" pitchFamily="34" charset="0"/>
              </a:rPr>
              <a:t>	</a:t>
            </a:r>
          </a:p>
          <a:p>
            <a:pPr marL="0" indent="0">
              <a:buNone/>
            </a:pPr>
            <a:endParaRPr lang="en-AU" sz="2000" dirty="0"/>
          </a:p>
        </p:txBody>
      </p:sp>
      <p:pic>
        <p:nvPicPr>
          <p:cNvPr id="4" name="Content Placeholder 4" descr="A screenshot of a document&#10;&#10;Description automatically generated">
            <a:extLst>
              <a:ext uri="{FF2B5EF4-FFF2-40B4-BE49-F238E27FC236}">
                <a16:creationId xmlns:a16="http://schemas.microsoft.com/office/drawing/2014/main" id="{FBE2A503-32A1-63F4-AD0E-63A24EF43485}"/>
              </a:ext>
            </a:extLst>
          </p:cNvPr>
          <p:cNvPicPr>
            <a:picLocks noChangeAspect="1"/>
          </p:cNvPicPr>
          <p:nvPr/>
        </p:nvPicPr>
        <p:blipFill>
          <a:blip r:embed="rId3"/>
          <a:stretch>
            <a:fillRect/>
          </a:stretch>
        </p:blipFill>
        <p:spPr>
          <a:xfrm>
            <a:off x="4861367" y="2482665"/>
            <a:ext cx="6646506" cy="3765738"/>
          </a:xfrm>
          <a:prstGeom prst="rect">
            <a:avLst/>
          </a:prstGeom>
        </p:spPr>
      </p:pic>
      <p:sp>
        <p:nvSpPr>
          <p:cNvPr id="13" name="Freeform: Shape 12">
            <a:extLst>
              <a:ext uri="{FF2B5EF4-FFF2-40B4-BE49-F238E27FC236}">
                <a16:creationId xmlns:a16="http://schemas.microsoft.com/office/drawing/2014/main" id="{9A0D773F-7A7D-4DBB-9DEA-86BB8B8F4B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381624" y="6209414"/>
            <a:ext cx="6810375" cy="648586"/>
          </a:xfrm>
          <a:custGeom>
            <a:avLst/>
            <a:gdLst>
              <a:gd name="connsiteX0" fmla="*/ 0 w 10753706"/>
              <a:gd name="connsiteY0" fmla="*/ 0 h 1027260"/>
              <a:gd name="connsiteX1" fmla="*/ 10753706 w 10753706"/>
              <a:gd name="connsiteY1" fmla="*/ 0 h 1027260"/>
              <a:gd name="connsiteX2" fmla="*/ 10748809 w 10753706"/>
              <a:gd name="connsiteY2" fmla="*/ 2522 h 1027260"/>
              <a:gd name="connsiteX3" fmla="*/ 10725330 w 10753706"/>
              <a:gd name="connsiteY3" fmla="*/ 11977 h 1027260"/>
              <a:gd name="connsiteX4" fmla="*/ 10615423 w 10753706"/>
              <a:gd name="connsiteY4" fmla="*/ 52967 h 1027260"/>
              <a:gd name="connsiteX5" fmla="*/ 10533936 w 10753706"/>
              <a:gd name="connsiteY5" fmla="*/ 53095 h 1027260"/>
              <a:gd name="connsiteX6" fmla="*/ 10466876 w 10753706"/>
              <a:gd name="connsiteY6" fmla="*/ 45180 h 1027260"/>
              <a:gd name="connsiteX7" fmla="*/ 10355090 w 10753706"/>
              <a:gd name="connsiteY7" fmla="*/ 89741 h 1027260"/>
              <a:gd name="connsiteX8" fmla="*/ 10087145 w 10753706"/>
              <a:gd name="connsiteY8" fmla="*/ 66115 h 1027260"/>
              <a:gd name="connsiteX9" fmla="*/ 10015902 w 10753706"/>
              <a:gd name="connsiteY9" fmla="*/ 76178 h 1027260"/>
              <a:gd name="connsiteX10" fmla="*/ 9806005 w 10753706"/>
              <a:gd name="connsiteY10" fmla="*/ 102435 h 1027260"/>
              <a:gd name="connsiteX11" fmla="*/ 9602583 w 10753706"/>
              <a:gd name="connsiteY11" fmla="*/ 179170 h 1027260"/>
              <a:gd name="connsiteX12" fmla="*/ 9469719 w 10753706"/>
              <a:gd name="connsiteY12" fmla="*/ 174721 h 1027260"/>
              <a:gd name="connsiteX13" fmla="*/ 9408692 w 10753706"/>
              <a:gd name="connsiteY13" fmla="*/ 189513 h 1027260"/>
              <a:gd name="connsiteX14" fmla="*/ 9364151 w 10753706"/>
              <a:gd name="connsiteY14" fmla="*/ 194072 h 1027260"/>
              <a:gd name="connsiteX15" fmla="*/ 9337751 w 10753706"/>
              <a:gd name="connsiteY15" fmla="*/ 197579 h 1027260"/>
              <a:gd name="connsiteX16" fmla="*/ 9297166 w 10753706"/>
              <a:gd name="connsiteY16" fmla="*/ 216558 h 1027260"/>
              <a:gd name="connsiteX17" fmla="*/ 9123859 w 10753706"/>
              <a:gd name="connsiteY17" fmla="*/ 237356 h 1027260"/>
              <a:gd name="connsiteX18" fmla="*/ 8950741 w 10753706"/>
              <a:gd name="connsiteY18" fmla="*/ 238020 h 1027260"/>
              <a:gd name="connsiteX19" fmla="*/ 8718236 w 10753706"/>
              <a:gd name="connsiteY19" fmla="*/ 303148 h 1027260"/>
              <a:gd name="connsiteX20" fmla="*/ 8694011 w 10753706"/>
              <a:gd name="connsiteY20" fmla="*/ 308812 h 1027260"/>
              <a:gd name="connsiteX21" fmla="*/ 8611976 w 10753706"/>
              <a:gd name="connsiteY21" fmla="*/ 324819 h 1027260"/>
              <a:gd name="connsiteX22" fmla="*/ 8562074 w 10753706"/>
              <a:gd name="connsiteY22" fmla="*/ 337971 h 1027260"/>
              <a:gd name="connsiteX23" fmla="*/ 8501724 w 10753706"/>
              <a:gd name="connsiteY23" fmla="*/ 360865 h 1027260"/>
              <a:gd name="connsiteX24" fmla="*/ 8504489 w 10753706"/>
              <a:gd name="connsiteY24" fmla="*/ 364790 h 1027260"/>
              <a:gd name="connsiteX25" fmla="*/ 8492774 w 10753706"/>
              <a:gd name="connsiteY25" fmla="*/ 366181 h 1027260"/>
              <a:gd name="connsiteX26" fmla="*/ 8466405 w 10753706"/>
              <a:gd name="connsiteY26" fmla="*/ 368724 h 1027260"/>
              <a:gd name="connsiteX27" fmla="*/ 8427069 w 10753706"/>
              <a:gd name="connsiteY27" fmla="*/ 387211 h 1027260"/>
              <a:gd name="connsiteX28" fmla="*/ 8387766 w 10753706"/>
              <a:gd name="connsiteY28" fmla="*/ 377161 h 1027260"/>
              <a:gd name="connsiteX29" fmla="*/ 8315874 w 10753706"/>
              <a:gd name="connsiteY29" fmla="*/ 395527 h 1027260"/>
              <a:gd name="connsiteX30" fmla="*/ 8274474 w 10753706"/>
              <a:gd name="connsiteY30" fmla="*/ 405112 h 1027260"/>
              <a:gd name="connsiteX31" fmla="*/ 8234664 w 10753706"/>
              <a:gd name="connsiteY31" fmla="*/ 410219 h 1027260"/>
              <a:gd name="connsiteX32" fmla="*/ 8211268 w 10753706"/>
              <a:gd name="connsiteY32" fmla="*/ 416791 h 1027260"/>
              <a:gd name="connsiteX33" fmla="*/ 8188615 w 10753706"/>
              <a:gd name="connsiteY33" fmla="*/ 421755 h 1027260"/>
              <a:gd name="connsiteX34" fmla="*/ 8179981 w 10753706"/>
              <a:gd name="connsiteY34" fmla="*/ 420402 h 1027260"/>
              <a:gd name="connsiteX35" fmla="*/ 8179307 w 10753706"/>
              <a:gd name="connsiteY35" fmla="*/ 422516 h 1027260"/>
              <a:gd name="connsiteX36" fmla="*/ 8147929 w 10753706"/>
              <a:gd name="connsiteY36" fmla="*/ 450302 h 1027260"/>
              <a:gd name="connsiteX37" fmla="*/ 8089136 w 10753706"/>
              <a:gd name="connsiteY37" fmla="*/ 465283 h 1027260"/>
              <a:gd name="connsiteX38" fmla="*/ 8049973 w 10753706"/>
              <a:gd name="connsiteY38" fmla="*/ 454121 h 1027260"/>
              <a:gd name="connsiteX39" fmla="*/ 7965913 w 10753706"/>
              <a:gd name="connsiteY39" fmla="*/ 464415 h 1027260"/>
              <a:gd name="connsiteX40" fmla="*/ 7945093 w 10753706"/>
              <a:gd name="connsiteY40" fmla="*/ 464798 h 1027260"/>
              <a:gd name="connsiteX41" fmla="*/ 7935335 w 10753706"/>
              <a:gd name="connsiteY41" fmla="*/ 462442 h 1027260"/>
              <a:gd name="connsiteX42" fmla="*/ 7904779 w 10753706"/>
              <a:gd name="connsiteY42" fmla="*/ 471429 h 1027260"/>
              <a:gd name="connsiteX43" fmla="*/ 7855604 w 10753706"/>
              <a:gd name="connsiteY43" fmla="*/ 480199 h 1027260"/>
              <a:gd name="connsiteX44" fmla="*/ 7832630 w 10753706"/>
              <a:gd name="connsiteY44" fmla="*/ 485371 h 1027260"/>
              <a:gd name="connsiteX45" fmla="*/ 7812438 w 10753706"/>
              <a:gd name="connsiteY45" fmla="*/ 485391 h 1027260"/>
              <a:gd name="connsiteX46" fmla="*/ 7701399 w 10753706"/>
              <a:gd name="connsiteY46" fmla="*/ 495197 h 1027260"/>
              <a:gd name="connsiteX47" fmla="*/ 7674778 w 10753706"/>
              <a:gd name="connsiteY47" fmla="*/ 494723 h 1027260"/>
              <a:gd name="connsiteX48" fmla="*/ 7660445 w 10753706"/>
              <a:gd name="connsiteY48" fmla="*/ 490194 h 1027260"/>
              <a:gd name="connsiteX49" fmla="*/ 7651781 w 10753706"/>
              <a:gd name="connsiteY49" fmla="*/ 493084 h 1027260"/>
              <a:gd name="connsiteX50" fmla="*/ 7584807 w 10753706"/>
              <a:gd name="connsiteY50" fmla="*/ 499490 h 1027260"/>
              <a:gd name="connsiteX51" fmla="*/ 7541324 w 10753706"/>
              <a:gd name="connsiteY51" fmla="*/ 504184 h 1027260"/>
              <a:gd name="connsiteX52" fmla="*/ 7541756 w 10753706"/>
              <a:gd name="connsiteY52" fmla="*/ 512184 h 1027260"/>
              <a:gd name="connsiteX53" fmla="*/ 7503906 w 10753706"/>
              <a:gd name="connsiteY53" fmla="*/ 518551 h 1027260"/>
              <a:gd name="connsiteX54" fmla="*/ 7460411 w 10753706"/>
              <a:gd name="connsiteY54" fmla="*/ 517415 h 1027260"/>
              <a:gd name="connsiteX55" fmla="*/ 7460116 w 10753706"/>
              <a:gd name="connsiteY55" fmla="*/ 517548 h 1027260"/>
              <a:gd name="connsiteX56" fmla="*/ 7297810 w 10753706"/>
              <a:gd name="connsiteY56" fmla="*/ 563947 h 1027260"/>
              <a:gd name="connsiteX57" fmla="*/ 6946388 w 10753706"/>
              <a:gd name="connsiteY57" fmla="*/ 665244 h 1027260"/>
              <a:gd name="connsiteX58" fmla="*/ 6741704 w 10753706"/>
              <a:gd name="connsiteY58" fmla="*/ 679365 h 1027260"/>
              <a:gd name="connsiteX59" fmla="*/ 6624680 w 10753706"/>
              <a:gd name="connsiteY59" fmla="*/ 677674 h 1027260"/>
              <a:gd name="connsiteX60" fmla="*/ 6605700 w 10753706"/>
              <a:gd name="connsiteY60" fmla="*/ 683566 h 1027260"/>
              <a:gd name="connsiteX61" fmla="*/ 6576922 w 10753706"/>
              <a:gd name="connsiteY61" fmla="*/ 683030 h 1027260"/>
              <a:gd name="connsiteX62" fmla="*/ 6405123 w 10753706"/>
              <a:gd name="connsiteY62" fmla="*/ 721946 h 1027260"/>
              <a:gd name="connsiteX63" fmla="*/ 6368938 w 10753706"/>
              <a:gd name="connsiteY63" fmla="*/ 717341 h 1027260"/>
              <a:gd name="connsiteX64" fmla="*/ 6295102 w 10753706"/>
              <a:gd name="connsiteY64" fmla="*/ 729508 h 1027260"/>
              <a:gd name="connsiteX65" fmla="*/ 6202084 w 10753706"/>
              <a:gd name="connsiteY65" fmla="*/ 767091 h 1027260"/>
              <a:gd name="connsiteX66" fmla="*/ 6067157 w 10753706"/>
              <a:gd name="connsiteY66" fmla="*/ 790339 h 1027260"/>
              <a:gd name="connsiteX67" fmla="*/ 6061443 w 10753706"/>
              <a:gd name="connsiteY67" fmla="*/ 796151 h 1027260"/>
              <a:gd name="connsiteX68" fmla="*/ 6051406 w 10753706"/>
              <a:gd name="connsiteY68" fmla="*/ 800684 h 1027260"/>
              <a:gd name="connsiteX69" fmla="*/ 6049097 w 10753706"/>
              <a:gd name="connsiteY69" fmla="*/ 800636 h 1027260"/>
              <a:gd name="connsiteX70" fmla="*/ 6034222 w 10753706"/>
              <a:gd name="connsiteY70" fmla="*/ 804110 h 1027260"/>
              <a:gd name="connsiteX71" fmla="*/ 6033121 w 10753706"/>
              <a:gd name="connsiteY71" fmla="*/ 806078 h 1027260"/>
              <a:gd name="connsiteX72" fmla="*/ 6023593 w 10753706"/>
              <a:gd name="connsiteY72" fmla="*/ 808842 h 1027260"/>
              <a:gd name="connsiteX73" fmla="*/ 6006639 w 10753706"/>
              <a:gd name="connsiteY73" fmla="*/ 815304 h 1027260"/>
              <a:gd name="connsiteX74" fmla="*/ 6001762 w 10753706"/>
              <a:gd name="connsiteY74" fmla="*/ 815557 h 1027260"/>
              <a:gd name="connsiteX75" fmla="*/ 5973534 w 10753706"/>
              <a:gd name="connsiteY75" fmla="*/ 823815 h 1027260"/>
              <a:gd name="connsiteX76" fmla="*/ 5972336 w 10753706"/>
              <a:gd name="connsiteY76" fmla="*/ 823476 h 1027260"/>
              <a:gd name="connsiteX77" fmla="*/ 5960841 w 10753706"/>
              <a:gd name="connsiteY77" fmla="*/ 823819 h 1027260"/>
              <a:gd name="connsiteX78" fmla="*/ 5940719 w 10753706"/>
              <a:gd name="connsiteY78" fmla="*/ 825514 h 1027260"/>
              <a:gd name="connsiteX79" fmla="*/ 5884298 w 10753706"/>
              <a:gd name="connsiteY79" fmla="*/ 823806 h 1027260"/>
              <a:gd name="connsiteX80" fmla="*/ 5854779 w 10753706"/>
              <a:gd name="connsiteY80" fmla="*/ 832365 h 1027260"/>
              <a:gd name="connsiteX81" fmla="*/ 5848382 w 10753706"/>
              <a:gd name="connsiteY81" fmla="*/ 833844 h 1027260"/>
              <a:gd name="connsiteX82" fmla="*/ 5848066 w 10753706"/>
              <a:gd name="connsiteY82" fmla="*/ 833772 h 1027260"/>
              <a:gd name="connsiteX83" fmla="*/ 5840944 w 10753706"/>
              <a:gd name="connsiteY83" fmla="*/ 835132 h 1027260"/>
              <a:gd name="connsiteX84" fmla="*/ 5836719 w 10753706"/>
              <a:gd name="connsiteY84" fmla="*/ 836539 h 1027260"/>
              <a:gd name="connsiteX85" fmla="*/ 5824311 w 10753706"/>
              <a:gd name="connsiteY85" fmla="*/ 839408 h 1027260"/>
              <a:gd name="connsiteX86" fmla="*/ 5818788 w 10753706"/>
              <a:gd name="connsiteY86" fmla="*/ 839727 h 1027260"/>
              <a:gd name="connsiteX87" fmla="*/ 5763953 w 10753706"/>
              <a:gd name="connsiteY87" fmla="*/ 834282 h 1027260"/>
              <a:gd name="connsiteX88" fmla="*/ 5667748 w 10753706"/>
              <a:gd name="connsiteY88" fmla="*/ 840211 h 1027260"/>
              <a:gd name="connsiteX89" fmla="*/ 5573108 w 10753706"/>
              <a:gd name="connsiteY89" fmla="*/ 847611 h 1027260"/>
              <a:gd name="connsiteX90" fmla="*/ 5539137 w 10753706"/>
              <a:gd name="connsiteY90" fmla="*/ 851033 h 1027260"/>
              <a:gd name="connsiteX91" fmla="*/ 5510651 w 10753706"/>
              <a:gd name="connsiteY91" fmla="*/ 844215 h 1027260"/>
              <a:gd name="connsiteX92" fmla="*/ 5457331 w 10753706"/>
              <a:gd name="connsiteY92" fmla="*/ 839159 h 1027260"/>
              <a:gd name="connsiteX93" fmla="*/ 5410613 w 10753706"/>
              <a:gd name="connsiteY93" fmla="*/ 834358 h 1027260"/>
              <a:gd name="connsiteX94" fmla="*/ 5370040 w 10753706"/>
              <a:gd name="connsiteY94" fmla="*/ 862127 h 1027260"/>
              <a:gd name="connsiteX95" fmla="*/ 5318778 w 10753706"/>
              <a:gd name="connsiteY95" fmla="*/ 855310 h 1027260"/>
              <a:gd name="connsiteX96" fmla="*/ 5298645 w 10753706"/>
              <a:gd name="connsiteY96" fmla="*/ 855171 h 1027260"/>
              <a:gd name="connsiteX97" fmla="*/ 5253828 w 10753706"/>
              <a:gd name="connsiteY97" fmla="*/ 859670 h 1027260"/>
              <a:gd name="connsiteX98" fmla="*/ 5216955 w 10753706"/>
              <a:gd name="connsiteY98" fmla="*/ 866245 h 1027260"/>
              <a:gd name="connsiteX99" fmla="*/ 5214344 w 10753706"/>
              <a:gd name="connsiteY99" fmla="*/ 868102 h 1027260"/>
              <a:gd name="connsiteX100" fmla="*/ 5195561 w 10753706"/>
              <a:gd name="connsiteY100" fmla="*/ 869949 h 1027260"/>
              <a:gd name="connsiteX101" fmla="*/ 5182555 w 10753706"/>
              <a:gd name="connsiteY101" fmla="*/ 873542 h 1027260"/>
              <a:gd name="connsiteX102" fmla="*/ 5172552 w 10753706"/>
              <a:gd name="connsiteY102" fmla="*/ 878801 h 1027260"/>
              <a:gd name="connsiteX103" fmla="*/ 5027993 w 10753706"/>
              <a:gd name="connsiteY103" fmla="*/ 889666 h 1027260"/>
              <a:gd name="connsiteX104" fmla="*/ 4939844 w 10753706"/>
              <a:gd name="connsiteY104" fmla="*/ 934802 h 1027260"/>
              <a:gd name="connsiteX105" fmla="*/ 4792576 w 10753706"/>
              <a:gd name="connsiteY105" fmla="*/ 934820 h 1027260"/>
              <a:gd name="connsiteX106" fmla="*/ 4602423 w 10753706"/>
              <a:gd name="connsiteY106" fmla="*/ 958063 h 1027260"/>
              <a:gd name="connsiteX107" fmla="*/ 4290656 w 10753706"/>
              <a:gd name="connsiteY107" fmla="*/ 969152 h 1027260"/>
              <a:gd name="connsiteX108" fmla="*/ 3952334 w 10753706"/>
              <a:gd name="connsiteY108" fmla="*/ 954043 h 1027260"/>
              <a:gd name="connsiteX109" fmla="*/ 3858560 w 10753706"/>
              <a:gd name="connsiteY109" fmla="*/ 948781 h 1027260"/>
              <a:gd name="connsiteX110" fmla="*/ 3846597 w 10753706"/>
              <a:gd name="connsiteY110" fmla="*/ 948382 h 1027260"/>
              <a:gd name="connsiteX111" fmla="*/ 3736044 w 10753706"/>
              <a:gd name="connsiteY111" fmla="*/ 947759 h 1027260"/>
              <a:gd name="connsiteX112" fmla="*/ 3713136 w 10753706"/>
              <a:gd name="connsiteY112" fmla="*/ 946963 h 1027260"/>
              <a:gd name="connsiteX113" fmla="*/ 3695939 w 10753706"/>
              <a:gd name="connsiteY113" fmla="*/ 943639 h 1027260"/>
              <a:gd name="connsiteX114" fmla="*/ 3694125 w 10753706"/>
              <a:gd name="connsiteY114" fmla="*/ 940567 h 1027260"/>
              <a:gd name="connsiteX115" fmla="*/ 3681925 w 10753706"/>
              <a:gd name="connsiteY115" fmla="*/ 939706 h 1027260"/>
              <a:gd name="connsiteX116" fmla="*/ 3679204 w 10753706"/>
              <a:gd name="connsiteY116" fmla="*/ 938926 h 1027260"/>
              <a:gd name="connsiteX117" fmla="*/ 3615656 w 10753706"/>
              <a:gd name="connsiteY117" fmla="*/ 940320 h 1027260"/>
              <a:gd name="connsiteX118" fmla="*/ 3567983 w 10753706"/>
              <a:gd name="connsiteY118" fmla="*/ 935596 h 1027260"/>
              <a:gd name="connsiteX119" fmla="*/ 3422423 w 10753706"/>
              <a:gd name="connsiteY119" fmla="*/ 932129 h 1027260"/>
              <a:gd name="connsiteX120" fmla="*/ 3310925 w 10753706"/>
              <a:gd name="connsiteY120" fmla="*/ 911072 h 1027260"/>
              <a:gd name="connsiteX121" fmla="*/ 3139421 w 10753706"/>
              <a:gd name="connsiteY121" fmla="*/ 934151 h 1027260"/>
              <a:gd name="connsiteX122" fmla="*/ 2996922 w 10753706"/>
              <a:gd name="connsiteY122" fmla="*/ 927537 h 1027260"/>
              <a:gd name="connsiteX123" fmla="*/ 2982785 w 10753706"/>
              <a:gd name="connsiteY123" fmla="*/ 931453 h 1027260"/>
              <a:gd name="connsiteX124" fmla="*/ 2967478 w 10753706"/>
              <a:gd name="connsiteY124" fmla="*/ 933397 h 1027260"/>
              <a:gd name="connsiteX125" fmla="*/ 2948552 w 10753706"/>
              <a:gd name="connsiteY125" fmla="*/ 932961 h 1027260"/>
              <a:gd name="connsiteX126" fmla="*/ 2944404 w 10753706"/>
              <a:gd name="connsiteY126" fmla="*/ 934452 h 1027260"/>
              <a:gd name="connsiteX127" fmla="*/ 2908608 w 10753706"/>
              <a:gd name="connsiteY127" fmla="*/ 937205 h 1027260"/>
              <a:gd name="connsiteX128" fmla="*/ 2904443 w 10753706"/>
              <a:gd name="connsiteY128" fmla="*/ 936455 h 1027260"/>
              <a:gd name="connsiteX129" fmla="*/ 2868935 w 10753706"/>
              <a:gd name="connsiteY129" fmla="*/ 938022 h 1027260"/>
              <a:gd name="connsiteX130" fmla="*/ 2868586 w 10753706"/>
              <a:gd name="connsiteY130" fmla="*/ 937487 h 1027260"/>
              <a:gd name="connsiteX131" fmla="*/ 2859191 w 10753706"/>
              <a:gd name="connsiteY131" fmla="*/ 935503 h 1027260"/>
              <a:gd name="connsiteX132" fmla="*/ 2840915 w 10753706"/>
              <a:gd name="connsiteY132" fmla="*/ 932977 h 1027260"/>
              <a:gd name="connsiteX133" fmla="*/ 2763509 w 10753706"/>
              <a:gd name="connsiteY133" fmla="*/ 921850 h 1027260"/>
              <a:gd name="connsiteX134" fmla="*/ 2756121 w 10753706"/>
              <a:gd name="connsiteY134" fmla="*/ 921864 h 1027260"/>
              <a:gd name="connsiteX135" fmla="*/ 2755998 w 10753706"/>
              <a:gd name="connsiteY135" fmla="*/ 921739 h 1027260"/>
              <a:gd name="connsiteX136" fmla="*/ 2748255 w 10753706"/>
              <a:gd name="connsiteY136" fmla="*/ 921505 h 1027260"/>
              <a:gd name="connsiteX137" fmla="*/ 2694601 w 10753706"/>
              <a:gd name="connsiteY137" fmla="*/ 915575 h 1027260"/>
              <a:gd name="connsiteX138" fmla="*/ 2635357 w 10753706"/>
              <a:gd name="connsiteY138" fmla="*/ 910976 h 1027260"/>
              <a:gd name="connsiteX139" fmla="*/ 2601047 w 10753706"/>
              <a:gd name="connsiteY139" fmla="*/ 910263 h 1027260"/>
              <a:gd name="connsiteX140" fmla="*/ 2507482 w 10753706"/>
              <a:gd name="connsiteY140" fmla="*/ 906211 h 1027260"/>
              <a:gd name="connsiteX141" fmla="*/ 2413884 w 10753706"/>
              <a:gd name="connsiteY141" fmla="*/ 900545 h 1027260"/>
              <a:gd name="connsiteX142" fmla="*/ 2368912 w 10753706"/>
              <a:gd name="connsiteY142" fmla="*/ 888755 h 1027260"/>
              <a:gd name="connsiteX143" fmla="*/ 2349490 w 10753706"/>
              <a:gd name="connsiteY143" fmla="*/ 889719 h 1027260"/>
              <a:gd name="connsiteX144" fmla="*/ 2344290 w 10753706"/>
              <a:gd name="connsiteY144" fmla="*/ 890584 h 1027260"/>
              <a:gd name="connsiteX145" fmla="*/ 2336488 w 10753706"/>
              <a:gd name="connsiteY145" fmla="*/ 891058 h 1027260"/>
              <a:gd name="connsiteX146" fmla="*/ 2329015 w 10753706"/>
              <a:gd name="connsiteY146" fmla="*/ 891627 h 1027260"/>
              <a:gd name="connsiteX147" fmla="*/ 2293898 w 10753706"/>
              <a:gd name="connsiteY147" fmla="*/ 896431 h 1027260"/>
              <a:gd name="connsiteX148" fmla="*/ 2243927 w 10753706"/>
              <a:gd name="connsiteY148" fmla="*/ 888076 h 1027260"/>
              <a:gd name="connsiteX149" fmla="*/ 2223920 w 10753706"/>
              <a:gd name="connsiteY149" fmla="*/ 887331 h 1027260"/>
              <a:gd name="connsiteX150" fmla="*/ 2213081 w 10753706"/>
              <a:gd name="connsiteY150" fmla="*/ 886302 h 1027260"/>
              <a:gd name="connsiteX151" fmla="*/ 2212307 w 10753706"/>
              <a:gd name="connsiteY151" fmla="*/ 885829 h 1027260"/>
              <a:gd name="connsiteX152" fmla="*/ 2152321 w 10753706"/>
              <a:gd name="connsiteY152" fmla="*/ 894418 h 1027260"/>
              <a:gd name="connsiteX153" fmla="*/ 2140985 w 10753706"/>
              <a:gd name="connsiteY153" fmla="*/ 895968 h 1027260"/>
              <a:gd name="connsiteX154" fmla="*/ 2121210 w 10753706"/>
              <a:gd name="connsiteY154" fmla="*/ 899354 h 1027260"/>
              <a:gd name="connsiteX155" fmla="*/ 2119146 w 10753706"/>
              <a:gd name="connsiteY155" fmla="*/ 899033 h 1027260"/>
              <a:gd name="connsiteX156" fmla="*/ 2105666 w 10753706"/>
              <a:gd name="connsiteY156" fmla="*/ 902240 h 1027260"/>
              <a:gd name="connsiteX157" fmla="*/ 2094924 w 10753706"/>
              <a:gd name="connsiteY157" fmla="*/ 907203 h 1027260"/>
              <a:gd name="connsiteX158" fmla="*/ 1949478 w 10753706"/>
              <a:gd name="connsiteY158" fmla="*/ 913748 h 1027260"/>
              <a:gd name="connsiteX159" fmla="*/ 1749684 w 10753706"/>
              <a:gd name="connsiteY159" fmla="*/ 942223 h 1027260"/>
              <a:gd name="connsiteX160" fmla="*/ 1585576 w 10753706"/>
              <a:gd name="connsiteY160" fmla="*/ 954170 h 1027260"/>
              <a:gd name="connsiteX161" fmla="*/ 1476250 w 10753706"/>
              <a:gd name="connsiteY161" fmla="*/ 950653 h 1027260"/>
              <a:gd name="connsiteX162" fmla="*/ 1433927 w 10753706"/>
              <a:gd name="connsiteY162" fmla="*/ 959926 h 1027260"/>
              <a:gd name="connsiteX163" fmla="*/ 1414893 w 10753706"/>
              <a:gd name="connsiteY163" fmla="*/ 957671 h 1027260"/>
              <a:gd name="connsiteX164" fmla="*/ 1411585 w 10753706"/>
              <a:gd name="connsiteY164" fmla="*/ 957179 h 1027260"/>
              <a:gd name="connsiteX165" fmla="*/ 1398896 w 10753706"/>
              <a:gd name="connsiteY165" fmla="*/ 957460 h 1027260"/>
              <a:gd name="connsiteX166" fmla="*/ 1394632 w 10753706"/>
              <a:gd name="connsiteY166" fmla="*/ 954725 h 1027260"/>
              <a:gd name="connsiteX167" fmla="*/ 1375043 w 10753706"/>
              <a:gd name="connsiteY167" fmla="*/ 953132 h 1027260"/>
              <a:gd name="connsiteX168" fmla="*/ 1351876 w 10753706"/>
              <a:gd name="connsiteY168" fmla="*/ 954436 h 1027260"/>
              <a:gd name="connsiteX169" fmla="*/ 1242676 w 10753706"/>
              <a:gd name="connsiteY169" fmla="*/ 963767 h 1027260"/>
              <a:gd name="connsiteX170" fmla="*/ 1205993 w 10753706"/>
              <a:gd name="connsiteY170" fmla="*/ 974080 h 1027260"/>
              <a:gd name="connsiteX171" fmla="*/ 1052221 w 10753706"/>
              <a:gd name="connsiteY171" fmla="*/ 963954 h 1027260"/>
              <a:gd name="connsiteX172" fmla="*/ 968270 w 10753706"/>
              <a:gd name="connsiteY172" fmla="*/ 964761 h 1027260"/>
              <a:gd name="connsiteX173" fmla="*/ 874493 w 10753706"/>
              <a:gd name="connsiteY173" fmla="*/ 998122 h 1027260"/>
              <a:gd name="connsiteX174" fmla="*/ 814411 w 10753706"/>
              <a:gd name="connsiteY174" fmla="*/ 1007391 h 1027260"/>
              <a:gd name="connsiteX175" fmla="*/ 688604 w 10753706"/>
              <a:gd name="connsiteY175" fmla="*/ 1015631 h 1027260"/>
              <a:gd name="connsiteX176" fmla="*/ 618171 w 10753706"/>
              <a:gd name="connsiteY176" fmla="*/ 1027260 h 1027260"/>
              <a:gd name="connsiteX177" fmla="*/ 570379 w 10753706"/>
              <a:gd name="connsiteY177" fmla="*/ 1023487 h 1027260"/>
              <a:gd name="connsiteX178" fmla="*/ 482519 w 10753706"/>
              <a:gd name="connsiteY178" fmla="*/ 1002108 h 1027260"/>
              <a:gd name="connsiteX179" fmla="*/ 475319 w 10753706"/>
              <a:gd name="connsiteY179" fmla="*/ 1009922 h 1027260"/>
              <a:gd name="connsiteX180" fmla="*/ 431104 w 10753706"/>
              <a:gd name="connsiteY180" fmla="*/ 1009317 h 1027260"/>
              <a:gd name="connsiteX181" fmla="*/ 363782 w 10753706"/>
              <a:gd name="connsiteY181" fmla="*/ 1007585 h 1027260"/>
              <a:gd name="connsiteX182" fmla="*/ 325533 w 10753706"/>
              <a:gd name="connsiteY182" fmla="*/ 1008502 h 1027260"/>
              <a:gd name="connsiteX183" fmla="*/ 220429 w 10753706"/>
              <a:gd name="connsiteY183" fmla="*/ 1008927 h 1027260"/>
              <a:gd name="connsiteX184" fmla="*/ 114676 w 10753706"/>
              <a:gd name="connsiteY184" fmla="*/ 1007765 h 1027260"/>
              <a:gd name="connsiteX185" fmla="*/ 13470 w 10753706"/>
              <a:gd name="connsiteY185" fmla="*/ 998544 h 1027260"/>
              <a:gd name="connsiteX186" fmla="*/ 0 w 10753706"/>
              <a:gd name="connsiteY186" fmla="*/ 997355 h 1027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Lst>
            <a:rect l="l" t="t" r="r" b="b"/>
            <a:pathLst>
              <a:path w="10753706" h="1027260">
                <a:moveTo>
                  <a:pt x="0" y="0"/>
                </a:moveTo>
                <a:lnTo>
                  <a:pt x="10753706" y="0"/>
                </a:lnTo>
                <a:lnTo>
                  <a:pt x="10748809" y="2522"/>
                </a:lnTo>
                <a:cubicBezTo>
                  <a:pt x="10744031" y="4644"/>
                  <a:pt x="10737551" y="7204"/>
                  <a:pt x="10725330" y="11977"/>
                </a:cubicBezTo>
                <a:cubicBezTo>
                  <a:pt x="10700888" y="21523"/>
                  <a:pt x="10652058" y="39304"/>
                  <a:pt x="10615423" y="52967"/>
                </a:cubicBezTo>
                <a:cubicBezTo>
                  <a:pt x="10598524" y="49017"/>
                  <a:pt x="10550674" y="61360"/>
                  <a:pt x="10533936" y="53095"/>
                </a:cubicBezTo>
                <a:cubicBezTo>
                  <a:pt x="10519435" y="55674"/>
                  <a:pt x="10480156" y="49393"/>
                  <a:pt x="10466876" y="45180"/>
                </a:cubicBezTo>
                <a:cubicBezTo>
                  <a:pt x="10443145" y="68059"/>
                  <a:pt x="10382269" y="71294"/>
                  <a:pt x="10355090" y="89741"/>
                </a:cubicBezTo>
                <a:cubicBezTo>
                  <a:pt x="10286222" y="95376"/>
                  <a:pt x="10146285" y="63529"/>
                  <a:pt x="10087145" y="66115"/>
                </a:cubicBezTo>
                <a:cubicBezTo>
                  <a:pt x="10067575" y="79584"/>
                  <a:pt x="10043111" y="68921"/>
                  <a:pt x="10015902" y="76178"/>
                </a:cubicBezTo>
                <a:cubicBezTo>
                  <a:pt x="9952302" y="84628"/>
                  <a:pt x="9893286" y="103337"/>
                  <a:pt x="9806005" y="102435"/>
                </a:cubicBezTo>
                <a:cubicBezTo>
                  <a:pt x="9782247" y="141133"/>
                  <a:pt x="9674787" y="151643"/>
                  <a:pt x="9602583" y="179170"/>
                </a:cubicBezTo>
                <a:cubicBezTo>
                  <a:pt x="9557658" y="187584"/>
                  <a:pt x="9478290" y="154235"/>
                  <a:pt x="9469719" y="174721"/>
                </a:cubicBezTo>
                <a:cubicBezTo>
                  <a:pt x="9443779" y="165070"/>
                  <a:pt x="9431317" y="185692"/>
                  <a:pt x="9408692" y="189513"/>
                </a:cubicBezTo>
                <a:cubicBezTo>
                  <a:pt x="9387154" y="183843"/>
                  <a:pt x="9380475" y="191089"/>
                  <a:pt x="9364151" y="194072"/>
                </a:cubicBezTo>
                <a:cubicBezTo>
                  <a:pt x="9354686" y="190222"/>
                  <a:pt x="9340485" y="191782"/>
                  <a:pt x="9337751" y="197579"/>
                </a:cubicBezTo>
                <a:cubicBezTo>
                  <a:pt x="9349566" y="209270"/>
                  <a:pt x="9297468" y="207714"/>
                  <a:pt x="9297166" y="216558"/>
                </a:cubicBezTo>
                <a:cubicBezTo>
                  <a:pt x="9269057" y="220999"/>
                  <a:pt x="9139630" y="221783"/>
                  <a:pt x="9123859" y="237356"/>
                </a:cubicBezTo>
                <a:cubicBezTo>
                  <a:pt x="9068176" y="249209"/>
                  <a:pt x="8975349" y="235349"/>
                  <a:pt x="8950741" y="238020"/>
                </a:cubicBezTo>
                <a:cubicBezTo>
                  <a:pt x="8916265" y="215428"/>
                  <a:pt x="8822808" y="292026"/>
                  <a:pt x="8718236" y="303148"/>
                </a:cubicBezTo>
                <a:cubicBezTo>
                  <a:pt x="8703111" y="302060"/>
                  <a:pt x="8695551" y="302792"/>
                  <a:pt x="8694011" y="308812"/>
                </a:cubicBezTo>
                <a:cubicBezTo>
                  <a:pt x="8661810" y="312764"/>
                  <a:pt x="8637956" y="329628"/>
                  <a:pt x="8611976" y="324819"/>
                </a:cubicBezTo>
                <a:cubicBezTo>
                  <a:pt x="8621849" y="336388"/>
                  <a:pt x="8562809" y="325917"/>
                  <a:pt x="8562074" y="337971"/>
                </a:cubicBezTo>
                <a:cubicBezTo>
                  <a:pt x="8543699" y="343978"/>
                  <a:pt x="8511321" y="356396"/>
                  <a:pt x="8501724" y="360865"/>
                </a:cubicBezTo>
                <a:lnTo>
                  <a:pt x="8504489" y="364790"/>
                </a:lnTo>
                <a:lnTo>
                  <a:pt x="8492774" y="366181"/>
                </a:lnTo>
                <a:lnTo>
                  <a:pt x="8466405" y="368724"/>
                </a:lnTo>
                <a:cubicBezTo>
                  <a:pt x="8455454" y="372229"/>
                  <a:pt x="8440175" y="385805"/>
                  <a:pt x="8427069" y="387211"/>
                </a:cubicBezTo>
                <a:cubicBezTo>
                  <a:pt x="8400442" y="392215"/>
                  <a:pt x="8397079" y="382989"/>
                  <a:pt x="8387766" y="377161"/>
                </a:cubicBezTo>
                <a:cubicBezTo>
                  <a:pt x="8369233" y="378548"/>
                  <a:pt x="8334756" y="390869"/>
                  <a:pt x="8315874" y="395527"/>
                </a:cubicBezTo>
                <a:cubicBezTo>
                  <a:pt x="8306664" y="400500"/>
                  <a:pt x="8272845" y="393679"/>
                  <a:pt x="8274474" y="405112"/>
                </a:cubicBezTo>
                <a:cubicBezTo>
                  <a:pt x="8255483" y="406194"/>
                  <a:pt x="8244963" y="408376"/>
                  <a:pt x="8234664" y="410219"/>
                </a:cubicBezTo>
                <a:lnTo>
                  <a:pt x="8211268" y="416791"/>
                </a:lnTo>
                <a:cubicBezTo>
                  <a:pt x="8204720" y="419941"/>
                  <a:pt x="8197411" y="422004"/>
                  <a:pt x="8188615" y="421755"/>
                </a:cubicBezTo>
                <a:lnTo>
                  <a:pt x="8179981" y="420402"/>
                </a:lnTo>
                <a:lnTo>
                  <a:pt x="8179307" y="422516"/>
                </a:lnTo>
                <a:cubicBezTo>
                  <a:pt x="8179027" y="425797"/>
                  <a:pt x="8175790" y="448341"/>
                  <a:pt x="8147929" y="450302"/>
                </a:cubicBezTo>
                <a:cubicBezTo>
                  <a:pt x="8130300" y="457967"/>
                  <a:pt x="8114933" y="461015"/>
                  <a:pt x="8089136" y="465283"/>
                </a:cubicBezTo>
                <a:cubicBezTo>
                  <a:pt x="8072810" y="465920"/>
                  <a:pt x="8069376" y="451569"/>
                  <a:pt x="8049973" y="454121"/>
                </a:cubicBezTo>
                <a:cubicBezTo>
                  <a:pt x="7974508" y="471465"/>
                  <a:pt x="8006050" y="447139"/>
                  <a:pt x="7965913" y="464415"/>
                </a:cubicBezTo>
                <a:cubicBezTo>
                  <a:pt x="7958234" y="466025"/>
                  <a:pt x="7951405" y="465800"/>
                  <a:pt x="7945093" y="464798"/>
                </a:cubicBezTo>
                <a:lnTo>
                  <a:pt x="7935335" y="462442"/>
                </a:lnTo>
                <a:lnTo>
                  <a:pt x="7904779" y="471429"/>
                </a:lnTo>
                <a:cubicBezTo>
                  <a:pt x="7889387" y="474999"/>
                  <a:pt x="7872867" y="477951"/>
                  <a:pt x="7855604" y="480199"/>
                </a:cubicBezTo>
                <a:cubicBezTo>
                  <a:pt x="7850005" y="476378"/>
                  <a:pt x="7838628" y="483595"/>
                  <a:pt x="7832630" y="485371"/>
                </a:cubicBezTo>
                <a:cubicBezTo>
                  <a:pt x="7831473" y="482645"/>
                  <a:pt x="7816623" y="482661"/>
                  <a:pt x="7812438" y="485391"/>
                </a:cubicBezTo>
                <a:cubicBezTo>
                  <a:pt x="7709470" y="505049"/>
                  <a:pt x="7759426" y="473956"/>
                  <a:pt x="7701399" y="495197"/>
                </a:cubicBezTo>
                <a:cubicBezTo>
                  <a:pt x="7690986" y="496989"/>
                  <a:pt x="7682397" y="496365"/>
                  <a:pt x="7674778" y="494723"/>
                </a:cubicBezTo>
                <a:lnTo>
                  <a:pt x="7660445" y="490194"/>
                </a:lnTo>
                <a:lnTo>
                  <a:pt x="7651781" y="493084"/>
                </a:lnTo>
                <a:cubicBezTo>
                  <a:pt x="7616113" y="496548"/>
                  <a:pt x="7603273" y="491735"/>
                  <a:pt x="7584807" y="499490"/>
                </a:cubicBezTo>
                <a:cubicBezTo>
                  <a:pt x="7549256" y="490212"/>
                  <a:pt x="7563949" y="500167"/>
                  <a:pt x="7541324" y="504184"/>
                </a:cubicBezTo>
                <a:cubicBezTo>
                  <a:pt x="7523851" y="508307"/>
                  <a:pt x="7559546" y="509825"/>
                  <a:pt x="7541756" y="512184"/>
                </a:cubicBezTo>
                <a:cubicBezTo>
                  <a:pt x="7520963" y="510864"/>
                  <a:pt x="7525755" y="520497"/>
                  <a:pt x="7503906" y="518551"/>
                </a:cubicBezTo>
                <a:cubicBezTo>
                  <a:pt x="7505924" y="510774"/>
                  <a:pt x="7464361" y="523683"/>
                  <a:pt x="7460411" y="517415"/>
                </a:cubicBezTo>
                <a:lnTo>
                  <a:pt x="7460116" y="517548"/>
                </a:lnTo>
                <a:cubicBezTo>
                  <a:pt x="7447785" y="530928"/>
                  <a:pt x="7310141" y="550568"/>
                  <a:pt x="7297810" y="563947"/>
                </a:cubicBezTo>
                <a:cubicBezTo>
                  <a:pt x="7221791" y="605698"/>
                  <a:pt x="7039072" y="646008"/>
                  <a:pt x="6946388" y="665244"/>
                </a:cubicBezTo>
                <a:cubicBezTo>
                  <a:pt x="6853704" y="684480"/>
                  <a:pt x="6804875" y="677485"/>
                  <a:pt x="6741704" y="679365"/>
                </a:cubicBezTo>
                <a:lnTo>
                  <a:pt x="6624680" y="677674"/>
                </a:lnTo>
                <a:lnTo>
                  <a:pt x="6605700" y="683566"/>
                </a:lnTo>
                <a:cubicBezTo>
                  <a:pt x="6603309" y="685184"/>
                  <a:pt x="6599550" y="685647"/>
                  <a:pt x="6576922" y="683030"/>
                </a:cubicBezTo>
                <a:cubicBezTo>
                  <a:pt x="6527275" y="698355"/>
                  <a:pt x="6440981" y="702347"/>
                  <a:pt x="6405123" y="721946"/>
                </a:cubicBezTo>
                <a:cubicBezTo>
                  <a:pt x="6407963" y="715467"/>
                  <a:pt x="6383450" y="712913"/>
                  <a:pt x="6368938" y="717341"/>
                </a:cubicBezTo>
                <a:cubicBezTo>
                  <a:pt x="6377914" y="692119"/>
                  <a:pt x="6315316" y="744281"/>
                  <a:pt x="6295102" y="729508"/>
                </a:cubicBezTo>
                <a:cubicBezTo>
                  <a:pt x="6300358" y="744473"/>
                  <a:pt x="6240070" y="776254"/>
                  <a:pt x="6202084" y="767091"/>
                </a:cubicBezTo>
                <a:cubicBezTo>
                  <a:pt x="6152826" y="774744"/>
                  <a:pt x="6122010" y="790367"/>
                  <a:pt x="6067157" y="790339"/>
                </a:cubicBezTo>
                <a:cubicBezTo>
                  <a:pt x="6066310" y="792484"/>
                  <a:pt x="6064283" y="794403"/>
                  <a:pt x="6061443" y="796151"/>
                </a:cubicBezTo>
                <a:lnTo>
                  <a:pt x="6051406" y="800684"/>
                </a:lnTo>
                <a:lnTo>
                  <a:pt x="6049097" y="800636"/>
                </a:lnTo>
                <a:cubicBezTo>
                  <a:pt x="6040408" y="801393"/>
                  <a:pt x="6036299" y="802645"/>
                  <a:pt x="6034222" y="804110"/>
                </a:cubicBezTo>
                <a:lnTo>
                  <a:pt x="6033121" y="806078"/>
                </a:lnTo>
                <a:lnTo>
                  <a:pt x="6023593" y="808842"/>
                </a:lnTo>
                <a:lnTo>
                  <a:pt x="6006639" y="815304"/>
                </a:lnTo>
                <a:lnTo>
                  <a:pt x="6001762" y="815557"/>
                </a:lnTo>
                <a:lnTo>
                  <a:pt x="5973534" y="823815"/>
                </a:lnTo>
                <a:lnTo>
                  <a:pt x="5972336" y="823476"/>
                </a:lnTo>
                <a:cubicBezTo>
                  <a:pt x="5969004" y="822901"/>
                  <a:pt x="5965329" y="822833"/>
                  <a:pt x="5960841" y="823819"/>
                </a:cubicBezTo>
                <a:cubicBezTo>
                  <a:pt x="5955860" y="815655"/>
                  <a:pt x="5953515" y="821882"/>
                  <a:pt x="5940719" y="825514"/>
                </a:cubicBezTo>
                <a:cubicBezTo>
                  <a:pt x="5930130" y="813644"/>
                  <a:pt x="5900943" y="827979"/>
                  <a:pt x="5884298" y="823806"/>
                </a:cubicBezTo>
                <a:cubicBezTo>
                  <a:pt x="5875133" y="826741"/>
                  <a:pt x="5865250" y="829630"/>
                  <a:pt x="5854779" y="832365"/>
                </a:cubicBezTo>
                <a:lnTo>
                  <a:pt x="5848382" y="833844"/>
                </a:lnTo>
                <a:lnTo>
                  <a:pt x="5848066" y="833772"/>
                </a:lnTo>
                <a:cubicBezTo>
                  <a:pt x="5846273" y="833879"/>
                  <a:pt x="5844018" y="834284"/>
                  <a:pt x="5840944" y="835132"/>
                </a:cubicBezTo>
                <a:lnTo>
                  <a:pt x="5836719" y="836539"/>
                </a:lnTo>
                <a:lnTo>
                  <a:pt x="5824311" y="839408"/>
                </a:lnTo>
                <a:lnTo>
                  <a:pt x="5818788" y="839727"/>
                </a:lnTo>
                <a:cubicBezTo>
                  <a:pt x="5797008" y="838594"/>
                  <a:pt x="5786883" y="822081"/>
                  <a:pt x="5763953" y="834282"/>
                </a:cubicBezTo>
                <a:cubicBezTo>
                  <a:pt x="5726813" y="837521"/>
                  <a:pt x="5699446" y="830949"/>
                  <a:pt x="5667748" y="840211"/>
                </a:cubicBezTo>
                <a:cubicBezTo>
                  <a:pt x="5632959" y="843205"/>
                  <a:pt x="5601436" y="842280"/>
                  <a:pt x="5573108" y="847611"/>
                </a:cubicBezTo>
                <a:cubicBezTo>
                  <a:pt x="5560030" y="845832"/>
                  <a:pt x="5549547" y="851598"/>
                  <a:pt x="5539137" y="851033"/>
                </a:cubicBezTo>
                <a:cubicBezTo>
                  <a:pt x="5528728" y="850467"/>
                  <a:pt x="5529256" y="837509"/>
                  <a:pt x="5510651" y="844215"/>
                </a:cubicBezTo>
                <a:cubicBezTo>
                  <a:pt x="5494241" y="833607"/>
                  <a:pt x="5466101" y="839171"/>
                  <a:pt x="5457331" y="839159"/>
                </a:cubicBezTo>
                <a:lnTo>
                  <a:pt x="5410613" y="834358"/>
                </a:lnTo>
                <a:lnTo>
                  <a:pt x="5370040" y="862127"/>
                </a:lnTo>
                <a:cubicBezTo>
                  <a:pt x="5357863" y="856469"/>
                  <a:pt x="5319115" y="868069"/>
                  <a:pt x="5318778" y="855310"/>
                </a:cubicBezTo>
                <a:cubicBezTo>
                  <a:pt x="5303920" y="857760"/>
                  <a:pt x="5296727" y="863736"/>
                  <a:pt x="5298645" y="855171"/>
                </a:cubicBezTo>
                <a:cubicBezTo>
                  <a:pt x="5287819" y="855897"/>
                  <a:pt x="5267444" y="857825"/>
                  <a:pt x="5253828" y="859670"/>
                </a:cubicBezTo>
                <a:lnTo>
                  <a:pt x="5216955" y="866245"/>
                </a:lnTo>
                <a:lnTo>
                  <a:pt x="5214344" y="868102"/>
                </a:lnTo>
                <a:cubicBezTo>
                  <a:pt x="5210778" y="868719"/>
                  <a:pt x="5200859" y="869042"/>
                  <a:pt x="5195561" y="869949"/>
                </a:cubicBezTo>
                <a:lnTo>
                  <a:pt x="5182555" y="873542"/>
                </a:lnTo>
                <a:cubicBezTo>
                  <a:pt x="5178496" y="875023"/>
                  <a:pt x="5175066" y="876746"/>
                  <a:pt x="5172552" y="878801"/>
                </a:cubicBezTo>
                <a:cubicBezTo>
                  <a:pt x="5121406" y="873797"/>
                  <a:pt x="5080096" y="886529"/>
                  <a:pt x="5027993" y="889666"/>
                </a:cubicBezTo>
                <a:cubicBezTo>
                  <a:pt x="4999924" y="877115"/>
                  <a:pt x="4946973" y="919452"/>
                  <a:pt x="4939844" y="934802"/>
                </a:cubicBezTo>
                <a:cubicBezTo>
                  <a:pt x="4895154" y="940701"/>
                  <a:pt x="4844006" y="928240"/>
                  <a:pt x="4792576" y="934820"/>
                </a:cubicBezTo>
                <a:lnTo>
                  <a:pt x="4602423" y="958063"/>
                </a:lnTo>
                <a:cubicBezTo>
                  <a:pt x="4488530" y="967131"/>
                  <a:pt x="4399004" y="969822"/>
                  <a:pt x="4290656" y="969152"/>
                </a:cubicBezTo>
                <a:cubicBezTo>
                  <a:pt x="4182308" y="968482"/>
                  <a:pt x="4046938" y="971167"/>
                  <a:pt x="3952334" y="954043"/>
                </a:cubicBezTo>
                <a:lnTo>
                  <a:pt x="3858560" y="948781"/>
                </a:lnTo>
                <a:lnTo>
                  <a:pt x="3846597" y="948382"/>
                </a:lnTo>
                <a:cubicBezTo>
                  <a:pt x="3807516" y="956616"/>
                  <a:pt x="3767475" y="941640"/>
                  <a:pt x="3736044" y="947759"/>
                </a:cubicBezTo>
                <a:cubicBezTo>
                  <a:pt x="3727323" y="948128"/>
                  <a:pt x="3719828" y="947771"/>
                  <a:pt x="3713136" y="946963"/>
                </a:cubicBezTo>
                <a:lnTo>
                  <a:pt x="3695939" y="943639"/>
                </a:lnTo>
                <a:lnTo>
                  <a:pt x="3694125" y="940567"/>
                </a:lnTo>
                <a:lnTo>
                  <a:pt x="3681925" y="939706"/>
                </a:lnTo>
                <a:lnTo>
                  <a:pt x="3679204" y="938926"/>
                </a:lnTo>
                <a:cubicBezTo>
                  <a:pt x="3668160" y="939028"/>
                  <a:pt x="3634193" y="940875"/>
                  <a:pt x="3615656" y="940320"/>
                </a:cubicBezTo>
                <a:cubicBezTo>
                  <a:pt x="3582626" y="936974"/>
                  <a:pt x="3593904" y="949140"/>
                  <a:pt x="3567983" y="935596"/>
                </a:cubicBezTo>
                <a:cubicBezTo>
                  <a:pt x="3504185" y="939048"/>
                  <a:pt x="3482818" y="922224"/>
                  <a:pt x="3422423" y="932129"/>
                </a:cubicBezTo>
                <a:cubicBezTo>
                  <a:pt x="3369166" y="933413"/>
                  <a:pt x="3329486" y="910108"/>
                  <a:pt x="3310925" y="911072"/>
                </a:cubicBezTo>
                <a:cubicBezTo>
                  <a:pt x="3261363" y="909787"/>
                  <a:pt x="3198415" y="933574"/>
                  <a:pt x="3139421" y="934151"/>
                </a:cubicBezTo>
                <a:cubicBezTo>
                  <a:pt x="3088799" y="931012"/>
                  <a:pt x="3038941" y="938464"/>
                  <a:pt x="2996922" y="927537"/>
                </a:cubicBezTo>
                <a:cubicBezTo>
                  <a:pt x="2992673" y="929234"/>
                  <a:pt x="2987900" y="930498"/>
                  <a:pt x="2982785" y="931453"/>
                </a:cubicBezTo>
                <a:lnTo>
                  <a:pt x="2967478" y="933397"/>
                </a:lnTo>
                <a:lnTo>
                  <a:pt x="2948552" y="932961"/>
                </a:lnTo>
                <a:lnTo>
                  <a:pt x="2944404" y="934452"/>
                </a:lnTo>
                <a:lnTo>
                  <a:pt x="2908608" y="937205"/>
                </a:lnTo>
                <a:lnTo>
                  <a:pt x="2904443" y="936455"/>
                </a:lnTo>
                <a:lnTo>
                  <a:pt x="2868935" y="938022"/>
                </a:lnTo>
                <a:lnTo>
                  <a:pt x="2868586" y="937487"/>
                </a:lnTo>
                <a:cubicBezTo>
                  <a:pt x="2866994" y="936327"/>
                  <a:pt x="2864292" y="935538"/>
                  <a:pt x="2859191" y="935503"/>
                </a:cubicBezTo>
                <a:cubicBezTo>
                  <a:pt x="2869075" y="927418"/>
                  <a:pt x="2856828" y="932364"/>
                  <a:pt x="2840915" y="932977"/>
                </a:cubicBezTo>
                <a:lnTo>
                  <a:pt x="2763509" y="921850"/>
                </a:lnTo>
                <a:lnTo>
                  <a:pt x="2756121" y="921864"/>
                </a:lnTo>
                <a:cubicBezTo>
                  <a:pt x="2756081" y="921822"/>
                  <a:pt x="2756039" y="921781"/>
                  <a:pt x="2755998" y="921739"/>
                </a:cubicBezTo>
                <a:cubicBezTo>
                  <a:pt x="2754445" y="921476"/>
                  <a:pt x="2752036" y="921380"/>
                  <a:pt x="2748255" y="921505"/>
                </a:cubicBezTo>
                <a:lnTo>
                  <a:pt x="2694601" y="915575"/>
                </a:lnTo>
                <a:cubicBezTo>
                  <a:pt x="2671223" y="919874"/>
                  <a:pt x="2666972" y="913376"/>
                  <a:pt x="2635357" y="910976"/>
                </a:cubicBezTo>
                <a:cubicBezTo>
                  <a:pt x="2621906" y="915051"/>
                  <a:pt x="2611315" y="913542"/>
                  <a:pt x="2601047" y="910263"/>
                </a:cubicBezTo>
                <a:cubicBezTo>
                  <a:pt x="2570084" y="912074"/>
                  <a:pt x="2542135" y="907435"/>
                  <a:pt x="2507482" y="906211"/>
                </a:cubicBezTo>
                <a:cubicBezTo>
                  <a:pt x="2469706" y="911437"/>
                  <a:pt x="2450920" y="901812"/>
                  <a:pt x="2413884" y="900545"/>
                </a:cubicBezTo>
                <a:cubicBezTo>
                  <a:pt x="2381338" y="909664"/>
                  <a:pt x="2387753" y="892438"/>
                  <a:pt x="2368912" y="888755"/>
                </a:cubicBezTo>
                <a:lnTo>
                  <a:pt x="2349490" y="889719"/>
                </a:lnTo>
                <a:lnTo>
                  <a:pt x="2344290" y="890584"/>
                </a:lnTo>
                <a:cubicBezTo>
                  <a:pt x="2340673" y="891041"/>
                  <a:pt x="2338228" y="891167"/>
                  <a:pt x="2336488" y="891058"/>
                </a:cubicBezTo>
                <a:lnTo>
                  <a:pt x="2329015" y="891627"/>
                </a:lnTo>
                <a:cubicBezTo>
                  <a:pt x="2316843" y="893039"/>
                  <a:pt x="2305064" y="894669"/>
                  <a:pt x="2293898" y="896431"/>
                </a:cubicBezTo>
                <a:cubicBezTo>
                  <a:pt x="2282637" y="890404"/>
                  <a:pt x="2242346" y="900851"/>
                  <a:pt x="2243927" y="888076"/>
                </a:cubicBezTo>
                <a:cubicBezTo>
                  <a:pt x="2228778" y="890081"/>
                  <a:pt x="2220725" y="895845"/>
                  <a:pt x="2223920" y="887331"/>
                </a:cubicBezTo>
                <a:cubicBezTo>
                  <a:pt x="2218877" y="887756"/>
                  <a:pt x="2215583" y="887254"/>
                  <a:pt x="2213081" y="886302"/>
                </a:cubicBezTo>
                <a:lnTo>
                  <a:pt x="2212307" y="885829"/>
                </a:lnTo>
                <a:lnTo>
                  <a:pt x="2152321" y="894418"/>
                </a:lnTo>
                <a:lnTo>
                  <a:pt x="2140985" y="895968"/>
                </a:lnTo>
                <a:lnTo>
                  <a:pt x="2121210" y="899354"/>
                </a:lnTo>
                <a:lnTo>
                  <a:pt x="2119146" y="899033"/>
                </a:lnTo>
                <a:lnTo>
                  <a:pt x="2105666" y="902240"/>
                </a:lnTo>
                <a:cubicBezTo>
                  <a:pt x="2101407" y="903601"/>
                  <a:pt x="2097735" y="905221"/>
                  <a:pt x="2094924" y="907203"/>
                </a:cubicBezTo>
                <a:cubicBezTo>
                  <a:pt x="2044793" y="900664"/>
                  <a:pt x="2001785" y="912168"/>
                  <a:pt x="1949478" y="913748"/>
                </a:cubicBezTo>
                <a:cubicBezTo>
                  <a:pt x="1891937" y="919585"/>
                  <a:pt x="1810334" y="935486"/>
                  <a:pt x="1749684" y="942223"/>
                </a:cubicBezTo>
                <a:lnTo>
                  <a:pt x="1585576" y="954170"/>
                </a:lnTo>
                <a:cubicBezTo>
                  <a:pt x="1549165" y="943719"/>
                  <a:pt x="1511425" y="950847"/>
                  <a:pt x="1476250" y="950653"/>
                </a:cubicBezTo>
                <a:cubicBezTo>
                  <a:pt x="1488515" y="961596"/>
                  <a:pt x="1432660" y="946795"/>
                  <a:pt x="1433927" y="959926"/>
                </a:cubicBezTo>
                <a:cubicBezTo>
                  <a:pt x="1427485" y="959475"/>
                  <a:pt x="1421205" y="958623"/>
                  <a:pt x="1414893" y="957671"/>
                </a:cubicBezTo>
                <a:lnTo>
                  <a:pt x="1411585" y="957179"/>
                </a:lnTo>
                <a:lnTo>
                  <a:pt x="1398896" y="957460"/>
                </a:lnTo>
                <a:lnTo>
                  <a:pt x="1394632" y="954725"/>
                </a:lnTo>
                <a:lnTo>
                  <a:pt x="1375043" y="953132"/>
                </a:lnTo>
                <a:cubicBezTo>
                  <a:pt x="1367813" y="952970"/>
                  <a:pt x="1360155" y="953305"/>
                  <a:pt x="1351876" y="954436"/>
                </a:cubicBezTo>
                <a:cubicBezTo>
                  <a:pt x="1325912" y="963028"/>
                  <a:pt x="1274459" y="952492"/>
                  <a:pt x="1242676" y="963767"/>
                </a:cubicBezTo>
                <a:cubicBezTo>
                  <a:pt x="1230276" y="966918"/>
                  <a:pt x="1216715" y="977098"/>
                  <a:pt x="1205993" y="974080"/>
                </a:cubicBezTo>
                <a:cubicBezTo>
                  <a:pt x="1174251" y="974112"/>
                  <a:pt x="1086982" y="964420"/>
                  <a:pt x="1052221" y="963954"/>
                </a:cubicBezTo>
                <a:cubicBezTo>
                  <a:pt x="1038515" y="970622"/>
                  <a:pt x="1009522" y="962342"/>
                  <a:pt x="968270" y="964761"/>
                </a:cubicBezTo>
                <a:cubicBezTo>
                  <a:pt x="943437" y="973698"/>
                  <a:pt x="900136" y="991017"/>
                  <a:pt x="874493" y="998122"/>
                </a:cubicBezTo>
                <a:cubicBezTo>
                  <a:pt x="848849" y="1005226"/>
                  <a:pt x="853424" y="1009427"/>
                  <a:pt x="814411" y="1007391"/>
                </a:cubicBezTo>
                <a:cubicBezTo>
                  <a:pt x="765926" y="1022821"/>
                  <a:pt x="732885" y="1009859"/>
                  <a:pt x="688604" y="1015631"/>
                </a:cubicBezTo>
                <a:cubicBezTo>
                  <a:pt x="638045" y="1020877"/>
                  <a:pt x="677999" y="1011556"/>
                  <a:pt x="618171" y="1027260"/>
                </a:cubicBezTo>
                <a:cubicBezTo>
                  <a:pt x="609680" y="1023165"/>
                  <a:pt x="583253" y="1020277"/>
                  <a:pt x="570379" y="1023487"/>
                </a:cubicBezTo>
                <a:cubicBezTo>
                  <a:pt x="543992" y="1022523"/>
                  <a:pt x="505183" y="1001686"/>
                  <a:pt x="482519" y="1002108"/>
                </a:cubicBezTo>
                <a:cubicBezTo>
                  <a:pt x="464011" y="1002285"/>
                  <a:pt x="495211" y="1007995"/>
                  <a:pt x="475319" y="1009922"/>
                </a:cubicBezTo>
                <a:cubicBezTo>
                  <a:pt x="450818" y="1011135"/>
                  <a:pt x="454804" y="1022539"/>
                  <a:pt x="431104" y="1009317"/>
                </a:cubicBezTo>
                <a:cubicBezTo>
                  <a:pt x="406857" y="1014651"/>
                  <a:pt x="399686" y="1008456"/>
                  <a:pt x="363782" y="1007585"/>
                </a:cubicBezTo>
                <a:cubicBezTo>
                  <a:pt x="350440" y="1012231"/>
                  <a:pt x="338145" y="1011245"/>
                  <a:pt x="325533" y="1008502"/>
                </a:cubicBezTo>
                <a:cubicBezTo>
                  <a:pt x="291944" y="1011745"/>
                  <a:pt x="259251" y="1008497"/>
                  <a:pt x="220429" y="1008927"/>
                </a:cubicBezTo>
                <a:cubicBezTo>
                  <a:pt x="180594" y="1015852"/>
                  <a:pt x="156150" y="1007265"/>
                  <a:pt x="114676" y="1007765"/>
                </a:cubicBezTo>
                <a:cubicBezTo>
                  <a:pt x="85718" y="1006195"/>
                  <a:pt x="43316" y="1001491"/>
                  <a:pt x="13470" y="998544"/>
                </a:cubicBezTo>
                <a:lnTo>
                  <a:pt x="0" y="997355"/>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TextBox 5">
            <a:extLst>
              <a:ext uri="{FF2B5EF4-FFF2-40B4-BE49-F238E27FC236}">
                <a16:creationId xmlns:a16="http://schemas.microsoft.com/office/drawing/2014/main" id="{88F0B414-D9A6-72D5-D637-2B5F5F251DA4}"/>
              </a:ext>
            </a:extLst>
          </p:cNvPr>
          <p:cNvSpPr txBox="1"/>
          <p:nvPr/>
        </p:nvSpPr>
        <p:spPr>
          <a:xfrm>
            <a:off x="5513033" y="1847960"/>
            <a:ext cx="6072326" cy="369332"/>
          </a:xfrm>
          <a:prstGeom prst="rect">
            <a:avLst/>
          </a:prstGeom>
          <a:noFill/>
        </p:spPr>
        <p:txBody>
          <a:bodyPr wrap="square">
            <a:spAutoFit/>
          </a:bodyPr>
          <a:lstStyle/>
          <a:p>
            <a:r>
              <a:rPr lang="en-AU" sz="1800" b="1" i="0" u="none" strike="noStrike" baseline="0" dirty="0">
                <a:solidFill>
                  <a:srgbClr val="000000"/>
                </a:solidFill>
                <a:latin typeface="Arial" panose="020B0604020202020204" pitchFamily="34" charset="0"/>
              </a:rPr>
              <a:t>Defence Readiness Hearing Case Management Form</a:t>
            </a:r>
            <a:endParaRPr lang="en-AU" dirty="0"/>
          </a:p>
        </p:txBody>
      </p:sp>
    </p:spTree>
    <p:extLst>
      <p:ext uri="{BB962C8B-B14F-4D97-AF65-F5344CB8AC3E}">
        <p14:creationId xmlns:p14="http://schemas.microsoft.com/office/powerpoint/2010/main" val="32476456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48D8B95-D1DB-918D-982C-6D3B8AEC8816}"/>
              </a:ext>
            </a:extLst>
          </p:cNvPr>
          <p:cNvSpPr>
            <a:spLocks noGrp="1"/>
          </p:cNvSpPr>
          <p:nvPr>
            <p:ph type="title"/>
          </p:nvPr>
        </p:nvSpPr>
        <p:spPr>
          <a:xfrm>
            <a:off x="838200" y="365125"/>
            <a:ext cx="10515600" cy="1325563"/>
          </a:xfrm>
        </p:spPr>
        <p:txBody>
          <a:bodyPr>
            <a:normAutofit/>
          </a:bodyPr>
          <a:lstStyle/>
          <a:p>
            <a:r>
              <a:rPr lang="en-AU" b="1" dirty="0">
                <a:solidFill>
                  <a:schemeClr val="accent2"/>
                </a:solidFill>
                <a:latin typeface="Arial" panose="020B0604020202020204" pitchFamily="34" charset="0"/>
                <a:cs typeface="Arial" panose="020B0604020202020204" pitchFamily="34" charset="0"/>
              </a:rPr>
              <a:t>When should the direction be given?</a:t>
            </a:r>
            <a:endParaRPr lang="en-AU" dirty="0">
              <a:solidFill>
                <a:schemeClr val="accent2"/>
              </a:solidFill>
              <a:latin typeface="Arial" panose="020B0604020202020204" pitchFamily="34" charset="0"/>
              <a:cs typeface="Arial" panose="020B0604020202020204" pitchFamily="34"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A0358C48-2BC6-312D-8A37-150011093DE2}"/>
              </a:ext>
            </a:extLst>
          </p:cNvPr>
          <p:cNvSpPr>
            <a:spLocks noGrp="1"/>
          </p:cNvSpPr>
          <p:nvPr>
            <p:ph idx="1"/>
          </p:nvPr>
        </p:nvSpPr>
        <p:spPr>
          <a:xfrm>
            <a:off x="838200" y="1500555"/>
            <a:ext cx="10896600" cy="5087814"/>
          </a:xfrm>
        </p:spPr>
        <p:txBody>
          <a:bodyPr>
            <a:normAutofit fontScale="70000" lnSpcReduction="20000"/>
          </a:bodyPr>
          <a:lstStyle/>
          <a:p>
            <a:pPr marL="0" indent="0">
              <a:buNone/>
            </a:pPr>
            <a:r>
              <a:rPr lang="en-AU" sz="2000" b="1" dirty="0">
                <a:latin typeface="Arial" panose="020B0604020202020204" pitchFamily="34" charset="0"/>
                <a:cs typeface="Arial" panose="020B0604020202020204" pitchFamily="34" charset="0"/>
              </a:rPr>
              <a:t>Subdivision 3 Directions to jury—consent</a:t>
            </a:r>
          </a:p>
          <a:p>
            <a:pPr marL="0" indent="0">
              <a:buNone/>
            </a:pPr>
            <a:r>
              <a:rPr lang="en-AU" sz="2000" b="1" dirty="0">
                <a:latin typeface="Arial" panose="020B0604020202020204" pitchFamily="34" charset="0"/>
                <a:cs typeface="Arial" panose="020B0604020202020204" pitchFamily="34" charset="0"/>
              </a:rPr>
              <a:t>292 Directions in relation to consent</a:t>
            </a:r>
            <a:endParaRPr lang="en-AU" sz="2000" dirty="0">
              <a:latin typeface="Arial" panose="020B0604020202020204" pitchFamily="34" charset="0"/>
              <a:cs typeface="Arial" panose="020B0604020202020204" pitchFamily="34" charset="0"/>
            </a:endParaRPr>
          </a:p>
          <a:p>
            <a:pPr marL="0" indent="0">
              <a:buNone/>
            </a:pPr>
            <a:r>
              <a:rPr lang="en-AU" sz="2000" dirty="0">
                <a:latin typeface="Arial" panose="020B0604020202020204" pitchFamily="34" charset="0"/>
                <a:cs typeface="Arial" panose="020B0604020202020204" pitchFamily="34" charset="0"/>
              </a:rPr>
              <a:t>(2) In a trial to which this Subdivision applies, </a:t>
            </a:r>
            <a:r>
              <a:rPr lang="en-AU" sz="2000" b="1" dirty="0">
                <a:latin typeface="Arial" panose="020B0604020202020204" pitchFamily="34" charset="0"/>
                <a:cs typeface="Arial" panose="020B0604020202020204" pitchFamily="34" charset="0"/>
              </a:rPr>
              <a:t>the judge must give </a:t>
            </a:r>
            <a:r>
              <a:rPr lang="en-AU" sz="2000" dirty="0">
                <a:latin typeface="Arial" panose="020B0604020202020204" pitchFamily="34" charset="0"/>
                <a:cs typeface="Arial" panose="020B0604020202020204" pitchFamily="34" charset="0"/>
              </a:rPr>
              <a:t>any 1 or more of the directions set out in sections 292A–292E (a </a:t>
            </a:r>
            <a:r>
              <a:rPr lang="en-AU" sz="2000" b="1" i="1" dirty="0">
                <a:latin typeface="Arial" panose="020B0604020202020204" pitchFamily="34" charset="0"/>
                <a:cs typeface="Arial" panose="020B0604020202020204" pitchFamily="34" charset="0"/>
              </a:rPr>
              <a:t>consent direction</a:t>
            </a:r>
            <a:r>
              <a:rPr lang="en-AU" sz="2000" dirty="0">
                <a:latin typeface="Arial" panose="020B0604020202020204" pitchFamily="34" charset="0"/>
                <a:cs typeface="Arial" panose="020B0604020202020204" pitchFamily="34" charset="0"/>
              </a:rPr>
              <a:t>)—</a:t>
            </a:r>
          </a:p>
          <a:p>
            <a:pPr marL="400050" lvl="1" indent="0">
              <a:buNone/>
            </a:pPr>
            <a:r>
              <a:rPr lang="en-AU" sz="2000" dirty="0">
                <a:latin typeface="Arial" panose="020B0604020202020204" pitchFamily="34" charset="0"/>
                <a:cs typeface="Arial" panose="020B0604020202020204" pitchFamily="34" charset="0"/>
              </a:rPr>
              <a:t>(a) if there is </a:t>
            </a:r>
            <a:r>
              <a:rPr lang="en-AU" sz="2000" b="1" dirty="0">
                <a:latin typeface="Arial" panose="020B0604020202020204" pitchFamily="34" charset="0"/>
                <a:cs typeface="Arial" panose="020B0604020202020204" pitchFamily="34" charset="0"/>
              </a:rPr>
              <a:t>a good reason to give </a:t>
            </a:r>
            <a:r>
              <a:rPr lang="en-AU" sz="2000" dirty="0">
                <a:latin typeface="Arial" panose="020B0604020202020204" pitchFamily="34" charset="0"/>
                <a:cs typeface="Arial" panose="020B0604020202020204" pitchFamily="34" charset="0"/>
              </a:rPr>
              <a:t>the consent direction, or</a:t>
            </a:r>
          </a:p>
          <a:p>
            <a:pPr marL="400050" lvl="1" indent="0">
              <a:buNone/>
            </a:pPr>
            <a:r>
              <a:rPr lang="en-AU" sz="2000" dirty="0">
                <a:latin typeface="Arial" panose="020B0604020202020204" pitchFamily="34" charset="0"/>
                <a:cs typeface="Arial" panose="020B0604020202020204" pitchFamily="34" charset="0"/>
              </a:rPr>
              <a:t>(b) </a:t>
            </a:r>
            <a:r>
              <a:rPr lang="en-AU" sz="2000" b="1" dirty="0">
                <a:latin typeface="Arial" panose="020B0604020202020204" pitchFamily="34" charset="0"/>
                <a:cs typeface="Arial" panose="020B0604020202020204" pitchFamily="34" charset="0"/>
              </a:rPr>
              <a:t>if requested to give </a:t>
            </a:r>
            <a:r>
              <a:rPr lang="en-AU" sz="2000" dirty="0">
                <a:latin typeface="Arial" panose="020B0604020202020204" pitchFamily="34" charset="0"/>
                <a:cs typeface="Arial" panose="020B0604020202020204" pitchFamily="34" charset="0"/>
              </a:rPr>
              <a:t>the consent direction by a party to the proceedings, unless there is a good reason not to give the direction.</a:t>
            </a:r>
          </a:p>
          <a:p>
            <a:pPr marL="0" indent="0">
              <a:buNone/>
            </a:pPr>
            <a:r>
              <a:rPr lang="en-AU" sz="2000" dirty="0">
                <a:latin typeface="Arial" panose="020B0604020202020204" pitchFamily="34" charset="0"/>
                <a:cs typeface="Arial" panose="020B0604020202020204" pitchFamily="34" charset="0"/>
              </a:rPr>
              <a:t>(3) A judge is not required to use a particular form of words in giving a consent direction.</a:t>
            </a:r>
          </a:p>
          <a:p>
            <a:pPr marL="0" indent="0">
              <a:buNone/>
            </a:pPr>
            <a:r>
              <a:rPr lang="en-AU" sz="2000" dirty="0">
                <a:latin typeface="Arial" panose="020B0604020202020204" pitchFamily="34" charset="0"/>
                <a:cs typeface="Arial" panose="020B0604020202020204" pitchFamily="34" charset="0"/>
              </a:rPr>
              <a:t>(4) A judge may, as the judge sees fit—</a:t>
            </a:r>
          </a:p>
          <a:p>
            <a:pPr marL="400050" lvl="1" indent="0">
              <a:buNone/>
            </a:pPr>
            <a:r>
              <a:rPr lang="en-AU" sz="2000" dirty="0">
                <a:latin typeface="Arial" panose="020B0604020202020204" pitchFamily="34" charset="0"/>
                <a:cs typeface="Arial" panose="020B0604020202020204" pitchFamily="34" charset="0"/>
              </a:rPr>
              <a:t>(a) give a consent direction </a:t>
            </a:r>
            <a:r>
              <a:rPr lang="en-AU" sz="2000" b="1" i="1" dirty="0">
                <a:latin typeface="Arial" panose="020B0604020202020204" pitchFamily="34" charset="0"/>
                <a:cs typeface="Arial" panose="020B0604020202020204" pitchFamily="34" charset="0"/>
              </a:rPr>
              <a:t>at any time during a trial</a:t>
            </a:r>
            <a:r>
              <a:rPr lang="en-AU" sz="2000" i="1" dirty="0">
                <a:latin typeface="Arial" panose="020B0604020202020204" pitchFamily="34" charset="0"/>
                <a:cs typeface="Arial" panose="020B0604020202020204" pitchFamily="34" charset="0"/>
              </a:rPr>
              <a:t>,</a:t>
            </a:r>
            <a:r>
              <a:rPr lang="en-AU" sz="2000" dirty="0">
                <a:latin typeface="Arial" panose="020B0604020202020204" pitchFamily="34" charset="0"/>
                <a:cs typeface="Arial" panose="020B0604020202020204" pitchFamily="34" charset="0"/>
              </a:rPr>
              <a:t> and</a:t>
            </a:r>
          </a:p>
          <a:p>
            <a:pPr marL="400050" lvl="1" indent="0">
              <a:buNone/>
            </a:pPr>
            <a:r>
              <a:rPr lang="en-AU" sz="2000" dirty="0">
                <a:latin typeface="Arial" panose="020B0604020202020204" pitchFamily="34" charset="0"/>
                <a:cs typeface="Arial" panose="020B0604020202020204" pitchFamily="34" charset="0"/>
              </a:rPr>
              <a:t>(b) give the same consent direction </a:t>
            </a:r>
            <a:r>
              <a:rPr lang="en-AU" sz="2000" b="1" i="1" dirty="0">
                <a:latin typeface="Arial" panose="020B0604020202020204" pitchFamily="34" charset="0"/>
                <a:cs typeface="Arial" panose="020B0604020202020204" pitchFamily="34" charset="0"/>
              </a:rPr>
              <a:t>on more than 1 occasion during a trial</a:t>
            </a:r>
            <a:r>
              <a:rPr lang="en-AU" sz="2000" i="1" dirty="0">
                <a:latin typeface="Arial" panose="020B0604020202020204" pitchFamily="34" charset="0"/>
                <a:cs typeface="Arial" panose="020B0604020202020204" pitchFamily="34" charset="0"/>
              </a:rPr>
              <a:t>.</a:t>
            </a:r>
          </a:p>
          <a:p>
            <a:pPr marL="685800" lvl="1"/>
            <a:endParaRPr lang="en-AU" sz="2000" dirty="0">
              <a:latin typeface="Arial" panose="020B0604020202020204" pitchFamily="34" charset="0"/>
              <a:cs typeface="Arial" panose="020B0604020202020204" pitchFamily="34" charset="0"/>
            </a:endParaRPr>
          </a:p>
          <a:p>
            <a:pPr marL="685800" lvl="1"/>
            <a:r>
              <a:rPr lang="en-AU" sz="2000" dirty="0">
                <a:latin typeface="Arial" panose="020B0604020202020204" pitchFamily="34" charset="0"/>
                <a:cs typeface="Arial" panose="020B0604020202020204" pitchFamily="34" charset="0"/>
              </a:rPr>
              <a:t>Note: this timing is mirrored for other directions in CPA see ss 293A(2) (</a:t>
            </a:r>
            <a:r>
              <a:rPr lang="en-AU" sz="2000" b="1" dirty="0">
                <a:latin typeface="Arial" panose="020B0604020202020204" pitchFamily="34" charset="0"/>
                <a:cs typeface="Arial" panose="020B0604020202020204" pitchFamily="34" charset="0"/>
              </a:rPr>
              <a:t>re differences in complainant’s account</a:t>
            </a:r>
            <a:r>
              <a:rPr lang="en-AU" sz="2000" dirty="0">
                <a:latin typeface="Arial" panose="020B0604020202020204" pitchFamily="34" charset="0"/>
                <a:cs typeface="Arial" panose="020B0604020202020204" pitchFamily="34" charset="0"/>
              </a:rPr>
              <a:t>); 294(2A) (</a:t>
            </a:r>
            <a:r>
              <a:rPr lang="en-AU" sz="2000" b="1" dirty="0">
                <a:latin typeface="Arial" panose="020B0604020202020204" pitchFamily="34" charset="0"/>
                <a:cs typeface="Arial" panose="020B0604020202020204" pitchFamily="34" charset="0"/>
              </a:rPr>
              <a:t>re</a:t>
            </a:r>
            <a:r>
              <a:rPr lang="en-AU" sz="2000" dirty="0">
                <a:latin typeface="Arial" panose="020B0604020202020204" pitchFamily="34" charset="0"/>
                <a:cs typeface="Arial" panose="020B0604020202020204" pitchFamily="34" charset="0"/>
              </a:rPr>
              <a:t> </a:t>
            </a:r>
            <a:r>
              <a:rPr lang="en-AU" sz="2000" b="1" dirty="0">
                <a:latin typeface="Arial" panose="020B0604020202020204" pitchFamily="34" charset="0"/>
                <a:cs typeface="Arial" panose="020B0604020202020204" pitchFamily="34" charset="0"/>
              </a:rPr>
              <a:t>lack of complaint</a:t>
            </a:r>
            <a:r>
              <a:rPr lang="en-AU" sz="2000" dirty="0">
                <a:latin typeface="Arial" panose="020B0604020202020204" pitchFamily="34" charset="0"/>
                <a:cs typeface="Arial" panose="020B0604020202020204" pitchFamily="34" charset="0"/>
              </a:rPr>
              <a:t>)</a:t>
            </a:r>
          </a:p>
          <a:p>
            <a:endParaRPr lang="en-AU" sz="2000" dirty="0">
              <a:latin typeface="Arial" panose="020B0604020202020204" pitchFamily="34" charset="0"/>
              <a:cs typeface="Arial" panose="020B0604020202020204" pitchFamily="34" charset="0"/>
            </a:endParaRPr>
          </a:p>
          <a:p>
            <a:pPr marL="0" indent="0">
              <a:buNone/>
            </a:pPr>
            <a:r>
              <a:rPr lang="en-AU" sz="2000" dirty="0">
                <a:latin typeface="Arial" panose="020B0604020202020204" pitchFamily="34" charset="0"/>
                <a:cs typeface="Arial" panose="020B0604020202020204" pitchFamily="34" charset="0"/>
              </a:rPr>
              <a:t>In relation to an accused’s rights, there is an understanding of the importance of the jury receiving the direction </a:t>
            </a:r>
            <a:r>
              <a:rPr lang="en-AU" sz="2000" i="1" dirty="0">
                <a:latin typeface="Arial" panose="020B0604020202020204" pitchFamily="34" charset="0"/>
                <a:cs typeface="Arial" panose="020B0604020202020204" pitchFamily="34" charset="0"/>
              </a:rPr>
              <a:t>contemporaneous </a:t>
            </a:r>
            <a:r>
              <a:rPr lang="en-AU" sz="2000" dirty="0">
                <a:latin typeface="Arial" panose="020B0604020202020204" pitchFamily="34" charset="0"/>
                <a:cs typeface="Arial" panose="020B0604020202020204" pitchFamily="34" charset="0"/>
              </a:rPr>
              <a:t>with the evidence in question (</a:t>
            </a:r>
            <a:r>
              <a:rPr lang="en-AU" sz="2000" dirty="0" err="1">
                <a:latin typeface="Arial" panose="020B0604020202020204" pitchFamily="34" charset="0"/>
                <a:cs typeface="Arial" panose="020B0604020202020204" pitchFamily="34" charset="0"/>
              </a:rPr>
              <a:t>ie</a:t>
            </a:r>
            <a:r>
              <a:rPr lang="en-AU" sz="2000" dirty="0">
                <a:latin typeface="Arial" panose="020B0604020202020204" pitchFamily="34" charset="0"/>
                <a:cs typeface="Arial" panose="020B0604020202020204" pitchFamily="34" charset="0"/>
              </a:rPr>
              <a:t>. immediately before or after), for it to have the maximum effect on the jury</a:t>
            </a:r>
          </a:p>
          <a:p>
            <a:pPr marL="400050" lvl="1" indent="0">
              <a:buNone/>
            </a:pPr>
            <a:endParaRPr lang="en-AU" sz="2000" b="1" dirty="0">
              <a:latin typeface="Arial" panose="020B0604020202020204" pitchFamily="34" charset="0"/>
              <a:cs typeface="Arial" panose="020B0604020202020204" pitchFamily="34" charset="0"/>
            </a:endParaRPr>
          </a:p>
          <a:p>
            <a:pPr marL="400050" lvl="1" indent="0">
              <a:buNone/>
            </a:pPr>
            <a:r>
              <a:rPr lang="en-AU" sz="2000" b="1" dirty="0">
                <a:latin typeface="Arial" panose="020B0604020202020204" pitchFamily="34" charset="0"/>
                <a:cs typeface="Arial" panose="020B0604020202020204" pitchFamily="34" charset="0"/>
              </a:rPr>
              <a:t>-&gt; Same logic should apply to directions designed to correct ‘rape myths’ </a:t>
            </a:r>
          </a:p>
          <a:p>
            <a:pPr marL="400050" lvl="1" indent="0">
              <a:buNone/>
            </a:pPr>
            <a:endParaRPr lang="en-AU" sz="2000" b="1" dirty="0">
              <a:latin typeface="Arial" panose="020B0604020202020204" pitchFamily="34" charset="0"/>
              <a:cs typeface="Arial" panose="020B0604020202020204" pitchFamily="34" charset="0"/>
            </a:endParaRPr>
          </a:p>
          <a:p>
            <a:pPr marL="400050" lvl="1" indent="0" algn="r">
              <a:buNone/>
            </a:pPr>
            <a:r>
              <a:rPr lang="en-AU" sz="2000" dirty="0">
                <a:latin typeface="Arial" panose="020B0604020202020204" pitchFamily="34" charset="0"/>
                <a:cs typeface="Arial" panose="020B0604020202020204" pitchFamily="34" charset="0"/>
              </a:rPr>
              <a:t>See </a:t>
            </a:r>
            <a:r>
              <a:rPr lang="en-US" sz="2000" dirty="0">
                <a:latin typeface="Arial" panose="020B0604020202020204" pitchFamily="34" charset="0"/>
                <a:cs typeface="Arial" panose="020B0604020202020204" pitchFamily="34" charset="0"/>
              </a:rPr>
              <a:t>J Quilter, L McNamara &amp; M Porter, ‘New Jury Directions for Sexual Offence Trials in NSW: The Importance of Timing’ (2022) 43(3) </a:t>
            </a:r>
            <a:r>
              <a:rPr lang="en-US" sz="2000" i="1" dirty="0">
                <a:latin typeface="Arial" panose="020B0604020202020204" pitchFamily="34" charset="0"/>
                <a:cs typeface="Arial" panose="020B0604020202020204" pitchFamily="34" charset="0"/>
              </a:rPr>
              <a:t>Criminal Law Journal</a:t>
            </a:r>
            <a:r>
              <a:rPr lang="en-US" sz="2000" dirty="0">
                <a:latin typeface="Arial" panose="020B0604020202020204" pitchFamily="34" charset="0"/>
                <a:cs typeface="Arial" panose="020B0604020202020204" pitchFamily="34" charset="0"/>
              </a:rPr>
              <a:t> 138</a:t>
            </a:r>
            <a:endParaRPr lang="en-AU" sz="2000" b="1" dirty="0">
              <a:latin typeface="Arial" panose="020B0604020202020204" pitchFamily="34" charset="0"/>
              <a:cs typeface="Arial" panose="020B0604020202020204" pitchFamily="34" charset="0"/>
            </a:endParaRPr>
          </a:p>
          <a:p>
            <a:endParaRPr lang="en-AU" sz="900" dirty="0"/>
          </a:p>
          <a:p>
            <a:endParaRPr lang="en-AU" sz="900" dirty="0"/>
          </a:p>
        </p:txBody>
      </p:sp>
    </p:spTree>
    <p:extLst>
      <p:ext uri="{BB962C8B-B14F-4D97-AF65-F5344CB8AC3E}">
        <p14:creationId xmlns:p14="http://schemas.microsoft.com/office/powerpoint/2010/main" val="18232107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4C790023-01DB-337B-1864-A6795178A1C2}"/>
              </a:ext>
            </a:extLst>
          </p:cNvPr>
          <p:cNvSpPr>
            <a:spLocks noGrp="1"/>
          </p:cNvSpPr>
          <p:nvPr>
            <p:ph type="title"/>
          </p:nvPr>
        </p:nvSpPr>
        <p:spPr>
          <a:xfrm>
            <a:off x="555710" y="365125"/>
            <a:ext cx="10798090" cy="1325563"/>
          </a:xfrm>
        </p:spPr>
        <p:txBody>
          <a:bodyPr>
            <a:normAutofit/>
          </a:bodyPr>
          <a:lstStyle/>
          <a:p>
            <a:r>
              <a:rPr lang="en-AU" b="1" dirty="0">
                <a:solidFill>
                  <a:schemeClr val="accent2"/>
                </a:solidFill>
                <a:latin typeface="Arial" panose="020B0604020202020204" pitchFamily="34" charset="0"/>
                <a:cs typeface="Arial" panose="020B0604020202020204" pitchFamily="34" charset="0"/>
              </a:rPr>
              <a:t>292A Circumstances in which non-consensual sexual activity occurs</a:t>
            </a:r>
            <a:endParaRPr lang="en-AU" dirty="0">
              <a:solidFill>
                <a:schemeClr val="accent2"/>
              </a:solidFill>
              <a:latin typeface="Arial" panose="020B0604020202020204" pitchFamily="34" charset="0"/>
              <a:cs typeface="Arial" panose="020B0604020202020204" pitchFamily="34"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A3412D57-1D5A-EBD3-379E-8877AD4E5187}"/>
              </a:ext>
            </a:extLst>
          </p:cNvPr>
          <p:cNvSpPr>
            <a:spLocks noGrp="1"/>
          </p:cNvSpPr>
          <p:nvPr>
            <p:ph idx="1"/>
          </p:nvPr>
        </p:nvSpPr>
        <p:spPr>
          <a:xfrm>
            <a:off x="838200" y="1825624"/>
            <a:ext cx="10515600" cy="4441031"/>
          </a:xfrm>
        </p:spPr>
        <p:txBody>
          <a:bodyPr>
            <a:normAutofit/>
          </a:bodyPr>
          <a:lstStyle/>
          <a:p>
            <a:pPr marL="0" indent="0">
              <a:buNone/>
            </a:pPr>
            <a:r>
              <a:rPr lang="en-AU" dirty="0"/>
              <a:t>Direction—</a:t>
            </a:r>
          </a:p>
          <a:p>
            <a:pPr marL="0" indent="0">
              <a:buNone/>
            </a:pPr>
            <a:r>
              <a:rPr lang="en-AU" dirty="0"/>
              <a:t>Non-consensual sexual activity can occur—</a:t>
            </a:r>
          </a:p>
          <a:p>
            <a:pPr marL="0" indent="0">
              <a:buNone/>
            </a:pPr>
            <a:r>
              <a:rPr lang="en-AU" dirty="0"/>
              <a:t>(a)  in many different circumstances, and</a:t>
            </a:r>
          </a:p>
          <a:p>
            <a:pPr marL="0" indent="0">
              <a:buNone/>
            </a:pPr>
            <a:r>
              <a:rPr lang="en-AU" dirty="0"/>
              <a:t>(b)  between different kinds of people including—</a:t>
            </a:r>
          </a:p>
          <a:p>
            <a:pPr marL="400050" lvl="1" indent="0">
              <a:buNone/>
            </a:pPr>
            <a:r>
              <a:rPr lang="en-AU" sz="2800" dirty="0"/>
              <a:t>(</a:t>
            </a:r>
            <a:r>
              <a:rPr lang="en-AU" sz="2800" dirty="0" err="1"/>
              <a:t>i</a:t>
            </a:r>
            <a:r>
              <a:rPr lang="en-AU" sz="2800" dirty="0"/>
              <a:t>)  people who know one another, or</a:t>
            </a:r>
          </a:p>
          <a:p>
            <a:pPr marL="400050" lvl="1" indent="0">
              <a:buNone/>
            </a:pPr>
            <a:r>
              <a:rPr lang="en-AU" sz="2800" dirty="0"/>
              <a:t>(ii)  people who are married to one another, or</a:t>
            </a:r>
          </a:p>
          <a:p>
            <a:pPr marL="400050" lvl="1" indent="0">
              <a:buNone/>
            </a:pPr>
            <a:r>
              <a:rPr lang="en-AU" sz="2800" dirty="0"/>
              <a:t>(iii)  people who are in an established relationship with one another.</a:t>
            </a:r>
          </a:p>
          <a:p>
            <a:endParaRPr lang="en-AU" dirty="0"/>
          </a:p>
        </p:txBody>
      </p:sp>
    </p:spTree>
    <p:extLst>
      <p:ext uri="{BB962C8B-B14F-4D97-AF65-F5344CB8AC3E}">
        <p14:creationId xmlns:p14="http://schemas.microsoft.com/office/powerpoint/2010/main" val="19419960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DFBB264-8B8B-5EBF-5242-0134B427E71A}"/>
              </a:ext>
            </a:extLst>
          </p:cNvPr>
          <p:cNvSpPr>
            <a:spLocks noGrp="1"/>
          </p:cNvSpPr>
          <p:nvPr>
            <p:ph type="title"/>
          </p:nvPr>
        </p:nvSpPr>
        <p:spPr>
          <a:xfrm>
            <a:off x="838200" y="365125"/>
            <a:ext cx="10515600" cy="1325563"/>
          </a:xfrm>
        </p:spPr>
        <p:txBody>
          <a:bodyPr>
            <a:normAutofit/>
          </a:bodyPr>
          <a:lstStyle/>
          <a:p>
            <a:r>
              <a:rPr lang="en-AU" b="1" dirty="0">
                <a:solidFill>
                  <a:schemeClr val="accent2"/>
                </a:solidFill>
                <a:latin typeface="Arial" panose="020B0604020202020204" pitchFamily="34" charset="0"/>
                <a:cs typeface="Arial" panose="020B0604020202020204" pitchFamily="34" charset="0"/>
              </a:rPr>
              <a:t>292B Responses to non-consensual sexual activity</a:t>
            </a:r>
            <a:endParaRPr lang="en-AU" dirty="0">
              <a:solidFill>
                <a:schemeClr val="accent2"/>
              </a:solidFill>
              <a:latin typeface="Arial" panose="020B0604020202020204" pitchFamily="34" charset="0"/>
              <a:cs typeface="Arial" panose="020B0604020202020204" pitchFamily="34"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58EC72F-B6E9-FC3F-C1CC-C53732953C7C}"/>
              </a:ext>
            </a:extLst>
          </p:cNvPr>
          <p:cNvSpPr>
            <a:spLocks noGrp="1"/>
          </p:cNvSpPr>
          <p:nvPr>
            <p:ph idx="1"/>
          </p:nvPr>
        </p:nvSpPr>
        <p:spPr>
          <a:xfrm>
            <a:off x="838200" y="1825625"/>
            <a:ext cx="10515600" cy="4667250"/>
          </a:xfrm>
        </p:spPr>
        <p:txBody>
          <a:bodyPr>
            <a:normAutofit fontScale="92500"/>
          </a:bodyPr>
          <a:lstStyle/>
          <a:p>
            <a:pPr marL="0" indent="0">
              <a:buNone/>
            </a:pPr>
            <a:r>
              <a:rPr lang="en-AU" dirty="0">
                <a:latin typeface="Arial" panose="020B0604020202020204" pitchFamily="34" charset="0"/>
                <a:cs typeface="Arial" panose="020B0604020202020204" pitchFamily="34" charset="0"/>
              </a:rPr>
              <a:t>Direction—</a:t>
            </a:r>
          </a:p>
          <a:p>
            <a:pPr marL="0" indent="0">
              <a:buNone/>
            </a:pPr>
            <a:r>
              <a:rPr lang="en-AU" dirty="0">
                <a:latin typeface="Arial" panose="020B0604020202020204" pitchFamily="34" charset="0"/>
                <a:cs typeface="Arial" panose="020B0604020202020204" pitchFamily="34" charset="0"/>
              </a:rPr>
              <a:t>(a) there is no typical or normal response to non-consensual sexual activity, and</a:t>
            </a:r>
          </a:p>
          <a:p>
            <a:pPr marL="0" indent="0">
              <a:buNone/>
            </a:pPr>
            <a:r>
              <a:rPr lang="en-AU" dirty="0">
                <a:latin typeface="Arial" panose="020B0604020202020204" pitchFamily="34" charset="0"/>
                <a:cs typeface="Arial" panose="020B0604020202020204" pitchFamily="34" charset="0"/>
              </a:rPr>
              <a:t>(b) people may respond to non-consensual sexual activity in different ways, including by freezing and not saying or doing anything, and</a:t>
            </a:r>
          </a:p>
          <a:p>
            <a:pPr marL="0" indent="0">
              <a:buNone/>
            </a:pPr>
            <a:r>
              <a:rPr lang="en-AU" dirty="0">
                <a:latin typeface="Arial" panose="020B0604020202020204" pitchFamily="34" charset="0"/>
                <a:cs typeface="Arial" panose="020B0604020202020204" pitchFamily="34" charset="0"/>
              </a:rPr>
              <a:t>(c) the jury must avoid making assessments based on preconceived ideas about how people respond to non-consensual sexual activity.</a:t>
            </a:r>
          </a:p>
          <a:p>
            <a:pPr marL="0" indent="0">
              <a:buNone/>
            </a:pPr>
            <a:endParaRPr lang="en-AU" dirty="0">
              <a:latin typeface="Arial" panose="020B0604020202020204" pitchFamily="34" charset="0"/>
              <a:cs typeface="Arial" panose="020B0604020202020204" pitchFamily="34" charset="0"/>
            </a:endParaRPr>
          </a:p>
          <a:p>
            <a:r>
              <a:rPr lang="en-AU" dirty="0">
                <a:latin typeface="Arial" panose="020B0604020202020204" pitchFamily="34" charset="0"/>
                <a:cs typeface="Arial" panose="020B0604020202020204" pitchFamily="34" charset="0"/>
              </a:rPr>
              <a:t>Note: new s 61HJ(1) ‘A person does not consent to a sexual activity if— (a) the person does not say or do anything to communicate consent’ </a:t>
            </a:r>
          </a:p>
          <a:p>
            <a:endParaRPr lang="en-AU" sz="2400" dirty="0"/>
          </a:p>
        </p:txBody>
      </p:sp>
    </p:spTree>
    <p:extLst>
      <p:ext uri="{BB962C8B-B14F-4D97-AF65-F5344CB8AC3E}">
        <p14:creationId xmlns:p14="http://schemas.microsoft.com/office/powerpoint/2010/main" val="34188533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54E6F65F-00BB-779E-ABC4-44C8FAEDA384}"/>
              </a:ext>
            </a:extLst>
          </p:cNvPr>
          <p:cNvSpPr>
            <a:spLocks noGrp="1"/>
          </p:cNvSpPr>
          <p:nvPr>
            <p:ph type="title"/>
          </p:nvPr>
        </p:nvSpPr>
        <p:spPr>
          <a:xfrm>
            <a:off x="838200" y="365125"/>
            <a:ext cx="10515600" cy="1325563"/>
          </a:xfrm>
        </p:spPr>
        <p:txBody>
          <a:bodyPr>
            <a:normAutofit/>
          </a:bodyPr>
          <a:lstStyle/>
          <a:p>
            <a:r>
              <a:rPr lang="en-AU" b="1" dirty="0">
                <a:solidFill>
                  <a:schemeClr val="accent2"/>
                </a:solidFill>
                <a:latin typeface="Arial" panose="020B0604020202020204" pitchFamily="34" charset="0"/>
                <a:cs typeface="Arial" panose="020B0604020202020204" pitchFamily="34" charset="0"/>
              </a:rPr>
              <a:t>292C Lack of physical injury, violence or threats</a:t>
            </a:r>
            <a:endParaRPr lang="en-AU" dirty="0">
              <a:solidFill>
                <a:schemeClr val="accent2"/>
              </a:solidFill>
              <a:latin typeface="Arial" panose="020B0604020202020204" pitchFamily="34" charset="0"/>
              <a:cs typeface="Arial" panose="020B0604020202020204" pitchFamily="34"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9E813243-C600-4D6A-B24C-E102AB4A24BB}"/>
              </a:ext>
            </a:extLst>
          </p:cNvPr>
          <p:cNvSpPr>
            <a:spLocks noGrp="1"/>
          </p:cNvSpPr>
          <p:nvPr>
            <p:ph idx="1"/>
          </p:nvPr>
        </p:nvSpPr>
        <p:spPr>
          <a:xfrm>
            <a:off x="838200" y="2049270"/>
            <a:ext cx="10515600" cy="4351338"/>
          </a:xfrm>
        </p:spPr>
        <p:txBody>
          <a:bodyPr>
            <a:normAutofit/>
          </a:bodyPr>
          <a:lstStyle/>
          <a:p>
            <a:pPr marL="0" indent="0">
              <a:buNone/>
            </a:pPr>
            <a:r>
              <a:rPr lang="en-AU" sz="2200" dirty="0">
                <a:latin typeface="Arial" panose="020B0604020202020204" pitchFamily="34" charset="0"/>
                <a:cs typeface="Arial" panose="020B0604020202020204" pitchFamily="34" charset="0"/>
              </a:rPr>
              <a:t>Direction—</a:t>
            </a:r>
          </a:p>
          <a:p>
            <a:pPr marL="0" indent="0">
              <a:buNone/>
            </a:pPr>
            <a:r>
              <a:rPr lang="en-AU" sz="2200" dirty="0">
                <a:latin typeface="Arial" panose="020B0604020202020204" pitchFamily="34" charset="0"/>
                <a:cs typeface="Arial" panose="020B0604020202020204" pitchFamily="34" charset="0"/>
              </a:rPr>
              <a:t>(a) people who do not consent to a sexual activity may not be physically injured or subjected to violence, or threatened with physical injury or violence, and</a:t>
            </a:r>
          </a:p>
          <a:p>
            <a:pPr marL="0" indent="0">
              <a:buNone/>
            </a:pPr>
            <a:r>
              <a:rPr lang="en-AU" sz="2200" dirty="0">
                <a:latin typeface="Arial" panose="020B0604020202020204" pitchFamily="34" charset="0"/>
                <a:cs typeface="Arial" panose="020B0604020202020204" pitchFamily="34" charset="0"/>
              </a:rPr>
              <a:t>(b) the absence of injury or violence, or threats of injury or violence, does not necessarily mean that a person is not telling the truth about an alleged sexual offence</a:t>
            </a:r>
          </a:p>
          <a:p>
            <a:pPr marL="0" indent="0">
              <a:buNone/>
            </a:pPr>
            <a:endParaRPr lang="en-AU" sz="2200" dirty="0">
              <a:latin typeface="Arial" panose="020B0604020202020204" pitchFamily="34" charset="0"/>
              <a:cs typeface="Arial" panose="020B0604020202020204" pitchFamily="34" charset="0"/>
            </a:endParaRPr>
          </a:p>
          <a:p>
            <a:r>
              <a:rPr lang="en-AU" sz="2200" dirty="0">
                <a:latin typeface="Arial" panose="020B0604020202020204" pitchFamily="34" charset="0"/>
                <a:cs typeface="Arial" panose="020B0604020202020204" pitchFamily="34" charset="0"/>
              </a:rPr>
              <a:t>Note: s 61HI(1) ‘(1) A person </a:t>
            </a:r>
            <a:r>
              <a:rPr lang="en-AU" sz="2200" b="1" i="1" dirty="0">
                <a:latin typeface="Arial" panose="020B0604020202020204" pitchFamily="34" charset="0"/>
                <a:cs typeface="Arial" panose="020B0604020202020204" pitchFamily="34" charset="0"/>
              </a:rPr>
              <a:t>consents </a:t>
            </a:r>
            <a:r>
              <a:rPr lang="en-AU" sz="2200" dirty="0">
                <a:latin typeface="Arial" panose="020B0604020202020204" pitchFamily="34" charset="0"/>
                <a:cs typeface="Arial" panose="020B0604020202020204" pitchFamily="34" charset="0"/>
              </a:rPr>
              <a:t>to a sexual activity if, at the time of the sexual activity, the person freely and voluntarily agrees to the sexual activity’ AND (4) ‘</a:t>
            </a:r>
            <a:r>
              <a:rPr lang="en-AU" sz="2200" dirty="0">
                <a:latin typeface="Arial" panose="020B0604020202020204" pitchFamily="34" charset="0"/>
                <a:ea typeface="Calibri" panose="020F0502020204030204" pitchFamily="34" charset="0"/>
                <a:cs typeface="Arial" panose="020B0604020202020204" pitchFamily="34" charset="0"/>
              </a:rPr>
              <a:t>A person who does not offer physical or verbal resistance to a sexual activity is not, by reason only of that fact, to be taken to consent to the sexual activity.’</a:t>
            </a:r>
          </a:p>
          <a:p>
            <a:pPr marL="0" indent="0">
              <a:buNone/>
            </a:pPr>
            <a:endParaRPr lang="en-AU" sz="2200" dirty="0"/>
          </a:p>
        </p:txBody>
      </p:sp>
    </p:spTree>
    <p:extLst>
      <p:ext uri="{BB962C8B-B14F-4D97-AF65-F5344CB8AC3E}">
        <p14:creationId xmlns:p14="http://schemas.microsoft.com/office/powerpoint/2010/main" val="3417968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2EB8768-DE61-5FA4-2997-ABB49B17D31B}"/>
              </a:ext>
            </a:extLst>
          </p:cNvPr>
          <p:cNvSpPr>
            <a:spLocks noGrp="1"/>
          </p:cNvSpPr>
          <p:nvPr>
            <p:ph type="title"/>
          </p:nvPr>
        </p:nvSpPr>
        <p:spPr>
          <a:xfrm>
            <a:off x="1171074" y="1396686"/>
            <a:ext cx="3240506" cy="4064628"/>
          </a:xfrm>
        </p:spPr>
        <p:txBody>
          <a:bodyPr>
            <a:normAutofit/>
          </a:bodyPr>
          <a:lstStyle/>
          <a:p>
            <a:r>
              <a:rPr lang="en-AU" dirty="0">
                <a:solidFill>
                  <a:srgbClr val="FFFFFF"/>
                </a:solidFill>
                <a:latin typeface="Arial" panose="020B0604020202020204" pitchFamily="34" charset="0"/>
                <a:cs typeface="Arial" panose="020B0604020202020204" pitchFamily="34" charset="0"/>
              </a:rPr>
              <a:t>Warning</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CECB4D7C-5474-57E4-93CA-46E595898840}"/>
              </a:ext>
            </a:extLst>
          </p:cNvPr>
          <p:cNvSpPr>
            <a:spLocks noGrp="1"/>
          </p:cNvSpPr>
          <p:nvPr>
            <p:ph idx="1"/>
          </p:nvPr>
        </p:nvSpPr>
        <p:spPr>
          <a:xfrm>
            <a:off x="5093465" y="1265275"/>
            <a:ext cx="6430320" cy="5346540"/>
          </a:xfrm>
        </p:spPr>
        <p:txBody>
          <a:bodyPr>
            <a:normAutofit/>
          </a:bodyPr>
          <a:lstStyle/>
          <a:p>
            <a:pPr marL="0" indent="0">
              <a:buNone/>
            </a:pPr>
            <a:r>
              <a:rPr lang="en-AU" sz="1400" dirty="0">
                <a:latin typeface="Arial" panose="020B0604020202020204" pitchFamily="34" charset="0"/>
                <a:cs typeface="Arial" panose="020B0604020202020204" pitchFamily="34" charset="0"/>
              </a:rPr>
              <a:t>The content of this talk may be distressing to some of you. If you are finding it distressing, there are services available to you that may assist. </a:t>
            </a:r>
          </a:p>
          <a:p>
            <a:pPr marL="0" indent="0">
              <a:buNone/>
            </a:pPr>
            <a:r>
              <a:rPr lang="en-AU" sz="1400" dirty="0">
                <a:latin typeface="Arial" panose="020B0604020202020204" pitchFamily="34" charset="0"/>
                <a:cs typeface="Arial" panose="020B0604020202020204" pitchFamily="34" charset="0"/>
              </a:rPr>
              <a:t>In the first instance you may want to contact your Employee Assistance Program through</a:t>
            </a:r>
          </a:p>
          <a:p>
            <a:pPr marL="0" indent="0">
              <a:buNone/>
            </a:pPr>
            <a:endParaRPr lang="en-AU" sz="1400" dirty="0">
              <a:latin typeface="Arial" panose="020B0604020202020204" pitchFamily="34" charset="0"/>
              <a:cs typeface="Arial" panose="020B0604020202020204" pitchFamily="34" charset="0"/>
            </a:endParaRPr>
          </a:p>
          <a:p>
            <a:pPr marL="400050" lvl="1" indent="0">
              <a:buNone/>
            </a:pPr>
            <a:r>
              <a:rPr lang="en-AU" sz="1400" b="1" dirty="0">
                <a:latin typeface="Arial" panose="020B0604020202020204" pitchFamily="34" charset="0"/>
                <a:cs typeface="Arial" panose="020B0604020202020204" pitchFamily="34" charset="0"/>
              </a:rPr>
              <a:t>	Converge International:</a:t>
            </a:r>
            <a:endParaRPr lang="en-AU" sz="1400" dirty="0">
              <a:latin typeface="Arial" panose="020B0604020202020204" pitchFamily="34" charset="0"/>
              <a:cs typeface="Arial" panose="020B0604020202020204" pitchFamily="34" charset="0"/>
            </a:endParaRPr>
          </a:p>
          <a:p>
            <a:pPr marL="0" lvl="0" indent="0">
              <a:buNone/>
            </a:pPr>
            <a:r>
              <a:rPr lang="en-AU" sz="1400" dirty="0">
                <a:latin typeface="Arial" panose="020B0604020202020204" pitchFamily="34" charset="0"/>
                <a:cs typeface="Arial" panose="020B0604020202020204" pitchFamily="34" charset="0"/>
              </a:rPr>
              <a:t>	To book an appointment:</a:t>
            </a:r>
          </a:p>
          <a:p>
            <a:pPr lvl="1"/>
            <a:r>
              <a:rPr lang="en-AU" sz="1400" u="sng" dirty="0">
                <a:latin typeface="Arial" panose="020B0604020202020204" pitchFamily="34" charset="0"/>
                <a:cs typeface="Arial" panose="020B0604020202020204" pitchFamily="34" charset="0"/>
              </a:rPr>
              <a:t>Phone:</a:t>
            </a:r>
            <a:r>
              <a:rPr lang="en-AU" sz="1400" dirty="0">
                <a:latin typeface="Arial" panose="020B0604020202020204" pitchFamily="34" charset="0"/>
                <a:cs typeface="Arial" panose="020B0604020202020204" pitchFamily="34" charset="0"/>
              </a:rPr>
              <a:t> 1300 OUR EAP (1300 687 327)</a:t>
            </a:r>
          </a:p>
          <a:p>
            <a:pPr lvl="1"/>
            <a:r>
              <a:rPr lang="en-AU" sz="1400" u="sng" dirty="0">
                <a:latin typeface="Arial" panose="020B0604020202020204" pitchFamily="34" charset="0"/>
                <a:cs typeface="Arial" panose="020B0604020202020204" pitchFamily="34" charset="0"/>
              </a:rPr>
              <a:t>Website:</a:t>
            </a:r>
            <a:r>
              <a:rPr lang="en-AU" sz="1400" dirty="0">
                <a:latin typeface="Arial" panose="020B0604020202020204" pitchFamily="34" charset="0"/>
                <a:cs typeface="Arial" panose="020B0604020202020204" pitchFamily="34" charset="0"/>
              </a:rPr>
              <a:t> </a:t>
            </a:r>
            <a:r>
              <a:rPr lang="en-AU" sz="1400" u="sng" dirty="0">
                <a:latin typeface="Arial" panose="020B0604020202020204" pitchFamily="34" charset="0"/>
                <a:cs typeface="Arial" panose="020B0604020202020204" pitchFamily="34" charset="0"/>
                <a:hlinkClick r:id="rId2"/>
              </a:rPr>
              <a:t>www.convergeinternational.com.au</a:t>
            </a:r>
            <a:endParaRPr lang="en-AU" sz="1400" dirty="0">
              <a:latin typeface="Arial" panose="020B0604020202020204" pitchFamily="34" charset="0"/>
              <a:cs typeface="Arial" panose="020B0604020202020204" pitchFamily="34" charset="0"/>
            </a:endParaRPr>
          </a:p>
          <a:p>
            <a:pPr lvl="1"/>
            <a:r>
              <a:rPr lang="en-AU" sz="1400" u="sng" dirty="0">
                <a:latin typeface="Arial" panose="020B0604020202020204" pitchFamily="34" charset="0"/>
                <a:cs typeface="Arial" panose="020B0604020202020204" pitchFamily="34" charset="0"/>
              </a:rPr>
              <a:t>EAP Connect App:</a:t>
            </a:r>
            <a:r>
              <a:rPr lang="en-AU" sz="1400" dirty="0">
                <a:latin typeface="Arial" panose="020B0604020202020204" pitchFamily="34" charset="0"/>
                <a:cs typeface="Arial" panose="020B0604020202020204" pitchFamily="34" charset="0"/>
              </a:rPr>
              <a:t> Once your appointment is booked, it will be confirmed within 24 hrs via a SMS reminder. You can change or cancel up to 24 hrs before your appointment without forgoing your appointment time. </a:t>
            </a:r>
          </a:p>
          <a:p>
            <a:pPr marL="400050" lvl="1" indent="0">
              <a:buNone/>
            </a:pPr>
            <a:r>
              <a:rPr lang="en-AU" sz="1400" dirty="0">
                <a:latin typeface="Arial" panose="020B0604020202020204" pitchFamily="34" charset="0"/>
                <a:cs typeface="Arial" panose="020B0604020202020204" pitchFamily="34" charset="0"/>
              </a:rPr>
              <a:t>These services are available 24 hours, 7 days a week, to facilitate enquiries, booking requests and to provide assistance in crisis situations.</a:t>
            </a:r>
          </a:p>
          <a:p>
            <a:pPr marL="400050" lvl="1" indent="0">
              <a:buNone/>
            </a:pPr>
            <a:r>
              <a:rPr lang="en-AU" sz="1400" dirty="0">
                <a:latin typeface="Arial" panose="020B0604020202020204" pitchFamily="34" charset="0"/>
                <a:cs typeface="Arial" panose="020B0604020202020204" pitchFamily="34" charset="0"/>
              </a:rPr>
              <a:t> </a:t>
            </a:r>
          </a:p>
          <a:p>
            <a:pPr marL="0" indent="0">
              <a:buNone/>
            </a:pPr>
            <a:r>
              <a:rPr lang="en-AU" sz="1400" dirty="0">
                <a:latin typeface="Arial" panose="020B0604020202020204" pitchFamily="34" charset="0"/>
                <a:cs typeface="Arial" panose="020B0604020202020204" pitchFamily="34" charset="0"/>
              </a:rPr>
              <a:t>Other services to be aware of are:</a:t>
            </a:r>
          </a:p>
          <a:p>
            <a:pPr marL="400050" lvl="1" indent="0">
              <a:buNone/>
            </a:pPr>
            <a:r>
              <a:rPr lang="en-AU" sz="1400" b="1" dirty="0">
                <a:latin typeface="Arial" panose="020B0604020202020204" pitchFamily="34" charset="0"/>
                <a:cs typeface="Arial" panose="020B0604020202020204" pitchFamily="34" charset="0"/>
              </a:rPr>
              <a:t>Full Stop Australia</a:t>
            </a:r>
            <a:endParaRPr lang="en-AU" sz="1400" dirty="0">
              <a:latin typeface="Arial" panose="020B0604020202020204" pitchFamily="34" charset="0"/>
              <a:cs typeface="Arial" panose="020B0604020202020204" pitchFamily="34" charset="0"/>
            </a:endParaRPr>
          </a:p>
          <a:p>
            <a:pPr marL="400050" lvl="1" indent="0">
              <a:buNone/>
            </a:pPr>
            <a:r>
              <a:rPr lang="en-AU" sz="1400" b="1" dirty="0">
                <a:latin typeface="Arial" panose="020B0604020202020204" pitchFamily="34" charset="0"/>
                <a:cs typeface="Arial" panose="020B0604020202020204" pitchFamily="34" charset="0"/>
              </a:rPr>
              <a:t>1800 FULL STOP (1800 385 578)</a:t>
            </a:r>
          </a:p>
          <a:p>
            <a:pPr marL="400050" lvl="1" indent="0">
              <a:buNone/>
            </a:pPr>
            <a:r>
              <a:rPr lang="en-AU" sz="1400" b="1" dirty="0">
                <a:latin typeface="Arial" panose="020B0604020202020204" pitchFamily="34" charset="0"/>
                <a:cs typeface="Arial" panose="020B0604020202020204" pitchFamily="34" charset="0"/>
              </a:rPr>
              <a:t>Lifeline </a:t>
            </a:r>
          </a:p>
          <a:p>
            <a:pPr marL="400050" lvl="1" indent="0">
              <a:buNone/>
            </a:pPr>
            <a:r>
              <a:rPr lang="en-AU" sz="1400" b="1" dirty="0">
                <a:latin typeface="Arial" panose="020B0604020202020204" pitchFamily="34" charset="0"/>
                <a:cs typeface="Arial" panose="020B0604020202020204" pitchFamily="34" charset="0"/>
              </a:rPr>
              <a:t>13 11 14 for 24/7 crisis support</a:t>
            </a:r>
            <a:endParaRPr lang="en-AU" sz="1400" dirty="0">
              <a:latin typeface="Arial" panose="020B0604020202020204" pitchFamily="34" charset="0"/>
              <a:cs typeface="Arial" panose="020B0604020202020204" pitchFamily="34" charset="0"/>
            </a:endParaRPr>
          </a:p>
          <a:p>
            <a:endParaRPr lang="en-AU" sz="500" dirty="0"/>
          </a:p>
        </p:txBody>
      </p:sp>
    </p:spTree>
    <p:extLst>
      <p:ext uri="{BB962C8B-B14F-4D97-AF65-F5344CB8AC3E}">
        <p14:creationId xmlns:p14="http://schemas.microsoft.com/office/powerpoint/2010/main" val="12924037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3A97DE14-287B-AFA3-3907-D722B2EAC370}"/>
              </a:ext>
            </a:extLst>
          </p:cNvPr>
          <p:cNvSpPr>
            <a:spLocks noGrp="1"/>
          </p:cNvSpPr>
          <p:nvPr>
            <p:ph type="title"/>
          </p:nvPr>
        </p:nvSpPr>
        <p:spPr>
          <a:xfrm>
            <a:off x="838200" y="365125"/>
            <a:ext cx="10515600" cy="1325563"/>
          </a:xfrm>
        </p:spPr>
        <p:txBody>
          <a:bodyPr>
            <a:normAutofit fontScale="90000"/>
          </a:bodyPr>
          <a:lstStyle/>
          <a:p>
            <a:br>
              <a:rPr lang="en-AU" i="1" kern="100" dirty="0">
                <a:solidFill>
                  <a:schemeClr val="accent2"/>
                </a:solidFill>
                <a:effectLst/>
                <a:latin typeface="Arial" panose="020B0604020202020204" pitchFamily="34" charset="0"/>
                <a:ea typeface="Times" panose="02020603050405020304" pitchFamily="18" charset="0"/>
                <a:cs typeface="Arial" panose="020B0604020202020204" pitchFamily="34" charset="0"/>
              </a:rPr>
            </a:br>
            <a:r>
              <a:rPr lang="en-AU" i="1" kern="100" dirty="0">
                <a:solidFill>
                  <a:schemeClr val="accent2"/>
                </a:solidFill>
                <a:effectLst/>
                <a:latin typeface="Arial" panose="020B0604020202020204" pitchFamily="34" charset="0"/>
                <a:ea typeface="Times" panose="02020603050405020304" pitchFamily="18" charset="0"/>
                <a:cs typeface="Arial" panose="020B0604020202020204" pitchFamily="34" charset="0"/>
              </a:rPr>
              <a:t>Dwyer v The King</a:t>
            </a:r>
            <a:r>
              <a:rPr lang="en-AU" kern="100" dirty="0">
                <a:solidFill>
                  <a:schemeClr val="accent2"/>
                </a:solidFill>
                <a:effectLst/>
                <a:latin typeface="Arial" panose="020B0604020202020204" pitchFamily="34" charset="0"/>
                <a:ea typeface="Times" panose="02020603050405020304" pitchFamily="18" charset="0"/>
                <a:cs typeface="Arial" panose="020B0604020202020204" pitchFamily="34" charset="0"/>
              </a:rPr>
              <a:t> [2023] VSCA 85, [66] </a:t>
            </a:r>
            <a:br>
              <a:rPr lang="en-AU" kern="100" dirty="0">
                <a:effectLst/>
                <a:latin typeface="Calibri" panose="020F0502020204030204" pitchFamily="34" charset="0"/>
                <a:ea typeface="Calibri" panose="020F0502020204030204" pitchFamily="34" charset="0"/>
                <a:cs typeface="Times New Roman" panose="02020603050405020304" pitchFamily="18" charset="0"/>
              </a:rPr>
            </a:br>
            <a:endParaRPr lang="en-AU" dirty="0"/>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9C8D250-8835-30CD-C5FA-DC55868D9B3F}"/>
              </a:ext>
            </a:extLst>
          </p:cNvPr>
          <p:cNvSpPr>
            <a:spLocks noGrp="1"/>
          </p:cNvSpPr>
          <p:nvPr>
            <p:ph idx="1"/>
          </p:nvPr>
        </p:nvSpPr>
        <p:spPr>
          <a:xfrm>
            <a:off x="838200" y="1591878"/>
            <a:ext cx="10798090" cy="4900997"/>
          </a:xfrm>
        </p:spPr>
        <p:txBody>
          <a:bodyPr>
            <a:normAutofit/>
          </a:bodyPr>
          <a:lstStyle/>
          <a:p>
            <a:pPr marL="0" indent="0" algn="just">
              <a:buNone/>
            </a:pPr>
            <a:r>
              <a:rPr lang="en-AU" sz="2400" dirty="0">
                <a:latin typeface="Arial" panose="020B0604020202020204" pitchFamily="34" charset="0"/>
                <a:cs typeface="Arial" panose="020B0604020202020204" pitchFamily="34" charset="0"/>
              </a:rPr>
              <a:t>… we consider that the complainant's near contemporaneous statements [Facebook messages] that she thought she had been taken advantage of but not raped to be of little moment in the assessment of her evidence. As the mandated direction in s 47E of the Jury Directions Act 2015 ( ‘JDA’ ) makes clear [equivalent to s 292B in NSW], experience shows that people may react differently to a sexual act to which they did not consent and that there is no typical, proper or normal response. The same observation is apposite to the complainant's evidence that she was “physically consenting” and her later self-criticism that she should have been more persistent in saying no. Section 47E of the JDA [</a:t>
            </a:r>
            <a:r>
              <a:rPr lang="en-AU" sz="2400" dirty="0" err="1">
                <a:latin typeface="Arial" panose="020B0604020202020204" pitchFamily="34" charset="0"/>
                <a:cs typeface="Arial" panose="020B0604020202020204" pitchFamily="34" charset="0"/>
              </a:rPr>
              <a:t>equiv</a:t>
            </a:r>
            <a:r>
              <a:rPr lang="en-AU" sz="2400" dirty="0">
                <a:latin typeface="Arial" panose="020B0604020202020204" pitchFamily="34" charset="0"/>
                <a:cs typeface="Arial" panose="020B0604020202020204" pitchFamily="34" charset="0"/>
              </a:rPr>
              <a:t>, s 292C in NSW] also mandates a jury direction that people who do not consent to a sexual act may not protest or physically resist the act.</a:t>
            </a:r>
          </a:p>
        </p:txBody>
      </p:sp>
    </p:spTree>
    <p:extLst>
      <p:ext uri="{BB962C8B-B14F-4D97-AF65-F5344CB8AC3E}">
        <p14:creationId xmlns:p14="http://schemas.microsoft.com/office/powerpoint/2010/main" val="35071810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FFB0B0F0-1656-107B-F271-C6C72A09A492}"/>
              </a:ext>
            </a:extLst>
          </p:cNvPr>
          <p:cNvSpPr>
            <a:spLocks noGrp="1"/>
          </p:cNvSpPr>
          <p:nvPr>
            <p:ph type="title"/>
          </p:nvPr>
        </p:nvSpPr>
        <p:spPr>
          <a:xfrm>
            <a:off x="838200" y="365125"/>
            <a:ext cx="10515600" cy="1325563"/>
          </a:xfrm>
        </p:spPr>
        <p:txBody>
          <a:bodyPr>
            <a:normAutofit/>
          </a:bodyPr>
          <a:lstStyle/>
          <a:p>
            <a:r>
              <a:rPr lang="en-AU" b="1" dirty="0">
                <a:solidFill>
                  <a:schemeClr val="accent2"/>
                </a:solidFill>
                <a:latin typeface="Arial" panose="020B0604020202020204" pitchFamily="34" charset="0"/>
                <a:cs typeface="Arial" panose="020B0604020202020204" pitchFamily="34" charset="0"/>
              </a:rPr>
              <a:t>292D Responses to giving evidence</a:t>
            </a:r>
            <a:endParaRPr lang="en-AU" dirty="0">
              <a:solidFill>
                <a:schemeClr val="accent2"/>
              </a:solidFill>
              <a:latin typeface="Arial" panose="020B0604020202020204" pitchFamily="34" charset="0"/>
              <a:cs typeface="Arial" panose="020B0604020202020204" pitchFamily="34"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0EE85249-246A-0300-D190-558ABFDA47E0}"/>
              </a:ext>
            </a:extLst>
          </p:cNvPr>
          <p:cNvSpPr>
            <a:spLocks noGrp="1"/>
          </p:cNvSpPr>
          <p:nvPr>
            <p:ph idx="1"/>
          </p:nvPr>
        </p:nvSpPr>
        <p:spPr>
          <a:xfrm>
            <a:off x="838200" y="1825625"/>
            <a:ext cx="10515600" cy="4351338"/>
          </a:xfrm>
        </p:spPr>
        <p:txBody>
          <a:bodyPr>
            <a:normAutofit/>
          </a:bodyPr>
          <a:lstStyle/>
          <a:p>
            <a:pPr marL="0" indent="0">
              <a:buNone/>
            </a:pPr>
            <a:r>
              <a:rPr lang="en-AU" dirty="0">
                <a:latin typeface="Arial" panose="020B0604020202020204" pitchFamily="34" charset="0"/>
                <a:cs typeface="Arial" panose="020B0604020202020204" pitchFamily="34" charset="0"/>
              </a:rPr>
              <a:t>Direction—</a:t>
            </a:r>
          </a:p>
          <a:p>
            <a:pPr>
              <a:buAutoNum type="alphaLcParenBoth"/>
            </a:pPr>
            <a:r>
              <a:rPr lang="en-AU" dirty="0">
                <a:latin typeface="Arial" panose="020B0604020202020204" pitchFamily="34" charset="0"/>
                <a:cs typeface="Arial" panose="020B0604020202020204" pitchFamily="34" charset="0"/>
              </a:rPr>
              <a:t> trauma may affect people differently, which means that some people may show obvious signs of emotion or distress when giving evidence in court about an alleged sexual offence, but others may not, and</a:t>
            </a:r>
          </a:p>
          <a:p>
            <a:pPr marL="0" indent="0">
              <a:buNone/>
            </a:pPr>
            <a:endParaRPr lang="en-AU" dirty="0">
              <a:latin typeface="Arial" panose="020B0604020202020204" pitchFamily="34" charset="0"/>
              <a:cs typeface="Arial" panose="020B0604020202020204" pitchFamily="34" charset="0"/>
            </a:endParaRPr>
          </a:p>
          <a:p>
            <a:pPr marL="0" indent="0">
              <a:buNone/>
            </a:pPr>
            <a:r>
              <a:rPr lang="en-AU" dirty="0">
                <a:latin typeface="Arial" panose="020B0604020202020204" pitchFamily="34" charset="0"/>
                <a:cs typeface="Arial" panose="020B0604020202020204" pitchFamily="34" charset="0"/>
              </a:rPr>
              <a:t>(b)  the presence or absence of emotion or distress does not necessarily mean that a person is not telling the truth about an alleged sexual offence.</a:t>
            </a:r>
          </a:p>
          <a:p>
            <a:pPr marL="0" indent="0">
              <a:buNone/>
            </a:pPr>
            <a:endParaRPr lang="en-AU" dirty="0"/>
          </a:p>
        </p:txBody>
      </p:sp>
    </p:spTree>
    <p:extLst>
      <p:ext uri="{BB962C8B-B14F-4D97-AF65-F5344CB8AC3E}">
        <p14:creationId xmlns:p14="http://schemas.microsoft.com/office/powerpoint/2010/main" val="38822909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838200" y="365125"/>
            <a:ext cx="10515600" cy="1325563"/>
          </a:xfrm>
        </p:spPr>
        <p:txBody>
          <a:bodyPr>
            <a:normAutofit fontScale="90000"/>
          </a:bodyPr>
          <a:lstStyle/>
          <a:p>
            <a:r>
              <a:rPr lang="en-AU" sz="4900" b="1" dirty="0">
                <a:solidFill>
                  <a:schemeClr val="accent2"/>
                </a:solidFill>
                <a:latin typeface="Arial" panose="020B0604020202020204" pitchFamily="34" charset="0"/>
                <a:cs typeface="Arial" panose="020B0604020202020204" pitchFamily="34" charset="0"/>
              </a:rPr>
              <a:t>292E Behaviour and appearance of complainant</a:t>
            </a:r>
            <a:endParaRPr lang="en-AU" sz="4100" dirty="0"/>
          </a:p>
        </p:txBody>
      </p:sp>
      <p:sp>
        <p:nvSpPr>
          <p:cNvPr id="13" name="Arc 1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sz="half" idx="1"/>
          </p:nvPr>
        </p:nvSpPr>
        <p:spPr>
          <a:xfrm>
            <a:off x="838200" y="1825624"/>
            <a:ext cx="10515600" cy="4441031"/>
          </a:xfrm>
        </p:spPr>
        <p:txBody>
          <a:bodyPr>
            <a:normAutofit/>
          </a:bodyPr>
          <a:lstStyle/>
          <a:p>
            <a:pPr marL="0" indent="0">
              <a:buNone/>
            </a:pPr>
            <a:r>
              <a:rPr lang="en-AU" dirty="0"/>
              <a:t>Direction—</a:t>
            </a:r>
          </a:p>
          <a:p>
            <a:pPr marL="0" indent="0">
              <a:buNone/>
            </a:pPr>
            <a:r>
              <a:rPr lang="en-AU" dirty="0"/>
              <a:t>It should not be assumed that a person consented to a sexual activity because the person—</a:t>
            </a:r>
          </a:p>
          <a:p>
            <a:pPr marL="533387" lvl="1" indent="0">
              <a:buNone/>
            </a:pPr>
            <a:r>
              <a:rPr lang="en-AU" dirty="0"/>
              <a:t>(a) wore particular clothing or had a particular appearance, or</a:t>
            </a:r>
          </a:p>
          <a:p>
            <a:pPr marL="533387" lvl="1" indent="0">
              <a:buNone/>
            </a:pPr>
            <a:r>
              <a:rPr lang="en-AU" dirty="0"/>
              <a:t>(b) consumed alcohol or another drug, or</a:t>
            </a:r>
          </a:p>
          <a:p>
            <a:pPr marL="533387" lvl="1" indent="0">
              <a:buNone/>
            </a:pPr>
            <a:r>
              <a:rPr lang="en-AU" dirty="0"/>
              <a:t>(c) was present in a particular location.</a:t>
            </a:r>
          </a:p>
          <a:p>
            <a:endParaRPr lang="en-AU" dirty="0">
              <a:latin typeface="Abadi" panose="020B0604020104020204" pitchFamily="34" charset="0"/>
            </a:endParaRPr>
          </a:p>
          <a:p>
            <a:r>
              <a:rPr lang="en-AU" dirty="0"/>
              <a:t>Note: interaction with s 61HJ(1)(c) ‘the person is so affected by alcohol or another drug as to be incapable of consenting to the sexual activity’ cannot consent</a:t>
            </a:r>
          </a:p>
          <a:p>
            <a:endParaRPr lang="en-AU" dirty="0"/>
          </a:p>
          <a:p>
            <a:endParaRPr lang="en-AU" dirty="0"/>
          </a:p>
          <a:p>
            <a:endParaRPr lang="en-AU" dirty="0"/>
          </a:p>
          <a:p>
            <a:pPr marL="533387" lvl="1" indent="0">
              <a:buNone/>
            </a:pPr>
            <a:endParaRPr lang="en-AU" dirty="0"/>
          </a:p>
        </p:txBody>
      </p:sp>
      <p:sp>
        <p:nvSpPr>
          <p:cNvPr id="4" name="Slide Number Placeholder 3"/>
          <p:cNvSpPr>
            <a:spLocks noGrp="1"/>
          </p:cNvSpPr>
          <p:nvPr>
            <p:ph type="sldNum" sz="quarter" idx="11"/>
          </p:nvPr>
        </p:nvSpPr>
        <p:spPr>
          <a:xfrm>
            <a:off x="8610600" y="6356350"/>
            <a:ext cx="2743200" cy="365125"/>
          </a:xfrm>
        </p:spPr>
        <p:txBody>
          <a:bodyPr>
            <a:normAutofit/>
          </a:bodyPr>
          <a:lstStyle/>
          <a:p>
            <a:pPr>
              <a:spcAft>
                <a:spcPts val="600"/>
              </a:spcAft>
            </a:pPr>
            <a:fld id="{DA7B4246-FDFA-7E4C-A54D-095A75DA82FF}" type="slidenum">
              <a:rPr lang="en-US" smtClean="0"/>
              <a:pPr>
                <a:spcAft>
                  <a:spcPts val="600"/>
                </a:spcAft>
              </a:pPr>
              <a:t>22</a:t>
            </a:fld>
            <a:endParaRPr lang="en-US"/>
          </a:p>
        </p:txBody>
      </p:sp>
    </p:spTree>
    <p:extLst>
      <p:ext uri="{BB962C8B-B14F-4D97-AF65-F5344CB8AC3E}">
        <p14:creationId xmlns:p14="http://schemas.microsoft.com/office/powerpoint/2010/main" val="11495041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EE895B6B-F509-7A84-408F-06177BD0C28B}"/>
              </a:ext>
            </a:extLst>
          </p:cNvPr>
          <p:cNvSpPr>
            <a:spLocks noGrp="1"/>
          </p:cNvSpPr>
          <p:nvPr>
            <p:ph type="title"/>
          </p:nvPr>
        </p:nvSpPr>
        <p:spPr>
          <a:xfrm>
            <a:off x="838200" y="365125"/>
            <a:ext cx="10515600" cy="1325563"/>
          </a:xfrm>
        </p:spPr>
        <p:txBody>
          <a:bodyPr>
            <a:normAutofit/>
          </a:bodyPr>
          <a:lstStyle/>
          <a:p>
            <a:endParaRPr lang="en-AU" dirty="0"/>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96A64430-232D-D5DC-2B04-DA567D223BFD}"/>
              </a:ext>
            </a:extLst>
          </p:cNvPr>
          <p:cNvSpPr>
            <a:spLocks noGrp="1"/>
          </p:cNvSpPr>
          <p:nvPr>
            <p:ph idx="1"/>
          </p:nvPr>
        </p:nvSpPr>
        <p:spPr>
          <a:xfrm>
            <a:off x="838200" y="1825625"/>
            <a:ext cx="10515600" cy="4351338"/>
          </a:xfrm>
        </p:spPr>
        <p:txBody>
          <a:bodyPr>
            <a:normAutofit/>
          </a:bodyPr>
          <a:lstStyle/>
          <a:p>
            <a:pPr marL="0" indent="0">
              <a:buNone/>
            </a:pPr>
            <a:endParaRPr lang="en-AU" dirty="0"/>
          </a:p>
          <a:p>
            <a:pPr marL="0" indent="0">
              <a:buNone/>
            </a:pPr>
            <a:endParaRPr lang="en-AU" b="1" dirty="0"/>
          </a:p>
          <a:p>
            <a:pPr marL="0" indent="0" algn="ctr">
              <a:buNone/>
            </a:pPr>
            <a:r>
              <a:rPr lang="en-AU" sz="5400" b="1" dirty="0">
                <a:solidFill>
                  <a:schemeClr val="accent2"/>
                </a:solidFill>
                <a:latin typeface="Arial" panose="020B0604020202020204" pitchFamily="34" charset="0"/>
                <a:cs typeface="Arial" panose="020B0604020202020204" pitchFamily="34" charset="0"/>
              </a:rPr>
              <a:t>HYPOTHETICALS</a:t>
            </a:r>
          </a:p>
        </p:txBody>
      </p:sp>
    </p:spTree>
    <p:extLst>
      <p:ext uri="{BB962C8B-B14F-4D97-AF65-F5344CB8AC3E}">
        <p14:creationId xmlns:p14="http://schemas.microsoft.com/office/powerpoint/2010/main" val="19630108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25DF654A-6F07-9068-F82F-C2042B6F2351}"/>
              </a:ext>
            </a:extLst>
          </p:cNvPr>
          <p:cNvSpPr>
            <a:spLocks noGrp="1"/>
          </p:cNvSpPr>
          <p:nvPr>
            <p:ph type="title"/>
          </p:nvPr>
        </p:nvSpPr>
        <p:spPr>
          <a:xfrm>
            <a:off x="838200" y="365125"/>
            <a:ext cx="10515600" cy="1325563"/>
          </a:xfrm>
        </p:spPr>
        <p:txBody>
          <a:bodyPr>
            <a:normAutofit/>
          </a:bodyPr>
          <a:lstStyle/>
          <a:p>
            <a:r>
              <a:rPr lang="en-AU" b="1" dirty="0">
                <a:solidFill>
                  <a:schemeClr val="accent2"/>
                </a:solidFill>
                <a:latin typeface="Arial" panose="020B0604020202020204" pitchFamily="34" charset="0"/>
                <a:ea typeface="Calibri" panose="020F0502020204030204" pitchFamily="34" charset="0"/>
                <a:cs typeface="Arial" panose="020B0604020202020204" pitchFamily="34" charset="0"/>
              </a:rPr>
              <a:t>61HJ(1)(a) the person does not say or do anything to communicate consent </a:t>
            </a:r>
            <a:endParaRPr lang="en-AU" dirty="0">
              <a:solidFill>
                <a:schemeClr val="accent2"/>
              </a:solidFill>
              <a:latin typeface="Arial" panose="020B0604020202020204" pitchFamily="34" charset="0"/>
              <a:cs typeface="Arial" panose="020B0604020202020204" pitchFamily="34"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90462134-FB02-1189-286F-D7935DB5EA52}"/>
              </a:ext>
            </a:extLst>
          </p:cNvPr>
          <p:cNvSpPr>
            <a:spLocks noGrp="1"/>
          </p:cNvSpPr>
          <p:nvPr>
            <p:ph idx="1"/>
          </p:nvPr>
        </p:nvSpPr>
        <p:spPr>
          <a:xfrm>
            <a:off x="838200" y="1825624"/>
            <a:ext cx="10966938" cy="4774467"/>
          </a:xfrm>
        </p:spPr>
        <p:txBody>
          <a:bodyPr>
            <a:normAutofit/>
          </a:bodyPr>
          <a:lstStyle/>
          <a:p>
            <a:pPr marL="0" indent="0">
              <a:buNone/>
            </a:pPr>
            <a:r>
              <a:rPr lang="en-AU" sz="1600" i="1" dirty="0">
                <a:latin typeface="Arial" panose="020B0604020202020204" pitchFamily="34" charset="0"/>
                <a:cs typeface="Arial" panose="020B0604020202020204" pitchFamily="34" charset="0"/>
              </a:rPr>
              <a:t>CROWN PROSECUTOR: How long was his penis in your vagina?</a:t>
            </a:r>
          </a:p>
          <a:p>
            <a:pPr marL="0" indent="0">
              <a:buNone/>
            </a:pPr>
            <a:r>
              <a:rPr lang="en-AU" sz="1600" i="1" dirty="0">
                <a:latin typeface="Arial" panose="020B0604020202020204" pitchFamily="34" charset="0"/>
                <a:cs typeface="Arial" panose="020B0604020202020204" pitchFamily="34" charset="0"/>
              </a:rPr>
              <a:t>COMPLAINANT: It felt like a long time, but I would think it would be about 10 or 15 minutes.</a:t>
            </a:r>
          </a:p>
          <a:p>
            <a:pPr marL="0" indent="0">
              <a:buNone/>
            </a:pPr>
            <a:r>
              <a:rPr lang="en-AU" sz="1600" b="1" i="1" dirty="0">
                <a:latin typeface="Arial" panose="020B0604020202020204" pitchFamily="34" charset="0"/>
                <a:cs typeface="Arial" panose="020B0604020202020204" pitchFamily="34" charset="0"/>
              </a:rPr>
              <a:t>CROWN PROSECUTOR:  Did you say anything to him, while this was happening?</a:t>
            </a:r>
          </a:p>
          <a:p>
            <a:pPr marL="0" indent="0">
              <a:buNone/>
            </a:pPr>
            <a:r>
              <a:rPr lang="en-AU" sz="1600" b="1" i="1" dirty="0">
                <a:latin typeface="Arial" panose="020B0604020202020204" pitchFamily="34" charset="0"/>
                <a:cs typeface="Arial" panose="020B0604020202020204" pitchFamily="34" charset="0"/>
              </a:rPr>
              <a:t>COMPLAINANT:  No.</a:t>
            </a:r>
          </a:p>
          <a:p>
            <a:pPr marL="0" indent="0">
              <a:buNone/>
            </a:pPr>
            <a:r>
              <a:rPr lang="en-AU" sz="1600" b="1" i="1" dirty="0">
                <a:latin typeface="Arial" panose="020B0604020202020204" pitchFamily="34" charset="0"/>
                <a:cs typeface="Arial" panose="020B0604020202020204" pitchFamily="34" charset="0"/>
              </a:rPr>
              <a:t>CROWN PROSECUTOR:  Why not?</a:t>
            </a:r>
          </a:p>
          <a:p>
            <a:pPr marL="0" indent="0">
              <a:buNone/>
            </a:pPr>
            <a:r>
              <a:rPr lang="en-AU" sz="1600" b="1" i="1" dirty="0">
                <a:latin typeface="Arial" panose="020B0604020202020204" pitchFamily="34" charset="0"/>
                <a:cs typeface="Arial" panose="020B0604020202020204" pitchFamily="34" charset="0"/>
              </a:rPr>
              <a:t>COMPLAINANT:  I was shocked.  I'd never experienced anything like that in my life.</a:t>
            </a:r>
          </a:p>
          <a:p>
            <a:pPr marL="0" indent="0">
              <a:spcBef>
                <a:spcPts val="0"/>
              </a:spcBef>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AU" sz="1600" i="1" dirty="0">
                <a:latin typeface="Arial" panose="020B0604020202020204" pitchFamily="34" charset="0"/>
                <a:cs typeface="Arial" panose="020B0604020202020204" pitchFamily="34" charset="0"/>
              </a:rPr>
              <a:t>CROWN PROSECUTOR</a:t>
            </a:r>
            <a:r>
              <a:rPr lang="en-AU" sz="1600" dirty="0">
                <a:effectLst/>
                <a:latin typeface="Arial" panose="020B0604020202020204" pitchFamily="34" charset="0"/>
                <a:ea typeface="Calibri" panose="020F0502020204030204" pitchFamily="34" charset="0"/>
                <a:cs typeface="Arial" panose="020B0604020202020204" pitchFamily="34" charset="0"/>
              </a:rPr>
              <a:t> How did it finish?  How did the - you said he was doing that for 10 or 15 minutes, you thought?</a:t>
            </a:r>
          </a:p>
          <a:p>
            <a:pPr marL="0" indent="0">
              <a:spcBef>
                <a:spcPts val="0"/>
              </a:spcBef>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AU" sz="1600" i="1" dirty="0">
                <a:latin typeface="Arial" panose="020B0604020202020204" pitchFamily="34" charset="0"/>
                <a:cs typeface="Arial" panose="020B0604020202020204" pitchFamily="34" charset="0"/>
              </a:rPr>
              <a:t>COMPLAINANT:  </a:t>
            </a:r>
            <a:r>
              <a:rPr lang="en-AU" sz="1600" dirty="0">
                <a:effectLst/>
                <a:latin typeface="Arial" panose="020B0604020202020204" pitchFamily="34" charset="0"/>
                <a:ea typeface="Calibri" panose="020F0502020204030204" pitchFamily="34" charset="0"/>
                <a:cs typeface="Arial" panose="020B0604020202020204" pitchFamily="34" charset="0"/>
              </a:rPr>
              <a:t> </a:t>
            </a:r>
            <a:r>
              <a:rPr lang="en-AU" sz="1600" i="1" dirty="0">
                <a:effectLst/>
                <a:latin typeface="Arial" panose="020B0604020202020204" pitchFamily="34" charset="0"/>
                <a:ea typeface="Calibri" panose="020F0502020204030204" pitchFamily="34" charset="0"/>
                <a:cs typeface="Arial" panose="020B0604020202020204" pitchFamily="34" charset="0"/>
              </a:rPr>
              <a:t>Yeah.</a:t>
            </a:r>
          </a:p>
          <a:p>
            <a:pPr marL="0" indent="0">
              <a:spcBef>
                <a:spcPts val="0"/>
              </a:spcBef>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AU" sz="1600" i="1" dirty="0">
                <a:latin typeface="Arial" panose="020B0604020202020204" pitchFamily="34" charset="0"/>
                <a:cs typeface="Arial" panose="020B0604020202020204" pitchFamily="34" charset="0"/>
              </a:rPr>
              <a:t>CROWN PROSECUTOR:</a:t>
            </a:r>
            <a:r>
              <a:rPr lang="en-AU" sz="1600" i="1" dirty="0">
                <a:effectLst/>
                <a:latin typeface="Arial" panose="020B0604020202020204" pitchFamily="34" charset="0"/>
                <a:ea typeface="Calibri" panose="020F0502020204030204" pitchFamily="34" charset="0"/>
                <a:cs typeface="Arial" panose="020B0604020202020204" pitchFamily="34" charset="0"/>
              </a:rPr>
              <a:t> So what happened?</a:t>
            </a:r>
          </a:p>
          <a:p>
            <a:pPr marL="0" indent="0">
              <a:spcBef>
                <a:spcPts val="0"/>
              </a:spcBef>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AU" sz="1600" i="1" dirty="0">
                <a:effectLst/>
                <a:latin typeface="Arial" panose="020B0604020202020204" pitchFamily="34" charset="0"/>
                <a:ea typeface="Calibri" panose="020F0502020204030204" pitchFamily="34" charset="0"/>
                <a:cs typeface="Arial" panose="020B0604020202020204" pitchFamily="34" charset="0"/>
              </a:rPr>
              <a:t>COMPLAINANT: So he took his hand off - his forearm off - my neck and his chin was digging into my collarbone at that time and he ejaculated inside of me.  I'm not sure whether or not he was wearing a condom at the time.  And then he pretty much got up, I guess, to go to the bathroom.</a:t>
            </a:r>
          </a:p>
          <a:p>
            <a:pPr marL="0" indent="0">
              <a:spcBef>
                <a:spcPts val="0"/>
              </a:spcBef>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AU" sz="1600" i="1" dirty="0">
                <a:latin typeface="Arial" panose="020B0604020202020204" pitchFamily="34" charset="0"/>
                <a:ea typeface="Calibri" panose="020F0502020204030204" pitchFamily="34" charset="0"/>
                <a:cs typeface="Arial" panose="020B0604020202020204" pitchFamily="34" charset="0"/>
              </a:rPr>
              <a:t>CROWN PROSECUTOR:</a:t>
            </a:r>
            <a:r>
              <a:rPr lang="en-AU" sz="1600" i="1" dirty="0">
                <a:effectLst/>
                <a:latin typeface="Arial" panose="020B0604020202020204" pitchFamily="34" charset="0"/>
                <a:ea typeface="Calibri" panose="020F0502020204030204" pitchFamily="34" charset="0"/>
                <a:cs typeface="Arial" panose="020B0604020202020204" pitchFamily="34" charset="0"/>
              </a:rPr>
              <a:t>  So he went into the bathroom; what happened when he did that?</a:t>
            </a:r>
          </a:p>
          <a:p>
            <a:pPr marL="0" indent="0">
              <a:spcBef>
                <a:spcPts val="0"/>
              </a:spcBef>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AU" sz="1600" i="1" dirty="0">
                <a:latin typeface="Arial" panose="020B0604020202020204" pitchFamily="34" charset="0"/>
                <a:ea typeface="Calibri" panose="020F0502020204030204" pitchFamily="34" charset="0"/>
                <a:cs typeface="Arial" panose="020B0604020202020204" pitchFamily="34" charset="0"/>
              </a:rPr>
              <a:t>COMPLAINANT:</a:t>
            </a:r>
            <a:r>
              <a:rPr lang="en-AU" sz="1600" i="1" dirty="0">
                <a:effectLst/>
                <a:latin typeface="Arial" panose="020B0604020202020204" pitchFamily="34" charset="0"/>
                <a:ea typeface="Calibri" panose="020F0502020204030204" pitchFamily="34" charset="0"/>
                <a:cs typeface="Arial" panose="020B0604020202020204" pitchFamily="34" charset="0"/>
              </a:rPr>
              <a:t>  I heard the taps running and then I just laid there and tried to work out what I was going to do, and then a lot was running through my head that I didn't actually say no, and why didn't I, why wasn't I talking, just a whole lot of fear, and then I just rolled over and pretended to be asleep when he got back.</a:t>
            </a:r>
          </a:p>
          <a:p>
            <a:pPr marL="0" indent="0">
              <a:buNone/>
            </a:pPr>
            <a:endParaRPr lang="en-AU" sz="1500" dirty="0"/>
          </a:p>
        </p:txBody>
      </p:sp>
    </p:spTree>
    <p:extLst>
      <p:ext uri="{BB962C8B-B14F-4D97-AF65-F5344CB8AC3E}">
        <p14:creationId xmlns:p14="http://schemas.microsoft.com/office/powerpoint/2010/main" val="36504456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DB456CA-D18A-D0E4-6D30-DB1FB3E7A324}"/>
              </a:ext>
            </a:extLst>
          </p:cNvPr>
          <p:cNvSpPr>
            <a:spLocks noGrp="1"/>
          </p:cNvSpPr>
          <p:nvPr>
            <p:ph type="title"/>
          </p:nvPr>
        </p:nvSpPr>
        <p:spPr>
          <a:xfrm>
            <a:off x="838200" y="365125"/>
            <a:ext cx="10515600" cy="1325563"/>
          </a:xfrm>
        </p:spPr>
        <p:txBody>
          <a:bodyPr>
            <a:normAutofit/>
          </a:bodyPr>
          <a:lstStyle/>
          <a:p>
            <a:r>
              <a:rPr lang="en-AU" b="1" dirty="0">
                <a:solidFill>
                  <a:schemeClr val="accent2"/>
                </a:solidFill>
                <a:latin typeface="Arial" panose="020B0604020202020204" pitchFamily="34" charset="0"/>
                <a:ea typeface="Calibri" panose="020F0502020204030204" pitchFamily="34" charset="0"/>
                <a:cs typeface="Arial" panose="020B0604020202020204" pitchFamily="34" charset="0"/>
              </a:rPr>
              <a:t>61HJ(1)(a) the person does not say or do anything to communicate consent </a:t>
            </a:r>
            <a:endParaRPr lang="en-AU" dirty="0">
              <a:solidFill>
                <a:schemeClr val="accent2"/>
              </a:solidFill>
              <a:latin typeface="Arial" panose="020B0604020202020204" pitchFamily="34" charset="0"/>
              <a:cs typeface="Arial" panose="020B0604020202020204" pitchFamily="34"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6861CBD-F6B4-A68F-016A-7F12F126BC28}"/>
              </a:ext>
            </a:extLst>
          </p:cNvPr>
          <p:cNvSpPr>
            <a:spLocks noGrp="1"/>
          </p:cNvSpPr>
          <p:nvPr>
            <p:ph idx="1"/>
          </p:nvPr>
        </p:nvSpPr>
        <p:spPr>
          <a:xfrm>
            <a:off x="838199" y="1825625"/>
            <a:ext cx="10709031" cy="4667250"/>
          </a:xfrm>
        </p:spPr>
        <p:txBody>
          <a:bodyPr>
            <a:normAutofit/>
          </a:bodyPr>
          <a:lstStyle/>
          <a:p>
            <a:pPr marL="0" indent="0">
              <a:buNone/>
            </a:pPr>
            <a:r>
              <a:rPr lang="en-AU" sz="2000" i="1" dirty="0">
                <a:latin typeface="Arial" panose="020B0604020202020204" pitchFamily="34" charset="0"/>
                <a:cs typeface="Arial" panose="020B0604020202020204" pitchFamily="34" charset="0"/>
              </a:rPr>
              <a:t>DEFENCE COUNSEL: Were you wearing anything?</a:t>
            </a:r>
          </a:p>
          <a:p>
            <a:pPr marL="0" indent="0">
              <a:buNone/>
            </a:pPr>
            <a:r>
              <a:rPr lang="en-AU" sz="2000" i="1" dirty="0">
                <a:latin typeface="Arial" panose="020B0604020202020204" pitchFamily="34" charset="0"/>
                <a:cs typeface="Arial" panose="020B0604020202020204" pitchFamily="34" charset="0"/>
              </a:rPr>
              <a:t>COMPLAINANT:  Yeah, I was fully clothed.  I was wearing a white T-shirt, a white jumper, I wore two pairs of tights, my white Converses.</a:t>
            </a:r>
          </a:p>
          <a:p>
            <a:pPr marL="0" indent="0">
              <a:buNone/>
            </a:pPr>
            <a:r>
              <a:rPr lang="en-AU" sz="2000" i="1" dirty="0">
                <a:latin typeface="Arial" panose="020B0604020202020204" pitchFamily="34" charset="0"/>
                <a:cs typeface="Arial" panose="020B0604020202020204" pitchFamily="34" charset="0"/>
              </a:rPr>
              <a:t>DEFENCE COUNSEL: You felt his hand?</a:t>
            </a:r>
          </a:p>
          <a:p>
            <a:pPr marL="0" indent="0">
              <a:buNone/>
            </a:pPr>
            <a:r>
              <a:rPr lang="en-AU" sz="2000" i="1" dirty="0">
                <a:latin typeface="Arial" panose="020B0604020202020204" pitchFamily="34" charset="0"/>
                <a:cs typeface="Arial" panose="020B0604020202020204" pitchFamily="34" charset="0"/>
              </a:rPr>
              <a:t>COMPLAINANT: Yeah.</a:t>
            </a:r>
          </a:p>
          <a:p>
            <a:pPr marL="0" indent="0">
              <a:buNone/>
            </a:pPr>
            <a:r>
              <a:rPr lang="en-AU" sz="2000" i="1" dirty="0">
                <a:latin typeface="Arial" panose="020B0604020202020204" pitchFamily="34" charset="0"/>
                <a:cs typeface="Arial" panose="020B0604020202020204" pitchFamily="34" charset="0"/>
              </a:rPr>
              <a:t>DEFENCE COUNSEL: Inside your pants and his fingers inside your vagina?</a:t>
            </a:r>
          </a:p>
          <a:p>
            <a:pPr marL="0" indent="0">
              <a:buNone/>
            </a:pPr>
            <a:r>
              <a:rPr lang="en-AU" sz="2000" i="1" dirty="0">
                <a:latin typeface="Arial" panose="020B0604020202020204" pitchFamily="34" charset="0"/>
                <a:cs typeface="Arial" panose="020B0604020202020204" pitchFamily="34" charset="0"/>
              </a:rPr>
              <a:t>COMPLAINANT: Yeah, yeah.</a:t>
            </a:r>
          </a:p>
          <a:p>
            <a:pPr marL="0" indent="0">
              <a:buNone/>
            </a:pPr>
            <a:r>
              <a:rPr lang="en-AU" sz="2000" i="1" dirty="0">
                <a:latin typeface="Arial" panose="020B0604020202020204" pitchFamily="34" charset="0"/>
                <a:cs typeface="Arial" panose="020B0604020202020204" pitchFamily="34" charset="0"/>
              </a:rPr>
              <a:t>DEFENCE COUNSEL: Then what happened?</a:t>
            </a:r>
          </a:p>
          <a:p>
            <a:pPr marL="0" indent="0">
              <a:buNone/>
            </a:pPr>
            <a:r>
              <a:rPr lang="en-AU" sz="2000" i="1" dirty="0">
                <a:latin typeface="Arial" panose="020B0604020202020204" pitchFamily="34" charset="0"/>
                <a:cs typeface="Arial" panose="020B0604020202020204" pitchFamily="34" charset="0"/>
              </a:rPr>
              <a:t>COMPLAINANT: He was moving them up, in and out, up and down.</a:t>
            </a:r>
          </a:p>
          <a:p>
            <a:pPr marL="0" indent="0">
              <a:buNone/>
            </a:pPr>
            <a:r>
              <a:rPr lang="en-AU" sz="2000" b="1" i="1" dirty="0">
                <a:latin typeface="Arial" panose="020B0604020202020204" pitchFamily="34" charset="0"/>
                <a:cs typeface="Arial" panose="020B0604020202020204" pitchFamily="34" charset="0"/>
              </a:rPr>
              <a:t>DEFENCE COUNSEL: Did you say or do anything?</a:t>
            </a:r>
          </a:p>
          <a:p>
            <a:pPr marL="0" indent="0">
              <a:buNone/>
            </a:pPr>
            <a:r>
              <a:rPr lang="en-AU" sz="2000" b="1" i="1" dirty="0">
                <a:latin typeface="Arial" panose="020B0604020202020204" pitchFamily="34" charset="0"/>
                <a:cs typeface="Arial" panose="020B0604020202020204" pitchFamily="34" charset="0"/>
              </a:rPr>
              <a:t>COMPLAINANT: No, I was scared.</a:t>
            </a:r>
            <a:r>
              <a:rPr lang="en-AU" sz="2000" i="1" dirty="0">
                <a:latin typeface="Arial" panose="020B0604020202020204" pitchFamily="34" charset="0"/>
                <a:cs typeface="Arial" panose="020B0604020202020204" pitchFamily="34" charset="0"/>
              </a:rPr>
              <a:t> </a:t>
            </a:r>
          </a:p>
          <a:p>
            <a:pPr marL="0" indent="0">
              <a:buNone/>
            </a:pPr>
            <a:endParaRPr lang="en-AU" sz="2000" dirty="0"/>
          </a:p>
        </p:txBody>
      </p:sp>
    </p:spTree>
    <p:extLst>
      <p:ext uri="{BB962C8B-B14F-4D97-AF65-F5344CB8AC3E}">
        <p14:creationId xmlns:p14="http://schemas.microsoft.com/office/powerpoint/2010/main" val="7836387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EF683685-CBFE-EB4E-32D0-99AAE701089D}"/>
              </a:ext>
            </a:extLst>
          </p:cNvPr>
          <p:cNvSpPr>
            <a:spLocks noGrp="1"/>
          </p:cNvSpPr>
          <p:nvPr>
            <p:ph type="title"/>
          </p:nvPr>
        </p:nvSpPr>
        <p:spPr>
          <a:xfrm>
            <a:off x="838200" y="365125"/>
            <a:ext cx="10515600" cy="1325563"/>
          </a:xfrm>
        </p:spPr>
        <p:txBody>
          <a:bodyPr>
            <a:normAutofit fontScale="90000"/>
          </a:bodyPr>
          <a:lstStyle/>
          <a:p>
            <a:r>
              <a:rPr lang="en-US" b="1" dirty="0">
                <a:solidFill>
                  <a:schemeClr val="accent2"/>
                </a:solidFill>
                <a:latin typeface="Arial" panose="020B0604020202020204" pitchFamily="34" charset="0"/>
                <a:cs typeface="Arial" panose="020B0604020202020204" pitchFamily="34" charset="0"/>
              </a:rPr>
              <a:t>Resistance – verbal or physical (direction s 292C Lack of physic injury, violence or threats)</a:t>
            </a:r>
            <a:endParaRPr lang="en-AU" dirty="0">
              <a:solidFill>
                <a:schemeClr val="accent2"/>
              </a:solidFill>
              <a:latin typeface="Arial" panose="020B0604020202020204" pitchFamily="34" charset="0"/>
              <a:cs typeface="Arial" panose="020B0604020202020204" pitchFamily="34" charset="0"/>
            </a:endParaRPr>
          </a:p>
        </p:txBody>
      </p:sp>
      <p:sp>
        <p:nvSpPr>
          <p:cNvPr id="13" name="Arc 1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3CE5324-317A-4CDC-EE6E-63AC42CDCD39}"/>
              </a:ext>
            </a:extLst>
          </p:cNvPr>
          <p:cNvSpPr>
            <a:spLocks noGrp="1"/>
          </p:cNvSpPr>
          <p:nvPr>
            <p:ph sz="half" idx="1"/>
          </p:nvPr>
        </p:nvSpPr>
        <p:spPr>
          <a:xfrm>
            <a:off x="838200" y="1825625"/>
            <a:ext cx="10515600" cy="4667250"/>
          </a:xfrm>
        </p:spPr>
        <p:txBody>
          <a:bodyPr>
            <a:normAutofit/>
          </a:bodyPr>
          <a:lstStyle/>
          <a:p>
            <a:pPr marL="0" indent="0">
              <a:spcBef>
                <a:spcPts val="0"/>
              </a:spcBef>
              <a:buNone/>
              <a:tabLst>
                <a:tab pos="609585" algn="l"/>
                <a:tab pos="1219170" algn="l"/>
                <a:tab pos="1828754" algn="l"/>
                <a:tab pos="2438339" algn="l"/>
                <a:tab pos="3047924" algn="l"/>
                <a:tab pos="3657509" algn="l"/>
                <a:tab pos="4267093" algn="l"/>
                <a:tab pos="4876678" algn="l"/>
                <a:tab pos="5486263" algn="l"/>
                <a:tab pos="6095848" algn="l"/>
                <a:tab pos="6705432" algn="l"/>
                <a:tab pos="7315017" algn="l"/>
                <a:tab pos="7924602" algn="l"/>
                <a:tab pos="8534187" algn="l"/>
              </a:tabLst>
            </a:pPr>
            <a:r>
              <a:rPr lang="en-AU" sz="2000" i="1" dirty="0">
                <a:ea typeface="Calibri" panose="020F0502020204030204" pitchFamily="34" charset="0"/>
                <a:cs typeface="Times New Roman" panose="02020603050405020304" pitchFamily="18" charset="0"/>
              </a:rPr>
              <a:t>DEFENCE COUNSEL:  It was penile vaginal sex and you consented to it?</a:t>
            </a:r>
          </a:p>
          <a:p>
            <a:pPr marL="0" indent="0">
              <a:spcBef>
                <a:spcPts val="0"/>
              </a:spcBef>
              <a:buNone/>
              <a:tabLst>
                <a:tab pos="609585" algn="l"/>
                <a:tab pos="1219170" algn="l"/>
                <a:tab pos="1828754" algn="l"/>
                <a:tab pos="2438339" algn="l"/>
                <a:tab pos="3047924" algn="l"/>
                <a:tab pos="3657509" algn="l"/>
                <a:tab pos="4267093" algn="l"/>
                <a:tab pos="4876678" algn="l"/>
                <a:tab pos="5486263" algn="l"/>
                <a:tab pos="6095848" algn="l"/>
                <a:tab pos="6705432" algn="l"/>
                <a:tab pos="7315017" algn="l"/>
                <a:tab pos="7924602" algn="l"/>
                <a:tab pos="8534187" algn="l"/>
              </a:tabLst>
            </a:pPr>
            <a:r>
              <a:rPr lang="en-AU" sz="2000" i="1" dirty="0">
                <a:ea typeface="Calibri" panose="020F0502020204030204" pitchFamily="34" charset="0"/>
                <a:cs typeface="Times New Roman" panose="02020603050405020304" pitchFamily="18" charset="0"/>
              </a:rPr>
              <a:t>COMPLAINANT:  No Ma'am.</a:t>
            </a:r>
          </a:p>
          <a:p>
            <a:pPr marL="0" indent="0">
              <a:spcBef>
                <a:spcPts val="0"/>
              </a:spcBef>
              <a:buNone/>
              <a:tabLst>
                <a:tab pos="609585" algn="l"/>
                <a:tab pos="1219170" algn="l"/>
                <a:tab pos="1828754" algn="l"/>
                <a:tab pos="2438339" algn="l"/>
                <a:tab pos="3047924" algn="l"/>
                <a:tab pos="3657509" algn="l"/>
                <a:tab pos="4267093" algn="l"/>
                <a:tab pos="4876678" algn="l"/>
                <a:tab pos="5486263" algn="l"/>
                <a:tab pos="6095848" algn="l"/>
                <a:tab pos="6705432" algn="l"/>
                <a:tab pos="7315017" algn="l"/>
                <a:tab pos="7924602" algn="l"/>
                <a:tab pos="8534187" algn="l"/>
              </a:tabLst>
            </a:pPr>
            <a:r>
              <a:rPr lang="en-AU" sz="2000" i="1" dirty="0">
                <a:ea typeface="Calibri" panose="020F0502020204030204" pitchFamily="34" charset="0"/>
                <a:cs typeface="Times New Roman" panose="02020603050405020304" pitchFamily="18" charset="0"/>
              </a:rPr>
              <a:t> Q.  You certainly never told him to stop, did you?</a:t>
            </a:r>
          </a:p>
          <a:p>
            <a:pPr marL="0" indent="0">
              <a:spcBef>
                <a:spcPts val="0"/>
              </a:spcBef>
              <a:buNone/>
              <a:tabLst>
                <a:tab pos="609585" algn="l"/>
                <a:tab pos="1219170" algn="l"/>
                <a:tab pos="1828754" algn="l"/>
                <a:tab pos="2438339" algn="l"/>
                <a:tab pos="3047924" algn="l"/>
                <a:tab pos="3657509" algn="l"/>
                <a:tab pos="4267093" algn="l"/>
                <a:tab pos="4876678" algn="l"/>
                <a:tab pos="5486263" algn="l"/>
                <a:tab pos="6095848" algn="l"/>
                <a:tab pos="6705432" algn="l"/>
                <a:tab pos="7315017" algn="l"/>
                <a:tab pos="7924602" algn="l"/>
                <a:tab pos="8534187" algn="l"/>
              </a:tabLst>
            </a:pPr>
            <a:r>
              <a:rPr lang="en-AU" sz="2000" i="1" dirty="0">
                <a:ea typeface="Calibri" panose="020F0502020204030204" pitchFamily="34" charset="0"/>
                <a:cs typeface="Times New Roman" panose="02020603050405020304" pitchFamily="18" charset="0"/>
              </a:rPr>
              <a:t>A.  No Ma'am.</a:t>
            </a:r>
          </a:p>
          <a:p>
            <a:pPr marL="0" indent="0">
              <a:spcBef>
                <a:spcPts val="0"/>
              </a:spcBef>
              <a:buNone/>
              <a:tabLst>
                <a:tab pos="609585" algn="l"/>
                <a:tab pos="1219170" algn="l"/>
                <a:tab pos="1828754" algn="l"/>
                <a:tab pos="2438339" algn="l"/>
                <a:tab pos="3047924" algn="l"/>
                <a:tab pos="3657509" algn="l"/>
                <a:tab pos="4267093" algn="l"/>
                <a:tab pos="4876678" algn="l"/>
                <a:tab pos="5486263" algn="l"/>
                <a:tab pos="6095848" algn="l"/>
                <a:tab pos="6705432" algn="l"/>
                <a:tab pos="7315017" algn="l"/>
                <a:tab pos="7924602" algn="l"/>
                <a:tab pos="8534187" algn="l"/>
              </a:tabLst>
            </a:pPr>
            <a:r>
              <a:rPr lang="en-AU" sz="2000" i="1" dirty="0">
                <a:ea typeface="Calibri" panose="020F0502020204030204" pitchFamily="34" charset="0"/>
                <a:cs typeface="Times New Roman" panose="02020603050405020304" pitchFamily="18" charset="0"/>
              </a:rPr>
              <a:t> Q.  You didn't say, "no"?</a:t>
            </a:r>
          </a:p>
          <a:p>
            <a:pPr marL="0" indent="0">
              <a:spcBef>
                <a:spcPts val="0"/>
              </a:spcBef>
              <a:buNone/>
              <a:tabLst>
                <a:tab pos="609585" algn="l"/>
                <a:tab pos="1219170" algn="l"/>
                <a:tab pos="1828754" algn="l"/>
                <a:tab pos="2438339" algn="l"/>
                <a:tab pos="3047924" algn="l"/>
                <a:tab pos="3657509" algn="l"/>
                <a:tab pos="4267093" algn="l"/>
                <a:tab pos="4876678" algn="l"/>
                <a:tab pos="5486263" algn="l"/>
                <a:tab pos="6095848" algn="l"/>
                <a:tab pos="6705432" algn="l"/>
                <a:tab pos="7315017" algn="l"/>
                <a:tab pos="7924602" algn="l"/>
                <a:tab pos="8534187" algn="l"/>
              </a:tabLst>
            </a:pPr>
            <a:r>
              <a:rPr lang="en-AU" sz="2000" i="1" dirty="0">
                <a:ea typeface="Calibri" panose="020F0502020204030204" pitchFamily="34" charset="0"/>
                <a:cs typeface="Times New Roman" panose="02020603050405020304" pitchFamily="18" charset="0"/>
              </a:rPr>
              <a:t>A.  No Ma'am.</a:t>
            </a:r>
          </a:p>
          <a:p>
            <a:pPr marL="0" indent="0">
              <a:spcBef>
                <a:spcPts val="0"/>
              </a:spcBef>
              <a:buNone/>
              <a:tabLst>
                <a:tab pos="609585" algn="l"/>
                <a:tab pos="1219170" algn="l"/>
                <a:tab pos="1828754" algn="l"/>
                <a:tab pos="2438339" algn="l"/>
                <a:tab pos="3047924" algn="l"/>
                <a:tab pos="3657509" algn="l"/>
                <a:tab pos="4267093" algn="l"/>
                <a:tab pos="4876678" algn="l"/>
                <a:tab pos="5486263" algn="l"/>
                <a:tab pos="6095848" algn="l"/>
                <a:tab pos="6705432" algn="l"/>
                <a:tab pos="7315017" algn="l"/>
                <a:tab pos="7924602" algn="l"/>
                <a:tab pos="8534187" algn="l"/>
              </a:tabLst>
            </a:pPr>
            <a:r>
              <a:rPr lang="en-AU" sz="2000" i="1" dirty="0">
                <a:ea typeface="Calibri" panose="020F0502020204030204" pitchFamily="34" charset="0"/>
                <a:cs typeface="Times New Roman" panose="02020603050405020304" pitchFamily="18" charset="0"/>
              </a:rPr>
              <a:t> Q.  You didn't indicate with any body language for him to get off; you didn't try and push him off or anything like that, did you?</a:t>
            </a:r>
          </a:p>
          <a:p>
            <a:pPr marL="0" indent="0">
              <a:spcBef>
                <a:spcPts val="0"/>
              </a:spcBef>
              <a:buNone/>
              <a:tabLst>
                <a:tab pos="609585" algn="l"/>
                <a:tab pos="1219170" algn="l"/>
                <a:tab pos="1828754" algn="l"/>
                <a:tab pos="2438339" algn="l"/>
                <a:tab pos="3047924" algn="l"/>
                <a:tab pos="3657509" algn="l"/>
                <a:tab pos="4267093" algn="l"/>
                <a:tab pos="4876678" algn="l"/>
                <a:tab pos="5486263" algn="l"/>
                <a:tab pos="6095848" algn="l"/>
                <a:tab pos="6705432" algn="l"/>
                <a:tab pos="7315017" algn="l"/>
                <a:tab pos="7924602" algn="l"/>
                <a:tab pos="8534187" algn="l"/>
              </a:tabLst>
            </a:pPr>
            <a:r>
              <a:rPr lang="en-AU" sz="2000" i="1" dirty="0">
                <a:ea typeface="Calibri" panose="020F0502020204030204" pitchFamily="34" charset="0"/>
                <a:cs typeface="Times New Roman" panose="02020603050405020304" pitchFamily="18" charset="0"/>
              </a:rPr>
              <a:t>A.  Yes Ma'am.</a:t>
            </a:r>
          </a:p>
          <a:p>
            <a:pPr marL="0" indent="0">
              <a:spcBef>
                <a:spcPts val="0"/>
              </a:spcBef>
              <a:buNone/>
              <a:tabLst>
                <a:tab pos="609585" algn="l"/>
                <a:tab pos="1219170" algn="l"/>
                <a:tab pos="1828754" algn="l"/>
                <a:tab pos="2438339" algn="l"/>
                <a:tab pos="3047924" algn="l"/>
                <a:tab pos="3657509" algn="l"/>
                <a:tab pos="4267093" algn="l"/>
                <a:tab pos="4876678" algn="l"/>
                <a:tab pos="5486263" algn="l"/>
                <a:tab pos="6095848" algn="l"/>
                <a:tab pos="6705432" algn="l"/>
                <a:tab pos="7315017" algn="l"/>
                <a:tab pos="7924602" algn="l"/>
                <a:tab pos="8534187" algn="l"/>
              </a:tabLst>
            </a:pPr>
            <a:r>
              <a:rPr lang="en-AU" sz="2000" i="1" dirty="0">
                <a:ea typeface="Calibri" panose="020F0502020204030204" pitchFamily="34" charset="0"/>
                <a:cs typeface="Times New Roman" panose="02020603050405020304" pitchFamily="18" charset="0"/>
              </a:rPr>
              <a:t> Q.  There was certainly never any slapping or grabbing of your breasts that caused you pain though, was there?</a:t>
            </a:r>
          </a:p>
          <a:p>
            <a:pPr marL="0" indent="0">
              <a:spcBef>
                <a:spcPts val="0"/>
              </a:spcBef>
              <a:buNone/>
              <a:tabLst>
                <a:tab pos="609585" algn="l"/>
                <a:tab pos="1219170" algn="l"/>
                <a:tab pos="1828754" algn="l"/>
                <a:tab pos="2438339" algn="l"/>
                <a:tab pos="3047924" algn="l"/>
                <a:tab pos="3657509" algn="l"/>
                <a:tab pos="4267093" algn="l"/>
                <a:tab pos="4876678" algn="l"/>
                <a:tab pos="5486263" algn="l"/>
                <a:tab pos="6095848" algn="l"/>
                <a:tab pos="6705432" algn="l"/>
                <a:tab pos="7315017" algn="l"/>
                <a:tab pos="7924602" algn="l"/>
                <a:tab pos="8534187" algn="l"/>
              </a:tabLst>
            </a:pPr>
            <a:r>
              <a:rPr lang="en-AU" sz="2000" i="1" dirty="0">
                <a:ea typeface="Calibri" panose="020F0502020204030204" pitchFamily="34" charset="0"/>
                <a:cs typeface="Times New Roman" panose="02020603050405020304" pitchFamily="18" charset="0"/>
              </a:rPr>
              <a:t>A.  Yes there was, ma'am.</a:t>
            </a:r>
          </a:p>
          <a:p>
            <a:pPr marL="0" indent="0">
              <a:spcBef>
                <a:spcPts val="0"/>
              </a:spcBef>
              <a:buNone/>
              <a:tabLst>
                <a:tab pos="609585" algn="l"/>
                <a:tab pos="1219170" algn="l"/>
                <a:tab pos="1828754" algn="l"/>
                <a:tab pos="2438339" algn="l"/>
                <a:tab pos="3047924" algn="l"/>
                <a:tab pos="3657509" algn="l"/>
                <a:tab pos="4267093" algn="l"/>
                <a:tab pos="4876678" algn="l"/>
                <a:tab pos="5486263" algn="l"/>
                <a:tab pos="6095848" algn="l"/>
                <a:tab pos="6705432" algn="l"/>
                <a:tab pos="7315017" algn="l"/>
                <a:tab pos="7924602" algn="l"/>
                <a:tab pos="8534187" algn="l"/>
              </a:tabLst>
            </a:pPr>
            <a:r>
              <a:rPr lang="en-AU" sz="2000" i="1" dirty="0">
                <a:ea typeface="Calibri" panose="020F0502020204030204" pitchFamily="34" charset="0"/>
                <a:cs typeface="Times New Roman" panose="02020603050405020304" pitchFamily="18" charset="0"/>
              </a:rPr>
              <a:t> Q.  Not on 3 July?</a:t>
            </a:r>
          </a:p>
          <a:p>
            <a:pPr marL="0" indent="0">
              <a:spcBef>
                <a:spcPts val="0"/>
              </a:spcBef>
              <a:buNone/>
              <a:tabLst>
                <a:tab pos="609585" algn="l"/>
                <a:tab pos="1219170" algn="l"/>
                <a:tab pos="1828754" algn="l"/>
                <a:tab pos="2438339" algn="l"/>
                <a:tab pos="3047924" algn="l"/>
                <a:tab pos="3657509" algn="l"/>
                <a:tab pos="4267093" algn="l"/>
                <a:tab pos="4876678" algn="l"/>
                <a:tab pos="5486263" algn="l"/>
                <a:tab pos="6095848" algn="l"/>
                <a:tab pos="6705432" algn="l"/>
                <a:tab pos="7315017" algn="l"/>
                <a:tab pos="7924602" algn="l"/>
                <a:tab pos="8534187" algn="l"/>
              </a:tabLst>
            </a:pPr>
            <a:r>
              <a:rPr lang="en-AU" sz="2000" i="1" dirty="0">
                <a:ea typeface="Calibri" panose="020F0502020204030204" pitchFamily="34" charset="0"/>
                <a:cs typeface="Times New Roman" panose="02020603050405020304" pitchFamily="18" charset="0"/>
              </a:rPr>
              <a:t>A.  Yes Ma'am.</a:t>
            </a:r>
          </a:p>
          <a:p>
            <a:pPr marL="0" indent="0">
              <a:spcBef>
                <a:spcPts val="0"/>
              </a:spcBef>
              <a:buNone/>
              <a:tabLst>
                <a:tab pos="609585" algn="l"/>
                <a:tab pos="1219170" algn="l"/>
                <a:tab pos="1828754" algn="l"/>
                <a:tab pos="2438339" algn="l"/>
                <a:tab pos="3047924" algn="l"/>
                <a:tab pos="3657509" algn="l"/>
                <a:tab pos="4267093" algn="l"/>
                <a:tab pos="4876678" algn="l"/>
                <a:tab pos="5486263" algn="l"/>
                <a:tab pos="6095848" algn="l"/>
                <a:tab pos="6705432" algn="l"/>
                <a:tab pos="7315017" algn="l"/>
                <a:tab pos="7924602" algn="l"/>
                <a:tab pos="8534187" algn="l"/>
              </a:tabLst>
            </a:pPr>
            <a:r>
              <a:rPr lang="en-AU" sz="2000" i="1" dirty="0">
                <a:ea typeface="Calibri" panose="020F0502020204030204" pitchFamily="34" charset="0"/>
                <a:cs typeface="Times New Roman" panose="02020603050405020304" pitchFamily="18" charset="0"/>
              </a:rPr>
              <a:t> Q.  And you knew at this stage that on this date I should say, that [N20A] loved you?</a:t>
            </a:r>
          </a:p>
          <a:p>
            <a:pPr marL="0" indent="0">
              <a:spcBef>
                <a:spcPts val="0"/>
              </a:spcBef>
              <a:buNone/>
              <a:tabLst>
                <a:tab pos="609585" algn="l"/>
                <a:tab pos="1219170" algn="l"/>
                <a:tab pos="1828754" algn="l"/>
                <a:tab pos="2438339" algn="l"/>
                <a:tab pos="3047924" algn="l"/>
                <a:tab pos="3657509" algn="l"/>
                <a:tab pos="4267093" algn="l"/>
                <a:tab pos="4876678" algn="l"/>
                <a:tab pos="5486263" algn="l"/>
                <a:tab pos="6095848" algn="l"/>
                <a:tab pos="6705432" algn="l"/>
                <a:tab pos="7315017" algn="l"/>
                <a:tab pos="7924602" algn="l"/>
                <a:tab pos="8534187" algn="l"/>
              </a:tabLst>
            </a:pPr>
            <a:r>
              <a:rPr lang="en-AU" sz="2000" i="1" dirty="0">
                <a:ea typeface="Calibri" panose="020F0502020204030204" pitchFamily="34" charset="0"/>
                <a:cs typeface="Times New Roman" panose="02020603050405020304" pitchFamily="18" charset="0"/>
              </a:rPr>
              <a:t>A.  Yes Ma'am.</a:t>
            </a:r>
          </a:p>
          <a:p>
            <a:endParaRPr lang="en-AU" sz="1800" dirty="0"/>
          </a:p>
        </p:txBody>
      </p:sp>
      <p:sp>
        <p:nvSpPr>
          <p:cNvPr id="4" name="Slide Number Placeholder 3">
            <a:extLst>
              <a:ext uri="{FF2B5EF4-FFF2-40B4-BE49-F238E27FC236}">
                <a16:creationId xmlns:a16="http://schemas.microsoft.com/office/drawing/2014/main" id="{E569A1C2-27F1-061D-7481-E96DFA790B47}"/>
              </a:ext>
            </a:extLst>
          </p:cNvPr>
          <p:cNvSpPr>
            <a:spLocks noGrp="1"/>
          </p:cNvSpPr>
          <p:nvPr>
            <p:ph type="sldNum" sz="quarter" idx="11"/>
          </p:nvPr>
        </p:nvSpPr>
        <p:spPr>
          <a:xfrm>
            <a:off x="8610600" y="6356350"/>
            <a:ext cx="2743200" cy="365125"/>
          </a:xfrm>
        </p:spPr>
        <p:txBody>
          <a:bodyPr>
            <a:normAutofit/>
          </a:bodyPr>
          <a:lstStyle/>
          <a:p>
            <a:pPr>
              <a:spcAft>
                <a:spcPts val="600"/>
              </a:spcAft>
            </a:pPr>
            <a:fld id="{DA7B4246-FDFA-7E4C-A54D-095A75DA82FF}" type="slidenum">
              <a:rPr lang="en-US" smtClean="0"/>
              <a:pPr>
                <a:spcAft>
                  <a:spcPts val="600"/>
                </a:spcAft>
              </a:pPr>
              <a:t>26</a:t>
            </a:fld>
            <a:endParaRPr lang="en-US"/>
          </a:p>
        </p:txBody>
      </p:sp>
    </p:spTree>
    <p:extLst>
      <p:ext uri="{BB962C8B-B14F-4D97-AF65-F5344CB8AC3E}">
        <p14:creationId xmlns:p14="http://schemas.microsoft.com/office/powerpoint/2010/main" val="2019869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CCADC0A7-6E85-3B48-E151-B08F5DCF0F9E}"/>
              </a:ext>
            </a:extLst>
          </p:cNvPr>
          <p:cNvSpPr>
            <a:spLocks noGrp="1"/>
          </p:cNvSpPr>
          <p:nvPr>
            <p:ph type="title"/>
          </p:nvPr>
        </p:nvSpPr>
        <p:spPr>
          <a:xfrm>
            <a:off x="838200" y="365125"/>
            <a:ext cx="10515600" cy="1325563"/>
          </a:xfrm>
        </p:spPr>
        <p:txBody>
          <a:bodyPr>
            <a:normAutofit/>
          </a:bodyPr>
          <a:lstStyle/>
          <a:p>
            <a:r>
              <a:rPr lang="en-US" b="1" dirty="0">
                <a:solidFill>
                  <a:schemeClr val="accent2"/>
                </a:solidFill>
                <a:latin typeface="Arial" panose="020B0604020202020204" pitchFamily="34" charset="0"/>
                <a:cs typeface="Arial" panose="020B0604020202020204" pitchFamily="34" charset="0"/>
              </a:rPr>
              <a:t>Intoxication</a:t>
            </a:r>
            <a:endParaRPr lang="en-AU" dirty="0">
              <a:solidFill>
                <a:schemeClr val="accent2"/>
              </a:solidFill>
              <a:latin typeface="Arial" panose="020B0604020202020204" pitchFamily="34" charset="0"/>
              <a:cs typeface="Arial" panose="020B0604020202020204" pitchFamily="34" charset="0"/>
            </a:endParaRPr>
          </a:p>
        </p:txBody>
      </p:sp>
      <p:sp>
        <p:nvSpPr>
          <p:cNvPr id="13" name="Arc 1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25B404A-3A6F-21FA-0118-D6182598BA2D}"/>
              </a:ext>
            </a:extLst>
          </p:cNvPr>
          <p:cNvSpPr>
            <a:spLocks noGrp="1"/>
          </p:cNvSpPr>
          <p:nvPr>
            <p:ph sz="half" idx="1"/>
          </p:nvPr>
        </p:nvSpPr>
        <p:spPr>
          <a:xfrm>
            <a:off x="838200" y="1825625"/>
            <a:ext cx="10515600" cy="4351338"/>
          </a:xfrm>
        </p:spPr>
        <p:txBody>
          <a:bodyPr>
            <a:normAutofit/>
          </a:bodyPr>
          <a:lstStyle/>
          <a:p>
            <a:r>
              <a:rPr lang="en-AU" sz="2000" dirty="0">
                <a:latin typeface="Arial" panose="020B0604020202020204" pitchFamily="34" charset="0"/>
                <a:cs typeface="Arial" panose="020B0604020202020204" pitchFamily="34" charset="0"/>
              </a:rPr>
              <a:t>61HJ(1)(c)) A person does not consent to a sexual activity if the person is so affected by alcohol or another drug as to be incapable of consenting to the sexual activity*</a:t>
            </a:r>
          </a:p>
          <a:p>
            <a:pPr marL="609585" lvl="1" indent="0" algn="r">
              <a:buNone/>
            </a:pPr>
            <a:r>
              <a:rPr lang="en-AU" sz="2000" dirty="0">
                <a:latin typeface="Arial" panose="020B0604020202020204" pitchFamily="34" charset="0"/>
                <a:cs typeface="Arial" panose="020B0604020202020204" pitchFamily="34" charset="0"/>
              </a:rPr>
              <a:t>*No longer ‘may’ negate consent</a:t>
            </a:r>
          </a:p>
          <a:p>
            <a:pPr>
              <a:buFont typeface="Arial" panose="020B0604020202020204" pitchFamily="34" charset="0"/>
              <a:buChar char="•"/>
            </a:pPr>
            <a:endParaRPr lang="en-AU" sz="2000" dirty="0">
              <a:latin typeface="Arial" panose="020B0604020202020204" pitchFamily="34" charset="0"/>
              <a:cs typeface="Arial" panose="020B0604020202020204" pitchFamily="34" charset="0"/>
            </a:endParaRPr>
          </a:p>
          <a:p>
            <a:pPr marL="0" indent="0">
              <a:buNone/>
            </a:pPr>
            <a:r>
              <a:rPr lang="en-AU" sz="2000" dirty="0">
                <a:latin typeface="Arial" panose="020B0604020202020204" pitchFamily="34" charset="0"/>
                <a:cs typeface="Arial" panose="020B0604020202020204" pitchFamily="34" charset="0"/>
              </a:rPr>
              <a:t>	AND</a:t>
            </a:r>
          </a:p>
          <a:p>
            <a:pPr marL="0" indent="0">
              <a:buNone/>
            </a:pPr>
            <a:endParaRPr lang="en-AU" sz="2000" dirty="0">
              <a:latin typeface="Arial" panose="020B0604020202020204" pitchFamily="34" charset="0"/>
              <a:cs typeface="Arial" panose="020B0604020202020204" pitchFamily="34" charset="0"/>
            </a:endParaRPr>
          </a:p>
          <a:p>
            <a:r>
              <a:rPr lang="en-AU" sz="2000" dirty="0">
                <a:latin typeface="Arial" panose="020B0604020202020204" pitchFamily="34" charset="0"/>
                <a:cs typeface="Arial" panose="020B0604020202020204" pitchFamily="34" charset="0"/>
              </a:rPr>
              <a:t>New direction s 292E Direction—</a:t>
            </a:r>
          </a:p>
          <a:p>
            <a:pPr marL="484705" indent="0">
              <a:buNone/>
            </a:pPr>
            <a:r>
              <a:rPr lang="en-AU" sz="2000" dirty="0">
                <a:latin typeface="Arial" panose="020B0604020202020204" pitchFamily="34" charset="0"/>
                <a:cs typeface="Arial" panose="020B0604020202020204" pitchFamily="34" charset="0"/>
              </a:rPr>
              <a:t>It should not be assumed that a person consented to a sexual activity because the person—</a:t>
            </a:r>
          </a:p>
          <a:p>
            <a:pPr marL="484705" lvl="1" indent="0">
              <a:buNone/>
            </a:pPr>
            <a:r>
              <a:rPr lang="en-AU" sz="2000" dirty="0">
                <a:latin typeface="Arial" panose="020B0604020202020204" pitchFamily="34" charset="0"/>
                <a:cs typeface="Arial" panose="020B0604020202020204" pitchFamily="34" charset="0"/>
              </a:rPr>
              <a:t>…</a:t>
            </a:r>
          </a:p>
          <a:p>
            <a:pPr marL="484705" lvl="1" indent="0">
              <a:buNone/>
            </a:pPr>
            <a:r>
              <a:rPr lang="en-AU" sz="2000" dirty="0">
                <a:latin typeface="Arial" panose="020B0604020202020204" pitchFamily="34" charset="0"/>
                <a:cs typeface="Arial" panose="020B0604020202020204" pitchFamily="34" charset="0"/>
              </a:rPr>
              <a:t>(b) consumed alcohol or another drug, or</a:t>
            </a:r>
          </a:p>
          <a:p>
            <a:endParaRPr lang="en-AU" sz="1300" dirty="0"/>
          </a:p>
        </p:txBody>
      </p:sp>
      <p:sp>
        <p:nvSpPr>
          <p:cNvPr id="4" name="Slide Number Placeholder 3">
            <a:extLst>
              <a:ext uri="{FF2B5EF4-FFF2-40B4-BE49-F238E27FC236}">
                <a16:creationId xmlns:a16="http://schemas.microsoft.com/office/drawing/2014/main" id="{F2D432BB-4296-329A-C175-EA1BB3A4AED4}"/>
              </a:ext>
            </a:extLst>
          </p:cNvPr>
          <p:cNvSpPr>
            <a:spLocks noGrp="1"/>
          </p:cNvSpPr>
          <p:nvPr>
            <p:ph type="sldNum" sz="quarter" idx="11"/>
          </p:nvPr>
        </p:nvSpPr>
        <p:spPr>
          <a:xfrm>
            <a:off x="8610600" y="6356350"/>
            <a:ext cx="2743200" cy="365125"/>
          </a:xfrm>
        </p:spPr>
        <p:txBody>
          <a:bodyPr>
            <a:normAutofit/>
          </a:bodyPr>
          <a:lstStyle/>
          <a:p>
            <a:pPr>
              <a:spcAft>
                <a:spcPts val="600"/>
              </a:spcAft>
            </a:pPr>
            <a:fld id="{DA7B4246-FDFA-7E4C-A54D-095A75DA82FF}" type="slidenum">
              <a:rPr lang="en-US" smtClean="0"/>
              <a:pPr>
                <a:spcAft>
                  <a:spcPts val="600"/>
                </a:spcAft>
              </a:pPr>
              <a:t>27</a:t>
            </a:fld>
            <a:endParaRPr lang="en-US"/>
          </a:p>
        </p:txBody>
      </p:sp>
    </p:spTree>
    <p:extLst>
      <p:ext uri="{BB962C8B-B14F-4D97-AF65-F5344CB8AC3E}">
        <p14:creationId xmlns:p14="http://schemas.microsoft.com/office/powerpoint/2010/main" val="26978352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47CD06BC-346A-E93E-27F8-A2410681E7C6}"/>
              </a:ext>
            </a:extLst>
          </p:cNvPr>
          <p:cNvSpPr>
            <a:spLocks noGrp="1"/>
          </p:cNvSpPr>
          <p:nvPr>
            <p:ph type="title"/>
          </p:nvPr>
        </p:nvSpPr>
        <p:spPr>
          <a:xfrm>
            <a:off x="838200" y="365125"/>
            <a:ext cx="10515600" cy="1325563"/>
          </a:xfrm>
        </p:spPr>
        <p:txBody>
          <a:bodyPr>
            <a:normAutofit/>
          </a:bodyPr>
          <a:lstStyle/>
          <a:p>
            <a:r>
              <a:rPr lang="en-US" b="1" dirty="0">
                <a:solidFill>
                  <a:schemeClr val="accent2"/>
                </a:solidFill>
                <a:latin typeface="Arial" panose="020B0604020202020204" pitchFamily="34" charset="0"/>
                <a:cs typeface="Arial" panose="020B0604020202020204" pitchFamily="34" charset="0"/>
              </a:rPr>
              <a:t>Intoxication: </a:t>
            </a:r>
            <a:r>
              <a:rPr lang="en-AU" dirty="0">
                <a:solidFill>
                  <a:schemeClr val="accent2"/>
                </a:solidFill>
                <a:latin typeface="Arial" panose="020B0604020202020204" pitchFamily="34" charset="0"/>
                <a:cs typeface="Arial" panose="020B0604020202020204" pitchFamily="34" charset="0"/>
              </a:rPr>
              <a:t>61HJ(1)(c)</a:t>
            </a:r>
          </a:p>
        </p:txBody>
      </p:sp>
      <p:sp>
        <p:nvSpPr>
          <p:cNvPr id="13" name="Arc 1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E0EB78EE-58A0-1F07-6CBD-155CC5259B18}"/>
              </a:ext>
            </a:extLst>
          </p:cNvPr>
          <p:cNvSpPr>
            <a:spLocks noGrp="1"/>
          </p:cNvSpPr>
          <p:nvPr>
            <p:ph sz="half" idx="1"/>
          </p:nvPr>
        </p:nvSpPr>
        <p:spPr>
          <a:xfrm>
            <a:off x="838200" y="1825625"/>
            <a:ext cx="10515600" cy="4351338"/>
          </a:xfrm>
        </p:spPr>
        <p:txBody>
          <a:bodyPr>
            <a:normAutofit lnSpcReduction="10000"/>
          </a:bodyPr>
          <a:lstStyle/>
          <a:p>
            <a:pPr marL="0" indent="0">
              <a:buNone/>
            </a:pPr>
            <a:r>
              <a:rPr lang="en-GB" i="1" dirty="0">
                <a:latin typeface="Arial" panose="020B0604020202020204" pitchFamily="34" charset="0"/>
                <a:cs typeface="Arial" panose="020B0604020202020204" pitchFamily="34" charset="0"/>
              </a:rPr>
              <a:t>DEFENCE COUNSEL: Would you agree with this; that by that late stage, </a:t>
            </a:r>
            <a:r>
              <a:rPr lang="en-GB" b="1" i="1" dirty="0">
                <a:latin typeface="Arial" panose="020B0604020202020204" pitchFamily="34" charset="0"/>
                <a:cs typeface="Arial" panose="020B0604020202020204" pitchFamily="34" charset="0"/>
              </a:rPr>
              <a:t>you were off your face?</a:t>
            </a:r>
          </a:p>
          <a:p>
            <a:pPr marL="0" indent="0">
              <a:buNone/>
            </a:pPr>
            <a:endParaRPr lang="en-AU" i="1" dirty="0">
              <a:latin typeface="Arial" panose="020B0604020202020204" pitchFamily="34" charset="0"/>
              <a:cs typeface="Arial" panose="020B0604020202020204" pitchFamily="34" charset="0"/>
            </a:endParaRPr>
          </a:p>
          <a:p>
            <a:pPr marL="0" indent="0">
              <a:buNone/>
            </a:pPr>
            <a:r>
              <a:rPr lang="en-GB" i="1" dirty="0">
                <a:latin typeface="Arial" panose="020B0604020202020204" pitchFamily="34" charset="0"/>
                <a:cs typeface="Arial" panose="020B0604020202020204" pitchFamily="34" charset="0"/>
              </a:rPr>
              <a:t>COMPLAINANT: I don’t know. What is - what’s the difference between drunk and off your face?</a:t>
            </a:r>
          </a:p>
          <a:p>
            <a:pPr marL="0" indent="0">
              <a:buNone/>
            </a:pPr>
            <a:endParaRPr lang="en-AU" i="1" dirty="0">
              <a:latin typeface="Arial" panose="020B0604020202020204" pitchFamily="34" charset="0"/>
              <a:cs typeface="Arial" panose="020B0604020202020204" pitchFamily="34" charset="0"/>
            </a:endParaRPr>
          </a:p>
          <a:p>
            <a:pPr marL="0" indent="0">
              <a:buNone/>
            </a:pPr>
            <a:r>
              <a:rPr lang="en-GB" i="1" dirty="0">
                <a:latin typeface="Arial" panose="020B0604020202020204" pitchFamily="34" charset="0"/>
                <a:cs typeface="Arial" panose="020B0604020202020204" pitchFamily="34" charset="0"/>
              </a:rPr>
              <a:t>DEFENCE COUNSEL: </a:t>
            </a:r>
            <a:r>
              <a:rPr lang="en-GB" b="1" i="1" dirty="0">
                <a:latin typeface="Arial" panose="020B0604020202020204" pitchFamily="34" charset="0"/>
                <a:cs typeface="Arial" panose="020B0604020202020204" pitchFamily="34" charset="0"/>
              </a:rPr>
              <a:t>Extremely drunk</a:t>
            </a:r>
            <a:r>
              <a:rPr lang="en-GB" i="1" dirty="0">
                <a:latin typeface="Arial" panose="020B0604020202020204" pitchFamily="34" charset="0"/>
                <a:cs typeface="Arial" panose="020B0604020202020204" pitchFamily="34" charset="0"/>
              </a:rPr>
              <a:t>; I will put it that way?</a:t>
            </a:r>
          </a:p>
          <a:p>
            <a:pPr marL="0" indent="0">
              <a:buNone/>
            </a:pPr>
            <a:endParaRPr lang="en-AU" i="1" dirty="0">
              <a:latin typeface="Arial" panose="020B0604020202020204" pitchFamily="34" charset="0"/>
              <a:cs typeface="Arial" panose="020B0604020202020204" pitchFamily="34" charset="0"/>
            </a:endParaRPr>
          </a:p>
          <a:p>
            <a:pPr marL="0" indent="0">
              <a:buNone/>
            </a:pPr>
            <a:r>
              <a:rPr lang="en-GB" i="1" dirty="0">
                <a:latin typeface="Arial" panose="020B0604020202020204" pitchFamily="34" charset="0"/>
                <a:cs typeface="Arial" panose="020B0604020202020204" pitchFamily="34" charset="0"/>
              </a:rPr>
              <a:t>COMPLAINANT: I’d say quite drunk but maybe not extremely drunk.</a:t>
            </a:r>
            <a:endParaRPr lang="en-AU" i="1" dirty="0">
              <a:latin typeface="Arial" panose="020B0604020202020204" pitchFamily="34" charset="0"/>
              <a:cs typeface="Arial" panose="020B0604020202020204" pitchFamily="34" charset="0"/>
            </a:endParaRPr>
          </a:p>
          <a:p>
            <a:endParaRPr lang="en-AU" dirty="0"/>
          </a:p>
        </p:txBody>
      </p:sp>
      <p:sp>
        <p:nvSpPr>
          <p:cNvPr id="4" name="Slide Number Placeholder 3">
            <a:extLst>
              <a:ext uri="{FF2B5EF4-FFF2-40B4-BE49-F238E27FC236}">
                <a16:creationId xmlns:a16="http://schemas.microsoft.com/office/drawing/2014/main" id="{16572A99-C623-A1E7-B1EB-16E63636714F}"/>
              </a:ext>
            </a:extLst>
          </p:cNvPr>
          <p:cNvSpPr>
            <a:spLocks noGrp="1"/>
          </p:cNvSpPr>
          <p:nvPr>
            <p:ph type="sldNum" sz="quarter" idx="11"/>
          </p:nvPr>
        </p:nvSpPr>
        <p:spPr>
          <a:xfrm>
            <a:off x="8610600" y="6356350"/>
            <a:ext cx="2743200" cy="365125"/>
          </a:xfrm>
        </p:spPr>
        <p:txBody>
          <a:bodyPr>
            <a:normAutofit/>
          </a:bodyPr>
          <a:lstStyle/>
          <a:p>
            <a:pPr>
              <a:spcAft>
                <a:spcPts val="600"/>
              </a:spcAft>
            </a:pPr>
            <a:fld id="{DA7B4246-FDFA-7E4C-A54D-095A75DA82FF}" type="slidenum">
              <a:rPr lang="en-US" smtClean="0"/>
              <a:pPr>
                <a:spcAft>
                  <a:spcPts val="600"/>
                </a:spcAft>
              </a:pPr>
              <a:t>28</a:t>
            </a:fld>
            <a:endParaRPr lang="en-US"/>
          </a:p>
        </p:txBody>
      </p:sp>
    </p:spTree>
    <p:extLst>
      <p:ext uri="{BB962C8B-B14F-4D97-AF65-F5344CB8AC3E}">
        <p14:creationId xmlns:p14="http://schemas.microsoft.com/office/powerpoint/2010/main" val="6691363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87748781-64CA-9E55-40B9-3969890B8448}"/>
              </a:ext>
            </a:extLst>
          </p:cNvPr>
          <p:cNvSpPr>
            <a:spLocks noGrp="1"/>
          </p:cNvSpPr>
          <p:nvPr>
            <p:ph type="title"/>
          </p:nvPr>
        </p:nvSpPr>
        <p:spPr>
          <a:xfrm>
            <a:off x="838200" y="365125"/>
            <a:ext cx="10515600" cy="1325563"/>
          </a:xfrm>
        </p:spPr>
        <p:txBody>
          <a:bodyPr>
            <a:normAutofit/>
          </a:bodyPr>
          <a:lstStyle/>
          <a:p>
            <a:r>
              <a:rPr lang="en-US" b="1" dirty="0">
                <a:solidFill>
                  <a:schemeClr val="accent2"/>
                </a:solidFill>
                <a:latin typeface="Arial" panose="020B0604020202020204" pitchFamily="34" charset="0"/>
                <a:cs typeface="Arial" panose="020B0604020202020204" pitchFamily="34" charset="0"/>
              </a:rPr>
              <a:t>Intoxication</a:t>
            </a:r>
            <a:endParaRPr lang="en-AU" dirty="0">
              <a:solidFill>
                <a:schemeClr val="accent2"/>
              </a:solidFill>
              <a:latin typeface="Arial" panose="020B0604020202020204" pitchFamily="34" charset="0"/>
              <a:cs typeface="Arial" panose="020B0604020202020204" pitchFamily="34" charset="0"/>
            </a:endParaRPr>
          </a:p>
        </p:txBody>
      </p:sp>
      <p:sp>
        <p:nvSpPr>
          <p:cNvPr id="13" name="Arc 1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9C0E54A-12A8-450A-D5F7-9E6C908E6198}"/>
              </a:ext>
            </a:extLst>
          </p:cNvPr>
          <p:cNvSpPr>
            <a:spLocks noGrp="1"/>
          </p:cNvSpPr>
          <p:nvPr>
            <p:ph sz="half" idx="1"/>
          </p:nvPr>
        </p:nvSpPr>
        <p:spPr>
          <a:xfrm>
            <a:off x="838200" y="1825624"/>
            <a:ext cx="10515600" cy="4441031"/>
          </a:xfrm>
        </p:spPr>
        <p:txBody>
          <a:bodyPr>
            <a:normAutofit lnSpcReduction="10000"/>
          </a:bodyPr>
          <a:lstStyle/>
          <a:p>
            <a:pPr marL="0" indent="0">
              <a:buNone/>
            </a:pPr>
            <a:r>
              <a:rPr lang="en-GB" sz="1800" i="1" dirty="0">
                <a:latin typeface="Arial" panose="020B0604020202020204" pitchFamily="34" charset="0"/>
                <a:cs typeface="Arial" panose="020B0604020202020204" pitchFamily="34" charset="0"/>
              </a:rPr>
              <a:t>DEFENCE COUNSEL: Do you say at this stage you were so intoxicated that you probably weren’t thinking straight?</a:t>
            </a:r>
            <a:endParaRPr lang="en-AU" sz="1800" i="1" dirty="0">
              <a:latin typeface="Arial" panose="020B0604020202020204" pitchFamily="34" charset="0"/>
              <a:cs typeface="Arial" panose="020B0604020202020204" pitchFamily="34" charset="0"/>
            </a:endParaRPr>
          </a:p>
          <a:p>
            <a:pPr marL="0" indent="0">
              <a:buNone/>
            </a:pPr>
            <a:r>
              <a:rPr lang="en-GB" sz="1800" i="1" dirty="0">
                <a:latin typeface="Arial" panose="020B0604020202020204" pitchFamily="34" charset="0"/>
                <a:cs typeface="Arial" panose="020B0604020202020204" pitchFamily="34" charset="0"/>
              </a:rPr>
              <a:t>COMPLAINANT: I don’t understand what you mean by that.</a:t>
            </a:r>
            <a:endParaRPr lang="en-AU" sz="1800" i="1" dirty="0">
              <a:latin typeface="Arial" panose="020B0604020202020204" pitchFamily="34" charset="0"/>
              <a:cs typeface="Arial" panose="020B0604020202020204" pitchFamily="34" charset="0"/>
            </a:endParaRPr>
          </a:p>
          <a:p>
            <a:pPr marL="0" indent="0">
              <a:buNone/>
            </a:pPr>
            <a:r>
              <a:rPr lang="en-GB" sz="1800" i="1" dirty="0">
                <a:latin typeface="Arial" panose="020B0604020202020204" pitchFamily="34" charset="0"/>
                <a:cs typeface="Arial" panose="020B0604020202020204" pitchFamily="34" charset="0"/>
              </a:rPr>
              <a:t>DEFENCE COUNSEL: </a:t>
            </a:r>
            <a:r>
              <a:rPr lang="en-GB" sz="1800" b="1" i="1" dirty="0">
                <a:latin typeface="Arial" panose="020B0604020202020204" pitchFamily="34" charset="0"/>
                <a:cs typeface="Arial" panose="020B0604020202020204" pitchFamily="34" charset="0"/>
              </a:rPr>
              <a:t>You weren’t making decisions and reasoning in the same way that you normally do?</a:t>
            </a:r>
            <a:endParaRPr lang="en-AU" sz="1800" b="1" i="1" dirty="0">
              <a:latin typeface="Arial" panose="020B0604020202020204" pitchFamily="34" charset="0"/>
              <a:cs typeface="Arial" panose="020B0604020202020204" pitchFamily="34" charset="0"/>
            </a:endParaRPr>
          </a:p>
          <a:p>
            <a:pPr marL="0" indent="0">
              <a:buNone/>
            </a:pPr>
            <a:r>
              <a:rPr lang="en-GB" sz="1800" i="1" dirty="0">
                <a:latin typeface="Arial" panose="020B0604020202020204" pitchFamily="34" charset="0"/>
                <a:cs typeface="Arial" panose="020B0604020202020204" pitchFamily="34" charset="0"/>
              </a:rPr>
              <a:t>COMPLAINANT: I don’t think I was doing anything abnormal.</a:t>
            </a:r>
            <a:endParaRPr lang="en-AU" sz="1800" i="1" dirty="0">
              <a:latin typeface="Arial" panose="020B0604020202020204" pitchFamily="34" charset="0"/>
              <a:cs typeface="Arial" panose="020B0604020202020204" pitchFamily="34" charset="0"/>
            </a:endParaRPr>
          </a:p>
          <a:p>
            <a:pPr marL="0" indent="0">
              <a:buNone/>
            </a:pPr>
            <a:r>
              <a:rPr lang="en-GB" sz="1800" i="1" dirty="0">
                <a:latin typeface="Arial" panose="020B0604020202020204" pitchFamily="34" charset="0"/>
                <a:cs typeface="Arial" panose="020B0604020202020204" pitchFamily="34" charset="0"/>
              </a:rPr>
              <a:t>DEFENCE COUNSEL: What about joining [the accused] on the bed? That would be abnormal?</a:t>
            </a:r>
            <a:endParaRPr lang="en-AU" sz="1800" i="1" dirty="0">
              <a:latin typeface="Arial" panose="020B0604020202020204" pitchFamily="34" charset="0"/>
              <a:cs typeface="Arial" panose="020B0604020202020204" pitchFamily="34" charset="0"/>
            </a:endParaRPr>
          </a:p>
          <a:p>
            <a:pPr marL="0" indent="0">
              <a:buNone/>
            </a:pPr>
            <a:r>
              <a:rPr lang="en-GB" sz="1800" i="1" dirty="0">
                <a:latin typeface="Arial" panose="020B0604020202020204" pitchFamily="34" charset="0"/>
                <a:cs typeface="Arial" panose="020B0604020202020204" pitchFamily="34" charset="0"/>
              </a:rPr>
              <a:t>COMPLAINANT: Yes. ...</a:t>
            </a:r>
            <a:endParaRPr lang="en-AU" sz="1800" i="1" dirty="0">
              <a:latin typeface="Arial" panose="020B0604020202020204" pitchFamily="34" charset="0"/>
              <a:cs typeface="Arial" panose="020B0604020202020204" pitchFamily="34" charset="0"/>
            </a:endParaRPr>
          </a:p>
          <a:p>
            <a:pPr marL="0" indent="0">
              <a:buNone/>
            </a:pPr>
            <a:r>
              <a:rPr lang="en-GB" sz="1800" i="1" dirty="0">
                <a:latin typeface="Arial" panose="020B0604020202020204" pitchFamily="34" charset="0"/>
                <a:cs typeface="Arial" panose="020B0604020202020204" pitchFamily="34" charset="0"/>
              </a:rPr>
              <a:t>DEFENCE COUNSEL: Isn’t it possible that in your normal state, in your conscious mind, you wouldn’t have done these things but in the state that you were in that night you might have?</a:t>
            </a:r>
            <a:endParaRPr lang="en-AU" sz="1800" i="1" dirty="0">
              <a:latin typeface="Arial" panose="020B0604020202020204" pitchFamily="34" charset="0"/>
              <a:cs typeface="Arial" panose="020B0604020202020204" pitchFamily="34" charset="0"/>
            </a:endParaRPr>
          </a:p>
          <a:p>
            <a:pPr marL="0" indent="0">
              <a:buNone/>
            </a:pPr>
            <a:r>
              <a:rPr lang="en-GB" sz="1800" i="1" dirty="0">
                <a:latin typeface="Arial" panose="020B0604020202020204" pitchFamily="34" charset="0"/>
                <a:cs typeface="Arial" panose="020B0604020202020204" pitchFamily="34" charset="0"/>
              </a:rPr>
              <a:t>COMPLAINANT: No, I wouldn’t have done those things in a drunken state.</a:t>
            </a:r>
            <a:endParaRPr lang="en-AU" sz="1800" i="1" dirty="0">
              <a:latin typeface="Arial" panose="020B0604020202020204" pitchFamily="34" charset="0"/>
              <a:cs typeface="Arial" panose="020B0604020202020204" pitchFamily="34" charset="0"/>
            </a:endParaRPr>
          </a:p>
          <a:p>
            <a:pPr marL="0" indent="0">
              <a:buNone/>
            </a:pPr>
            <a:r>
              <a:rPr lang="en-GB" sz="1800" i="1" dirty="0">
                <a:latin typeface="Arial" panose="020B0604020202020204" pitchFamily="34" charset="0"/>
                <a:cs typeface="Arial" panose="020B0604020202020204" pitchFamily="34" charset="0"/>
              </a:rPr>
              <a:t>DEFENCE COUNSEL: </a:t>
            </a:r>
            <a:r>
              <a:rPr lang="en-GB" sz="1800" b="1" i="1" dirty="0">
                <a:latin typeface="Arial" panose="020B0604020202020204" pitchFamily="34" charset="0"/>
                <a:cs typeface="Arial" panose="020B0604020202020204" pitchFamily="34" charset="0"/>
              </a:rPr>
              <a:t>It’s possible on this night that you did; that they occurred consensually?</a:t>
            </a:r>
            <a:endParaRPr lang="en-AU" sz="1800" b="1" i="1" dirty="0">
              <a:latin typeface="Arial" panose="020B0604020202020204" pitchFamily="34" charset="0"/>
              <a:cs typeface="Arial" panose="020B0604020202020204" pitchFamily="34" charset="0"/>
            </a:endParaRPr>
          </a:p>
          <a:p>
            <a:pPr marL="0" indent="0">
              <a:buNone/>
            </a:pPr>
            <a:r>
              <a:rPr lang="en-AU" sz="1800" i="1" dirty="0">
                <a:latin typeface="Arial" panose="020B0604020202020204" pitchFamily="34" charset="0"/>
                <a:cs typeface="Arial" panose="020B0604020202020204" pitchFamily="34" charset="0"/>
              </a:rPr>
              <a:t>COMPLAINANT: I dispute that.</a:t>
            </a:r>
            <a:endParaRPr lang="en-US" sz="1800" i="1" dirty="0">
              <a:latin typeface="Arial" panose="020B0604020202020204" pitchFamily="34" charset="0"/>
              <a:cs typeface="Arial" panose="020B0604020202020204" pitchFamily="34" charset="0"/>
            </a:endParaRPr>
          </a:p>
          <a:p>
            <a:endParaRPr lang="en-AU" sz="1800" dirty="0"/>
          </a:p>
        </p:txBody>
      </p:sp>
      <p:sp>
        <p:nvSpPr>
          <p:cNvPr id="4" name="Slide Number Placeholder 3">
            <a:extLst>
              <a:ext uri="{FF2B5EF4-FFF2-40B4-BE49-F238E27FC236}">
                <a16:creationId xmlns:a16="http://schemas.microsoft.com/office/drawing/2014/main" id="{6C0F3CBC-2485-DD3E-1B02-EA7609B7C6F7}"/>
              </a:ext>
            </a:extLst>
          </p:cNvPr>
          <p:cNvSpPr>
            <a:spLocks noGrp="1"/>
          </p:cNvSpPr>
          <p:nvPr>
            <p:ph type="sldNum" sz="quarter" idx="11"/>
          </p:nvPr>
        </p:nvSpPr>
        <p:spPr>
          <a:xfrm>
            <a:off x="8610600" y="6356350"/>
            <a:ext cx="2743200" cy="365125"/>
          </a:xfrm>
        </p:spPr>
        <p:txBody>
          <a:bodyPr>
            <a:normAutofit/>
          </a:bodyPr>
          <a:lstStyle/>
          <a:p>
            <a:pPr>
              <a:spcAft>
                <a:spcPts val="600"/>
              </a:spcAft>
            </a:pPr>
            <a:fld id="{DA7B4246-FDFA-7E4C-A54D-095A75DA82FF}" type="slidenum">
              <a:rPr lang="en-US" smtClean="0"/>
              <a:pPr>
                <a:spcAft>
                  <a:spcPts val="600"/>
                </a:spcAft>
              </a:pPr>
              <a:t>29</a:t>
            </a:fld>
            <a:endParaRPr lang="en-US"/>
          </a:p>
        </p:txBody>
      </p:sp>
    </p:spTree>
    <p:extLst>
      <p:ext uri="{BB962C8B-B14F-4D97-AF65-F5344CB8AC3E}">
        <p14:creationId xmlns:p14="http://schemas.microsoft.com/office/powerpoint/2010/main" val="2855791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D4C531EF-89AD-61D2-AAF5-4DBD3897C0B4}"/>
              </a:ext>
            </a:extLst>
          </p:cNvPr>
          <p:cNvSpPr>
            <a:spLocks noGrp="1"/>
          </p:cNvSpPr>
          <p:nvPr>
            <p:ph type="title"/>
          </p:nvPr>
        </p:nvSpPr>
        <p:spPr>
          <a:xfrm>
            <a:off x="838200" y="365125"/>
            <a:ext cx="10515600" cy="1018197"/>
          </a:xfrm>
        </p:spPr>
        <p:txBody>
          <a:bodyPr>
            <a:normAutofit/>
          </a:bodyPr>
          <a:lstStyle/>
          <a:p>
            <a:r>
              <a:rPr lang="en-US" b="1" dirty="0">
                <a:solidFill>
                  <a:schemeClr val="accent2"/>
                </a:solidFill>
                <a:latin typeface="Arial" panose="020B0604020202020204" pitchFamily="34" charset="0"/>
                <a:cs typeface="Arial" panose="020B0604020202020204" pitchFamily="34" charset="0"/>
              </a:rPr>
              <a:t>Legislative reform 40+ years</a:t>
            </a:r>
            <a:endParaRPr lang="en-AU" dirty="0">
              <a:solidFill>
                <a:schemeClr val="accent2"/>
              </a:solidFill>
              <a:latin typeface="Arial" panose="020B0604020202020204" pitchFamily="34" charset="0"/>
              <a:cs typeface="Arial" panose="020B0604020202020204" pitchFamily="34"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4CE56A1-C7B6-FD43-2D8A-426FC4F5CE65}"/>
              </a:ext>
            </a:extLst>
          </p:cNvPr>
          <p:cNvSpPr>
            <a:spLocks noGrp="1"/>
          </p:cNvSpPr>
          <p:nvPr>
            <p:ph idx="1"/>
          </p:nvPr>
        </p:nvSpPr>
        <p:spPr>
          <a:xfrm>
            <a:off x="838200" y="1383323"/>
            <a:ext cx="10798090" cy="5109552"/>
          </a:xfrm>
        </p:spPr>
        <p:txBody>
          <a:bodyPr>
            <a:noAutofit/>
          </a:bodyPr>
          <a:lstStyle/>
          <a:p>
            <a:pPr marL="385763" indent="-385763">
              <a:buFont typeface="+mj-lt"/>
              <a:buAutoNum type="arabicPeriod"/>
            </a:pPr>
            <a:r>
              <a:rPr lang="en-AU" sz="1800" b="1" dirty="0">
                <a:latin typeface="Arial" panose="020B0604020202020204" pitchFamily="34" charset="0"/>
                <a:cs typeface="Arial" panose="020B0604020202020204" pitchFamily="34" charset="0"/>
              </a:rPr>
              <a:t>1981</a:t>
            </a:r>
            <a:r>
              <a:rPr lang="en-AU" sz="1800" dirty="0">
                <a:latin typeface="Arial" panose="020B0604020202020204" pitchFamily="34" charset="0"/>
                <a:cs typeface="Arial" panose="020B0604020202020204" pitchFamily="34" charset="0"/>
              </a:rPr>
              <a:t>: </a:t>
            </a:r>
            <a:r>
              <a:rPr lang="en-AU" sz="1800" i="1" dirty="0">
                <a:latin typeface="Arial" panose="020B0604020202020204" pitchFamily="34" charset="0"/>
                <a:cs typeface="Arial" panose="020B0604020202020204" pitchFamily="34" charset="0"/>
              </a:rPr>
              <a:t>Crimes (Sexual Assault) Amendment Act 1981</a:t>
            </a:r>
            <a:r>
              <a:rPr lang="en-AU" sz="1800" dirty="0">
                <a:latin typeface="Arial" panose="020B0604020202020204" pitchFamily="34" charset="0"/>
                <a:cs typeface="Arial" panose="020B0604020202020204" pitchFamily="34" charset="0"/>
              </a:rPr>
              <a:t> </a:t>
            </a:r>
            <a:r>
              <a:rPr lang="en-AU" sz="1800" dirty="0" err="1">
                <a:latin typeface="Arial" panose="020B0604020202020204" pitchFamily="34" charset="0"/>
                <a:cs typeface="Arial" panose="020B0604020202020204" pitchFamily="34" charset="0"/>
              </a:rPr>
              <a:t>mo</a:t>
            </a:r>
            <a:r>
              <a:rPr lang="en-US" sz="1800" dirty="0" err="1">
                <a:latin typeface="Arial" panose="020B0604020202020204" pitchFamily="34" charset="0"/>
                <a:cs typeface="Arial" panose="020B0604020202020204" pitchFamily="34" charset="0"/>
              </a:rPr>
              <a:t>st</a:t>
            </a:r>
            <a:r>
              <a:rPr lang="en-US" sz="1800" dirty="0">
                <a:latin typeface="Arial" panose="020B0604020202020204" pitchFamily="34" charset="0"/>
                <a:cs typeface="Arial" panose="020B0604020202020204" pitchFamily="34" charset="0"/>
              </a:rPr>
              <a:t> significant: </a:t>
            </a:r>
          </a:p>
          <a:p>
            <a:pPr lvl="1">
              <a:buFontTx/>
              <a:buChar char="-"/>
            </a:pPr>
            <a:r>
              <a:rPr lang="en-US" sz="1800" dirty="0">
                <a:latin typeface="Arial" panose="020B0604020202020204" pitchFamily="34" charset="0"/>
                <a:cs typeface="Arial" panose="020B0604020202020204" pitchFamily="34" charset="0"/>
              </a:rPr>
              <a:t>graduated series of offences </a:t>
            </a:r>
          </a:p>
          <a:p>
            <a:pPr lvl="1">
              <a:buFontTx/>
              <a:buChar char="-"/>
            </a:pPr>
            <a:r>
              <a:rPr lang="en-US" sz="1800" dirty="0">
                <a:latin typeface="Arial" panose="020B0604020202020204" pitchFamily="34" charset="0"/>
                <a:cs typeface="Arial" panose="020B0604020202020204" pitchFamily="34" charset="0"/>
              </a:rPr>
              <a:t>expanded conduct</a:t>
            </a:r>
          </a:p>
          <a:p>
            <a:pPr lvl="1">
              <a:buFontTx/>
              <a:buChar char="-"/>
            </a:pPr>
            <a:r>
              <a:rPr lang="en-US" sz="1800" dirty="0">
                <a:latin typeface="Arial" panose="020B0604020202020204" pitchFamily="34" charset="0"/>
                <a:cs typeface="Arial" panose="020B0604020202020204" pitchFamily="34" charset="0"/>
              </a:rPr>
              <a:t>Gender neutrality</a:t>
            </a:r>
            <a:endParaRPr lang="en-AU" sz="1800" dirty="0">
              <a:latin typeface="Arial" panose="020B0604020202020204" pitchFamily="34" charset="0"/>
              <a:cs typeface="Arial" panose="020B0604020202020204" pitchFamily="34" charset="0"/>
            </a:endParaRPr>
          </a:p>
          <a:p>
            <a:pPr lvl="1">
              <a:buFontTx/>
              <a:buChar char="-"/>
            </a:pPr>
            <a:r>
              <a:rPr lang="en-US" sz="1800" dirty="0">
                <a:latin typeface="Arial" panose="020B0604020202020204" pitchFamily="34" charset="0"/>
                <a:cs typeface="Arial" panose="020B0604020202020204" pitchFamily="34" charset="0"/>
              </a:rPr>
              <a:t>Move to consent</a:t>
            </a:r>
          </a:p>
          <a:p>
            <a:pPr>
              <a:buFontTx/>
              <a:buChar char="-"/>
            </a:pPr>
            <a:endParaRPr lang="en-AU" sz="1800" dirty="0">
              <a:latin typeface="Arial" panose="020B0604020202020204" pitchFamily="34" charset="0"/>
              <a:cs typeface="Arial" panose="020B0604020202020204" pitchFamily="34" charset="0"/>
            </a:endParaRPr>
          </a:p>
          <a:p>
            <a:pPr marL="0" indent="0">
              <a:buNone/>
            </a:pPr>
            <a:r>
              <a:rPr lang="en-AU" sz="1800" b="1" dirty="0">
                <a:latin typeface="Arial" panose="020B0604020202020204" pitchFamily="34" charset="0"/>
                <a:cs typeface="Arial" panose="020B0604020202020204" pitchFamily="34" charset="0"/>
              </a:rPr>
              <a:t>2. 1989</a:t>
            </a:r>
            <a:r>
              <a:rPr lang="en-AU" sz="1800" dirty="0">
                <a:latin typeface="Arial" panose="020B0604020202020204" pitchFamily="34" charset="0"/>
                <a:cs typeface="Arial" panose="020B0604020202020204" pitchFamily="34" charset="0"/>
              </a:rPr>
              <a:t>: </a:t>
            </a:r>
            <a:r>
              <a:rPr lang="en-AU" sz="1800" i="1" dirty="0">
                <a:latin typeface="Arial" panose="020B0604020202020204" pitchFamily="34" charset="0"/>
                <a:cs typeface="Arial" panose="020B0604020202020204" pitchFamily="34" charset="0"/>
              </a:rPr>
              <a:t>Crimes (Amendment) Act 1989</a:t>
            </a:r>
            <a:r>
              <a:rPr lang="en-AU" sz="1800" dirty="0">
                <a:latin typeface="Arial" panose="020B0604020202020204" pitchFamily="34" charset="0"/>
                <a:cs typeface="Arial" panose="020B0604020202020204" pitchFamily="34" charset="0"/>
              </a:rPr>
              <a:t>: moved from graduated offences to three basic offences to 3 offences sexual assault; indecent assault; and acts of indecency</a:t>
            </a:r>
            <a:endParaRPr lang="en-AU" sz="1800" b="1" dirty="0">
              <a:latin typeface="Arial" panose="020B0604020202020204" pitchFamily="34" charset="0"/>
              <a:cs typeface="Arial" panose="020B0604020202020204" pitchFamily="34" charset="0"/>
            </a:endParaRPr>
          </a:p>
          <a:p>
            <a:pPr marL="0" indent="0">
              <a:buNone/>
            </a:pPr>
            <a:endParaRPr lang="en-AU" sz="1800" b="1" dirty="0">
              <a:latin typeface="Arial" panose="020B0604020202020204" pitchFamily="34" charset="0"/>
              <a:cs typeface="Arial" panose="020B0604020202020204" pitchFamily="34" charset="0"/>
            </a:endParaRPr>
          </a:p>
          <a:p>
            <a:pPr marL="0" indent="0">
              <a:buNone/>
            </a:pPr>
            <a:r>
              <a:rPr lang="en-AU" sz="1800" b="1" dirty="0">
                <a:latin typeface="Arial" panose="020B0604020202020204" pitchFamily="34" charset="0"/>
                <a:cs typeface="Arial" panose="020B0604020202020204" pitchFamily="34" charset="0"/>
              </a:rPr>
              <a:t>3. 2007: </a:t>
            </a:r>
            <a:r>
              <a:rPr lang="en-AU" sz="1800" i="1" dirty="0">
                <a:latin typeface="Arial" panose="020B0604020202020204" pitchFamily="34" charset="0"/>
                <a:cs typeface="Arial" panose="020B0604020202020204" pitchFamily="34" charset="0"/>
              </a:rPr>
              <a:t>Crimes Amendment (Consent – Sexual Assault Offences) Act 2007 </a:t>
            </a:r>
          </a:p>
          <a:p>
            <a:pPr>
              <a:buFontTx/>
              <a:buChar char="-"/>
            </a:pPr>
            <a:r>
              <a:rPr lang="en-AU" sz="1800" dirty="0">
                <a:latin typeface="Arial" panose="020B0604020202020204" pitchFamily="34" charset="0"/>
                <a:cs typeface="Arial" panose="020B0604020202020204" pitchFamily="34" charset="0"/>
              </a:rPr>
              <a:t>introduced an express definition of consent; </a:t>
            </a:r>
          </a:p>
          <a:p>
            <a:pPr>
              <a:buFontTx/>
              <a:buChar char="-"/>
            </a:pPr>
            <a:r>
              <a:rPr lang="en-AU" sz="1800" dirty="0">
                <a:latin typeface="Arial" panose="020B0604020202020204" pitchFamily="34" charset="0"/>
                <a:cs typeface="Arial" panose="020B0604020202020204" pitchFamily="34" charset="0"/>
              </a:rPr>
              <a:t>expanded the list of automatic negations and included may negate consent; </a:t>
            </a:r>
          </a:p>
          <a:p>
            <a:pPr>
              <a:buFontTx/>
              <a:buChar char="-"/>
            </a:pPr>
            <a:r>
              <a:rPr lang="en-AU" sz="1800" dirty="0">
                <a:latin typeface="Arial" panose="020B0604020202020204" pitchFamily="34" charset="0"/>
                <a:cs typeface="Arial" panose="020B0604020202020204" pitchFamily="34" charset="0"/>
              </a:rPr>
              <a:t>provisions re ‘knowledge’ including no reasonable ground</a:t>
            </a:r>
          </a:p>
          <a:p>
            <a:pPr marL="0" indent="0">
              <a:buNone/>
            </a:pPr>
            <a:endParaRPr lang="en-AU" sz="1800" dirty="0">
              <a:latin typeface="Arial" panose="020B0604020202020204" pitchFamily="34" charset="0"/>
              <a:cs typeface="Arial" panose="020B0604020202020204" pitchFamily="34" charset="0"/>
            </a:endParaRPr>
          </a:p>
          <a:p>
            <a:pPr marL="0" indent="0">
              <a:buNone/>
            </a:pPr>
            <a:r>
              <a:rPr lang="en-US" sz="1800" b="1" dirty="0">
                <a:latin typeface="Arial" panose="020B0604020202020204" pitchFamily="34" charset="0"/>
                <a:cs typeface="Arial" panose="020B0604020202020204" pitchFamily="34" charset="0"/>
              </a:rPr>
              <a:t>4</a:t>
            </a:r>
            <a:r>
              <a:rPr lang="en-US" sz="1800" b="1" dirty="0">
                <a:highlight>
                  <a:srgbClr val="FFFF00"/>
                </a:highlight>
                <a:latin typeface="Arial" panose="020B0604020202020204" pitchFamily="34" charset="0"/>
                <a:cs typeface="Arial" panose="020B0604020202020204" pitchFamily="34" charset="0"/>
              </a:rPr>
              <a:t>. 2021: </a:t>
            </a:r>
            <a:r>
              <a:rPr lang="en-AU" sz="1800" i="1" dirty="0">
                <a:highlight>
                  <a:srgbClr val="FFFF00"/>
                </a:highlight>
                <a:latin typeface="Arial" panose="020B0604020202020204" pitchFamily="34" charset="0"/>
                <a:cs typeface="Arial" panose="020B0604020202020204" pitchFamily="34" charset="0"/>
              </a:rPr>
              <a:t>Crimes Legislation Amendment (Sexual Consent Reforms) Act 2021</a:t>
            </a:r>
            <a:endParaRPr lang="en-AU" sz="1800" dirty="0">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72712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55373156-96FF-0C61-7EE7-48C2E52882F1}"/>
              </a:ext>
            </a:extLst>
          </p:cNvPr>
          <p:cNvSpPr>
            <a:spLocks noGrp="1"/>
          </p:cNvSpPr>
          <p:nvPr>
            <p:ph type="title"/>
          </p:nvPr>
        </p:nvSpPr>
        <p:spPr>
          <a:xfrm>
            <a:off x="838200" y="365125"/>
            <a:ext cx="10515600" cy="1325563"/>
          </a:xfrm>
        </p:spPr>
        <p:txBody>
          <a:bodyPr>
            <a:normAutofit/>
          </a:bodyPr>
          <a:lstStyle/>
          <a:p>
            <a:r>
              <a:rPr lang="en-AU" b="1" dirty="0">
                <a:solidFill>
                  <a:schemeClr val="accent2"/>
                </a:solidFill>
                <a:latin typeface="Arial" panose="020B0604020202020204" pitchFamily="34" charset="0"/>
                <a:cs typeface="Arial" panose="020B0604020202020204" pitchFamily="34" charset="0"/>
              </a:rPr>
              <a:t>61HK   Knowledge about consent</a:t>
            </a:r>
            <a:endParaRPr lang="en-AU" dirty="0">
              <a:solidFill>
                <a:schemeClr val="accent2"/>
              </a:solidFill>
              <a:latin typeface="Arial" panose="020B0604020202020204" pitchFamily="34" charset="0"/>
              <a:cs typeface="Arial" panose="020B0604020202020204" pitchFamily="34"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9D51FB57-91F2-599A-877A-AF0DC7388861}"/>
              </a:ext>
            </a:extLst>
          </p:cNvPr>
          <p:cNvSpPr>
            <a:spLocks noGrp="1"/>
          </p:cNvSpPr>
          <p:nvPr>
            <p:ph idx="1"/>
          </p:nvPr>
        </p:nvSpPr>
        <p:spPr>
          <a:xfrm>
            <a:off x="838200" y="1825625"/>
            <a:ext cx="10515600" cy="4667250"/>
          </a:xfrm>
        </p:spPr>
        <p:txBody>
          <a:bodyPr>
            <a:normAutofit fontScale="85000" lnSpcReduction="20000"/>
          </a:bodyPr>
          <a:lstStyle/>
          <a:p>
            <a:pPr marL="0" indent="0">
              <a:buNone/>
            </a:pPr>
            <a:r>
              <a:rPr lang="en-GB" sz="1800" i="1" dirty="0">
                <a:latin typeface="Arial" panose="020B0604020202020204" pitchFamily="34" charset="0"/>
                <a:cs typeface="Arial" panose="020B0604020202020204" pitchFamily="34" charset="0"/>
              </a:rPr>
              <a:t>DEFENCE COUNSEL: </a:t>
            </a:r>
            <a:r>
              <a:rPr lang="en-AU" sz="1800" i="1" dirty="0">
                <a:latin typeface="Arial" panose="020B0604020202020204" pitchFamily="34" charset="0"/>
                <a:cs typeface="Arial" panose="020B0604020202020204" pitchFamily="34" charset="0"/>
              </a:rPr>
              <a:t>When you were having sex with [the complainant] in the room, </a:t>
            </a:r>
            <a:r>
              <a:rPr lang="en-AU" sz="1800" b="1" i="1" dirty="0">
                <a:latin typeface="Arial" panose="020B0604020202020204" pitchFamily="34" charset="0"/>
                <a:cs typeface="Arial" panose="020B0604020202020204" pitchFamily="34" charset="0"/>
              </a:rPr>
              <a:t>did she say no to you at any point?</a:t>
            </a:r>
          </a:p>
          <a:p>
            <a:pPr marL="0" indent="0">
              <a:buNone/>
            </a:pPr>
            <a:r>
              <a:rPr lang="en-AU" sz="1800" b="1" i="1" dirty="0">
                <a:latin typeface="Arial" panose="020B0604020202020204" pitchFamily="34" charset="0"/>
                <a:cs typeface="Arial" panose="020B0604020202020204" pitchFamily="34" charset="0"/>
              </a:rPr>
              <a:t>ACCUSED:</a:t>
            </a:r>
            <a:r>
              <a:rPr lang="en-AU" sz="1800" i="1" dirty="0">
                <a:latin typeface="Arial" panose="020B0604020202020204" pitchFamily="34" charset="0"/>
                <a:cs typeface="Arial" panose="020B0604020202020204" pitchFamily="34" charset="0"/>
              </a:rPr>
              <a:t>  No, she didn't.</a:t>
            </a:r>
          </a:p>
          <a:p>
            <a:pPr marL="0" indent="0">
              <a:buNone/>
            </a:pPr>
            <a:r>
              <a:rPr lang="en-AU" sz="1800" i="1" dirty="0">
                <a:latin typeface="Arial" panose="020B0604020202020204" pitchFamily="34" charset="0"/>
                <a:cs typeface="Arial" panose="020B0604020202020204" pitchFamily="34" charset="0"/>
              </a:rPr>
              <a:t>D</a:t>
            </a:r>
            <a:r>
              <a:rPr lang="en-GB" sz="1800" i="1" dirty="0">
                <a:latin typeface="Arial" panose="020B0604020202020204" pitchFamily="34" charset="0"/>
                <a:cs typeface="Arial" panose="020B0604020202020204" pitchFamily="34" charset="0"/>
              </a:rPr>
              <a:t>EFENCE COUNSEL:</a:t>
            </a:r>
            <a:r>
              <a:rPr lang="en-AU" sz="1800" i="1" dirty="0">
                <a:latin typeface="Arial" panose="020B0604020202020204" pitchFamily="34" charset="0"/>
                <a:cs typeface="Arial" panose="020B0604020202020204" pitchFamily="34" charset="0"/>
              </a:rPr>
              <a:t>  </a:t>
            </a:r>
            <a:r>
              <a:rPr lang="en-AU" sz="1800" b="1" i="1" dirty="0">
                <a:latin typeface="Arial" panose="020B0604020202020204" pitchFamily="34" charset="0"/>
                <a:cs typeface="Arial" panose="020B0604020202020204" pitchFamily="34" charset="0"/>
              </a:rPr>
              <a:t>Did she tell you at any point that she didn't want to have sex with you?</a:t>
            </a:r>
          </a:p>
          <a:p>
            <a:pPr marL="0" indent="0">
              <a:buNone/>
            </a:pPr>
            <a:r>
              <a:rPr lang="en-AU" sz="1800" b="1" i="1" dirty="0">
                <a:latin typeface="Arial" panose="020B0604020202020204" pitchFamily="34" charset="0"/>
                <a:cs typeface="Arial" panose="020B0604020202020204" pitchFamily="34" charset="0"/>
              </a:rPr>
              <a:t>ACCUSED:  No.  At no - not at one point did she ever say that, like, anything like that.</a:t>
            </a:r>
          </a:p>
          <a:p>
            <a:pPr marL="0" indent="0">
              <a:buNone/>
            </a:pPr>
            <a:r>
              <a:rPr lang="en-AU" sz="1800" i="1" dirty="0">
                <a:latin typeface="Arial" panose="020B0604020202020204" pitchFamily="34" charset="0"/>
                <a:cs typeface="Arial" panose="020B0604020202020204" pitchFamily="34" charset="0"/>
              </a:rPr>
              <a:t> </a:t>
            </a:r>
            <a:r>
              <a:rPr lang="en-GB" sz="1800" i="1" dirty="0">
                <a:latin typeface="Arial" panose="020B0604020202020204" pitchFamily="34" charset="0"/>
                <a:cs typeface="Arial" panose="020B0604020202020204" pitchFamily="34" charset="0"/>
              </a:rPr>
              <a:t>DEFENCE COUNSEL: </a:t>
            </a:r>
            <a:r>
              <a:rPr lang="en-AU" sz="1800" i="1" dirty="0">
                <a:latin typeface="Arial" panose="020B0604020202020204" pitchFamily="34" charset="0"/>
                <a:cs typeface="Arial" panose="020B0604020202020204" pitchFamily="34" charset="0"/>
              </a:rPr>
              <a:t>Did she push you away at any point?</a:t>
            </a:r>
          </a:p>
          <a:p>
            <a:pPr marL="0" indent="0">
              <a:buNone/>
            </a:pPr>
            <a:r>
              <a:rPr lang="en-AU" sz="1800" b="1" i="1" dirty="0">
                <a:latin typeface="Arial" panose="020B0604020202020204" pitchFamily="34" charset="0"/>
                <a:cs typeface="Arial" panose="020B0604020202020204" pitchFamily="34" charset="0"/>
              </a:rPr>
              <a:t>ACCUSED: </a:t>
            </a:r>
            <a:r>
              <a:rPr lang="en-AU" sz="1800" i="1" dirty="0">
                <a:latin typeface="Arial" panose="020B0604020202020204" pitchFamily="34" charset="0"/>
                <a:cs typeface="Arial" panose="020B0604020202020204" pitchFamily="34" charset="0"/>
              </a:rPr>
              <a:t>No.</a:t>
            </a:r>
          </a:p>
          <a:p>
            <a:pPr marL="0" indent="0">
              <a:buNone/>
            </a:pPr>
            <a:r>
              <a:rPr lang="en-AU" sz="1800" i="1" dirty="0">
                <a:latin typeface="Arial" panose="020B0604020202020204" pitchFamily="34" charset="0"/>
                <a:cs typeface="Arial" panose="020B0604020202020204" pitchFamily="34" charset="0"/>
              </a:rPr>
              <a:t>…</a:t>
            </a:r>
          </a:p>
          <a:p>
            <a:pPr marL="0" indent="0">
              <a:buNone/>
            </a:pPr>
            <a:endParaRPr lang="en-AU" sz="1800" i="1" dirty="0">
              <a:latin typeface="Arial" panose="020B0604020202020204" pitchFamily="34" charset="0"/>
              <a:cs typeface="Arial" panose="020B0604020202020204" pitchFamily="34" charset="0"/>
            </a:endParaRPr>
          </a:p>
          <a:p>
            <a:pPr marL="0" indent="0">
              <a:buNone/>
            </a:pPr>
            <a:r>
              <a:rPr lang="en-AU" sz="1800" i="1" dirty="0">
                <a:latin typeface="Arial" panose="020B0604020202020204" pitchFamily="34" charset="0"/>
                <a:cs typeface="Arial" panose="020B0604020202020204" pitchFamily="34" charset="0"/>
              </a:rPr>
              <a:t>DEFENCE COUNSEL:  At any stage during having sex with [the complainant] </a:t>
            </a:r>
            <a:r>
              <a:rPr lang="en-AU" sz="1800" b="1" i="1" dirty="0">
                <a:latin typeface="Arial" panose="020B0604020202020204" pitchFamily="34" charset="0"/>
                <a:cs typeface="Arial" panose="020B0604020202020204" pitchFamily="34" charset="0"/>
              </a:rPr>
              <a:t>did she tell you that she didn't want to have sex with you?</a:t>
            </a:r>
          </a:p>
          <a:p>
            <a:pPr marL="0" indent="0">
              <a:buNone/>
            </a:pPr>
            <a:r>
              <a:rPr lang="en-AU" sz="1800" i="1" dirty="0">
                <a:latin typeface="Arial" panose="020B0604020202020204" pitchFamily="34" charset="0"/>
                <a:cs typeface="Arial" panose="020B0604020202020204" pitchFamily="34" charset="0"/>
              </a:rPr>
              <a:t>ACCUSED:  No, she did not.</a:t>
            </a:r>
          </a:p>
          <a:p>
            <a:pPr marL="0" indent="0">
              <a:buNone/>
            </a:pPr>
            <a:r>
              <a:rPr lang="en-AU" sz="1800" i="1" dirty="0">
                <a:latin typeface="Arial" panose="020B0604020202020204" pitchFamily="34" charset="0"/>
                <a:cs typeface="Arial" panose="020B0604020202020204" pitchFamily="34" charset="0"/>
              </a:rPr>
              <a:t>DEFENCE COUNSEL:  </a:t>
            </a:r>
            <a:r>
              <a:rPr lang="en-AU" sz="1800" b="1" i="1" dirty="0">
                <a:latin typeface="Arial" panose="020B0604020202020204" pitchFamily="34" charset="0"/>
                <a:cs typeface="Arial" panose="020B0604020202020204" pitchFamily="34" charset="0"/>
              </a:rPr>
              <a:t>Did she try and push you off?</a:t>
            </a:r>
          </a:p>
          <a:p>
            <a:pPr marL="0" indent="0">
              <a:buNone/>
            </a:pPr>
            <a:r>
              <a:rPr lang="en-AU" sz="1800" i="1" dirty="0">
                <a:latin typeface="Arial" panose="020B0604020202020204" pitchFamily="34" charset="0"/>
                <a:cs typeface="Arial" panose="020B0604020202020204" pitchFamily="34" charset="0"/>
              </a:rPr>
              <a:t>ACCUSED:  No.</a:t>
            </a:r>
          </a:p>
          <a:p>
            <a:pPr marL="0" indent="0">
              <a:buNone/>
            </a:pPr>
            <a:r>
              <a:rPr lang="en-AU" sz="1800" i="1" dirty="0">
                <a:latin typeface="Arial" panose="020B0604020202020204" pitchFamily="34" charset="0"/>
                <a:cs typeface="Arial" panose="020B0604020202020204" pitchFamily="34" charset="0"/>
              </a:rPr>
              <a:t>DEFENCE COUNSEL: </a:t>
            </a:r>
            <a:r>
              <a:rPr lang="en-AU" sz="1800" b="1" i="1" dirty="0">
                <a:latin typeface="Arial" panose="020B0604020202020204" pitchFamily="34" charset="0"/>
                <a:cs typeface="Arial" panose="020B0604020202020204" pitchFamily="34" charset="0"/>
              </a:rPr>
              <a:t>Tell you to get away or push you off the bed?</a:t>
            </a:r>
          </a:p>
          <a:p>
            <a:pPr marL="0" indent="0">
              <a:buNone/>
            </a:pPr>
            <a:r>
              <a:rPr lang="en-AU" sz="1800" i="1" dirty="0">
                <a:latin typeface="Arial" panose="020B0604020202020204" pitchFamily="34" charset="0"/>
                <a:cs typeface="Arial" panose="020B0604020202020204" pitchFamily="34" charset="0"/>
              </a:rPr>
              <a:t>ACCUSED:  No, she did not. </a:t>
            </a:r>
          </a:p>
          <a:p>
            <a:endParaRPr lang="en-AU" sz="1300" dirty="0"/>
          </a:p>
        </p:txBody>
      </p:sp>
    </p:spTree>
    <p:extLst>
      <p:ext uri="{BB962C8B-B14F-4D97-AF65-F5344CB8AC3E}">
        <p14:creationId xmlns:p14="http://schemas.microsoft.com/office/powerpoint/2010/main" val="5005979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C69EFB06-08DC-33D8-E4D3-A36B02DB147D}"/>
              </a:ext>
            </a:extLst>
          </p:cNvPr>
          <p:cNvSpPr>
            <a:spLocks noGrp="1"/>
          </p:cNvSpPr>
          <p:nvPr>
            <p:ph type="title"/>
          </p:nvPr>
        </p:nvSpPr>
        <p:spPr>
          <a:xfrm>
            <a:off x="838200" y="365125"/>
            <a:ext cx="10515600" cy="1325563"/>
          </a:xfrm>
        </p:spPr>
        <p:txBody>
          <a:bodyPr>
            <a:normAutofit/>
          </a:bodyPr>
          <a:lstStyle/>
          <a:p>
            <a:r>
              <a:rPr lang="en-AU" b="1" dirty="0">
                <a:solidFill>
                  <a:schemeClr val="accent2"/>
                </a:solidFill>
                <a:latin typeface="Arial" panose="020B0604020202020204" pitchFamily="34" charset="0"/>
                <a:cs typeface="Arial" panose="020B0604020202020204" pitchFamily="34" charset="0"/>
              </a:rPr>
              <a:t>61HK   Knowledge about consent</a:t>
            </a:r>
            <a:endParaRPr lang="en-AU" dirty="0">
              <a:solidFill>
                <a:schemeClr val="accent2"/>
              </a:solidFill>
              <a:latin typeface="Arial" panose="020B0604020202020204" pitchFamily="34" charset="0"/>
              <a:cs typeface="Arial" panose="020B0604020202020204" pitchFamily="34"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33E4CA0C-E463-5C03-78D1-2C1DB3C93AC3}"/>
              </a:ext>
            </a:extLst>
          </p:cNvPr>
          <p:cNvSpPr>
            <a:spLocks noGrp="1"/>
          </p:cNvSpPr>
          <p:nvPr>
            <p:ph idx="1"/>
          </p:nvPr>
        </p:nvSpPr>
        <p:spPr>
          <a:xfrm>
            <a:off x="838200" y="1825624"/>
            <a:ext cx="10515600" cy="4575175"/>
          </a:xfrm>
        </p:spPr>
        <p:txBody>
          <a:bodyPr>
            <a:normAutofit/>
          </a:bodyPr>
          <a:lstStyle/>
          <a:p>
            <a:pPr marL="0" indent="0">
              <a:buNone/>
            </a:pPr>
            <a:r>
              <a:rPr lang="en-AU" sz="1800" i="1" dirty="0">
                <a:latin typeface="Arial" panose="020B0604020202020204" pitchFamily="34" charset="0"/>
                <a:cs typeface="Arial" panose="020B0604020202020204" pitchFamily="34" charset="0"/>
              </a:rPr>
              <a:t>DEFENCE COUNSEL:  So where was she physically - </a:t>
            </a:r>
            <a:r>
              <a:rPr lang="en-AU" sz="1800" b="1" i="1" dirty="0">
                <a:latin typeface="Arial" panose="020B0604020202020204" pitchFamily="34" charset="0"/>
                <a:cs typeface="Arial" panose="020B0604020202020204" pitchFamily="34" charset="0"/>
              </a:rPr>
              <a:t>so she was moving her hips?</a:t>
            </a:r>
          </a:p>
          <a:p>
            <a:pPr marL="0" indent="0">
              <a:buNone/>
            </a:pPr>
            <a:r>
              <a:rPr lang="en-AU" sz="1800" i="1" dirty="0">
                <a:latin typeface="Arial" panose="020B0604020202020204" pitchFamily="34" charset="0"/>
                <a:cs typeface="Arial" panose="020B0604020202020204" pitchFamily="34" charset="0"/>
              </a:rPr>
              <a:t>ACCUSED: Yeah, so she was a bit further up me, because my penis was on her right thigh, like that.</a:t>
            </a:r>
          </a:p>
          <a:p>
            <a:pPr marL="0" indent="0">
              <a:buNone/>
            </a:pPr>
            <a:r>
              <a:rPr lang="en-AU" sz="1800" i="1" dirty="0">
                <a:latin typeface="Arial" panose="020B0604020202020204" pitchFamily="34" charset="0"/>
                <a:cs typeface="Arial" panose="020B0604020202020204" pitchFamily="34" charset="0"/>
              </a:rPr>
              <a:t>DEFENCE COUNSEL: What, </a:t>
            </a:r>
            <a:r>
              <a:rPr lang="en-AU" sz="1800" b="1" i="1" dirty="0">
                <a:latin typeface="Arial" panose="020B0604020202020204" pitchFamily="34" charset="0"/>
                <a:cs typeface="Arial" panose="020B0604020202020204" pitchFamily="34" charset="0"/>
              </a:rPr>
              <a:t>she was moving in some way, was she?</a:t>
            </a:r>
          </a:p>
          <a:p>
            <a:pPr marL="0" indent="0">
              <a:buNone/>
            </a:pPr>
            <a:r>
              <a:rPr lang="en-AU" sz="1800" i="1" dirty="0">
                <a:latin typeface="Arial" panose="020B0604020202020204" pitchFamily="34" charset="0"/>
                <a:cs typeface="Arial" panose="020B0604020202020204" pitchFamily="34" charset="0"/>
              </a:rPr>
              <a:t>ACCUSED:  Yes she was.</a:t>
            </a:r>
          </a:p>
          <a:p>
            <a:pPr marL="0" indent="0">
              <a:buNone/>
            </a:pPr>
            <a:r>
              <a:rPr lang="en-AU" sz="1800" b="1" i="1" dirty="0">
                <a:latin typeface="Arial" panose="020B0604020202020204" pitchFamily="34" charset="0"/>
                <a:cs typeface="Arial" panose="020B0604020202020204" pitchFamily="34" charset="0"/>
              </a:rPr>
              <a:t>DEFENCE COUNSEL: While she was doing that, was anything being said between the two of you?</a:t>
            </a:r>
          </a:p>
          <a:p>
            <a:pPr marL="0" indent="0">
              <a:buNone/>
            </a:pPr>
            <a:r>
              <a:rPr lang="en-AU" sz="1800" b="1" i="1" dirty="0">
                <a:latin typeface="Arial" panose="020B0604020202020204" pitchFamily="34" charset="0"/>
                <a:cs typeface="Arial" panose="020B0604020202020204" pitchFamily="34" charset="0"/>
              </a:rPr>
              <a:t>ACCUSED:  No, there was not anything being said.</a:t>
            </a:r>
          </a:p>
          <a:p>
            <a:pPr marL="0" indent="0">
              <a:buNone/>
            </a:pPr>
            <a:r>
              <a:rPr lang="en-AU" sz="1800" i="1" dirty="0">
                <a:latin typeface="Arial" panose="020B0604020202020204" pitchFamily="34" charset="0"/>
                <a:cs typeface="Arial" panose="020B0604020202020204" pitchFamily="34" charset="0"/>
              </a:rPr>
              <a:t>…</a:t>
            </a:r>
          </a:p>
          <a:p>
            <a:pPr marL="0" indent="0">
              <a:buNone/>
            </a:pPr>
            <a:endParaRPr lang="en-AU" sz="1800" i="1" dirty="0">
              <a:latin typeface="Arial" panose="020B0604020202020204" pitchFamily="34" charset="0"/>
              <a:cs typeface="Arial" panose="020B0604020202020204" pitchFamily="34" charset="0"/>
            </a:endParaRPr>
          </a:p>
          <a:p>
            <a:pPr marL="0" indent="0">
              <a:buNone/>
            </a:pPr>
            <a:r>
              <a:rPr lang="en-AU" sz="1800" i="1" dirty="0">
                <a:latin typeface="Arial" panose="020B0604020202020204" pitchFamily="34" charset="0"/>
                <a:cs typeface="Arial" panose="020B0604020202020204" pitchFamily="34" charset="0"/>
              </a:rPr>
              <a:t>DEFENCE COUNSEL (CLOSING ADDRESS): …He says, "No, we had consensual sex.  We both initiated it."  As men and women of the world, you might think that's how things happen.  </a:t>
            </a:r>
            <a:r>
              <a:rPr lang="en-AU" sz="1800" b="1" i="1" dirty="0">
                <a:latin typeface="Arial" panose="020B0604020202020204" pitchFamily="34" charset="0"/>
                <a:cs typeface="Arial" panose="020B0604020202020204" pitchFamily="34" charset="0"/>
              </a:rPr>
              <a:t>You don't have to ask, "Can I specifically do this?"  It's the way things evolve and his Honour will tell you.  That's what happens. </a:t>
            </a:r>
          </a:p>
          <a:p>
            <a:endParaRPr lang="en-AU" sz="1800" dirty="0"/>
          </a:p>
        </p:txBody>
      </p:sp>
    </p:spTree>
    <p:extLst>
      <p:ext uri="{BB962C8B-B14F-4D97-AF65-F5344CB8AC3E}">
        <p14:creationId xmlns:p14="http://schemas.microsoft.com/office/powerpoint/2010/main" val="22469107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C6CA221-165D-26DC-1223-B3677E7BE99B}"/>
              </a:ext>
            </a:extLst>
          </p:cNvPr>
          <p:cNvSpPr>
            <a:spLocks noGrp="1"/>
          </p:cNvSpPr>
          <p:nvPr>
            <p:ph type="title"/>
          </p:nvPr>
        </p:nvSpPr>
        <p:spPr>
          <a:xfrm>
            <a:off x="838200" y="365125"/>
            <a:ext cx="10515600" cy="1325563"/>
          </a:xfrm>
        </p:spPr>
        <p:txBody>
          <a:bodyPr>
            <a:normAutofit/>
          </a:bodyPr>
          <a:lstStyle/>
          <a:p>
            <a:r>
              <a:rPr lang="en-AU" b="1" dirty="0">
                <a:solidFill>
                  <a:schemeClr val="accent2"/>
                </a:solidFill>
                <a:latin typeface="Arial" panose="020B0604020202020204" pitchFamily="34" charset="0"/>
                <a:cs typeface="Arial" panose="020B0604020202020204" pitchFamily="34" charset="0"/>
              </a:rPr>
              <a:t>292D Responses to giving evidence</a:t>
            </a:r>
            <a:endParaRPr lang="en-AU" dirty="0">
              <a:solidFill>
                <a:schemeClr val="accent2"/>
              </a:solidFill>
              <a:latin typeface="Arial" panose="020B0604020202020204" pitchFamily="34" charset="0"/>
              <a:cs typeface="Arial" panose="020B0604020202020204" pitchFamily="34" charset="0"/>
            </a:endParaRPr>
          </a:p>
        </p:txBody>
      </p:sp>
      <p:sp>
        <p:nvSpPr>
          <p:cNvPr id="13" name="Arc 1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7272F400-D2BB-45CD-25EB-AB1DA5252A42}"/>
              </a:ext>
            </a:extLst>
          </p:cNvPr>
          <p:cNvSpPr>
            <a:spLocks noGrp="1"/>
          </p:cNvSpPr>
          <p:nvPr>
            <p:ph sz="half" idx="1"/>
          </p:nvPr>
        </p:nvSpPr>
        <p:spPr>
          <a:xfrm>
            <a:off x="838200" y="1488831"/>
            <a:ext cx="10515600" cy="4867518"/>
          </a:xfrm>
        </p:spPr>
        <p:txBody>
          <a:bodyPr>
            <a:normAutofit fontScale="92500" lnSpcReduction="10000"/>
          </a:bodyPr>
          <a:lstStyle/>
          <a:p>
            <a:pPr marL="0" indent="0">
              <a:buNone/>
            </a:pPr>
            <a:endParaRPr lang="en-AU" sz="1800" b="1" dirty="0">
              <a:latin typeface="Arial" panose="020B0604020202020204" pitchFamily="34" charset="0"/>
              <a:cs typeface="Arial" panose="020B0604020202020204" pitchFamily="34" charset="0"/>
            </a:endParaRPr>
          </a:p>
          <a:p>
            <a:pPr marL="0" indent="0">
              <a:buNone/>
            </a:pPr>
            <a:r>
              <a:rPr lang="en-AU" sz="1800" b="1" i="1" dirty="0">
                <a:latin typeface="Arial" panose="020B0604020202020204" pitchFamily="34" charset="0"/>
                <a:cs typeface="Arial" panose="020B0604020202020204" pitchFamily="34" charset="0"/>
              </a:rPr>
              <a:t>HIS HONOUR (opening address to jury): </a:t>
            </a:r>
            <a:r>
              <a:rPr lang="en-AU" sz="1800" i="1" dirty="0">
                <a:latin typeface="Arial" panose="020B0604020202020204" pitchFamily="34" charset="0"/>
                <a:cs typeface="Arial" panose="020B0604020202020204" pitchFamily="34" charset="0"/>
              </a:rPr>
              <a:t>For that reason you will need to pay careful attention to each witness as he or she gives their evidence. </a:t>
            </a:r>
            <a:r>
              <a:rPr lang="en-AU" sz="1800" b="1" i="1" dirty="0">
                <a:latin typeface="Arial" panose="020B0604020202020204" pitchFamily="34" charset="0"/>
                <a:cs typeface="Arial" panose="020B0604020202020204" pitchFamily="34" charset="0"/>
              </a:rPr>
              <a:t>You should not only listen to what the witness says, but also watch them as they are giving their evidence.  How a witness presents to you, and how he or she responds to questioning, especially in cross-examination, may assist you in deciding whether or not you accept what that witness is saying as truthful and reliable.</a:t>
            </a:r>
          </a:p>
          <a:p>
            <a:pPr marL="0" indent="0">
              <a:buNone/>
            </a:pPr>
            <a:r>
              <a:rPr lang="en-AU" sz="1800" i="1" dirty="0">
                <a:latin typeface="Arial" panose="020B0604020202020204" pitchFamily="34" charset="0"/>
                <a:cs typeface="Arial" panose="020B0604020202020204" pitchFamily="34" charset="0"/>
              </a:rPr>
              <a:t> …</a:t>
            </a:r>
          </a:p>
          <a:p>
            <a:pPr marL="0" indent="0">
              <a:buNone/>
            </a:pPr>
            <a:endParaRPr lang="en-AU" sz="1800" i="1" dirty="0">
              <a:latin typeface="Arial" panose="020B0604020202020204" pitchFamily="34" charset="0"/>
              <a:cs typeface="Arial" panose="020B0604020202020204" pitchFamily="34" charset="0"/>
            </a:endParaRPr>
          </a:p>
          <a:p>
            <a:pPr marL="0" indent="0">
              <a:buNone/>
            </a:pPr>
            <a:r>
              <a:rPr lang="en-AU" sz="1800" b="1" i="1" dirty="0">
                <a:latin typeface="Arial" panose="020B0604020202020204" pitchFamily="34" charset="0"/>
                <a:cs typeface="Arial" panose="020B0604020202020204" pitchFamily="34" charset="0"/>
              </a:rPr>
              <a:t>HIS HONOUR (opening address to jury): </a:t>
            </a:r>
            <a:r>
              <a:rPr lang="en-AU" sz="1800" i="1" dirty="0">
                <a:latin typeface="Arial" panose="020B0604020202020204" pitchFamily="34" charset="0"/>
                <a:cs typeface="Arial" panose="020B0604020202020204" pitchFamily="34" charset="0"/>
              </a:rPr>
              <a:t>You are judges of the facts.  It's important as you hear the evidence, and I expect most of the evidence will take place over the next two days, as you listen to witnesses … </a:t>
            </a:r>
            <a:r>
              <a:rPr lang="en-AU" sz="1800" b="1" i="1" dirty="0">
                <a:latin typeface="Arial" panose="020B0604020202020204" pitchFamily="34" charset="0"/>
                <a:cs typeface="Arial" panose="020B0604020202020204" pitchFamily="34" charset="0"/>
              </a:rPr>
              <a:t>but I would suggest to you that as important as taking notes and listening to the evidence is to make an appreciation, make an assessment of the witnesses themselves as they give their evidence. </a:t>
            </a:r>
            <a:r>
              <a:rPr lang="en-AU" sz="1800" i="1" dirty="0">
                <a:latin typeface="Arial" panose="020B0604020202020204" pitchFamily="34" charset="0"/>
                <a:cs typeface="Arial" panose="020B0604020202020204" pitchFamily="34" charset="0"/>
              </a:rPr>
              <a:t>You will need to consider, one, whether you accept them as being accurate, reliable, credible witnesses. You make those assessments, you bring your life experience with you; you make those assessments every day of people.  …</a:t>
            </a:r>
          </a:p>
          <a:p>
            <a:pPr marL="0" indent="0">
              <a:buNone/>
            </a:pPr>
            <a:r>
              <a:rPr lang="en-AU" sz="1800" i="1" dirty="0">
                <a:latin typeface="Arial" panose="020B0604020202020204" pitchFamily="34" charset="0"/>
                <a:cs typeface="Arial" panose="020B0604020202020204" pitchFamily="34" charset="0"/>
              </a:rPr>
              <a:t>So it's important that the assessments you make at the time are I some way recorded.  Perhaps that may be as important for you as taking notes; </a:t>
            </a:r>
            <a:r>
              <a:rPr lang="en-AU" sz="1800" b="1" i="1" dirty="0">
                <a:latin typeface="Arial" panose="020B0604020202020204" pitchFamily="34" charset="0"/>
                <a:cs typeface="Arial" panose="020B0604020202020204" pitchFamily="34" charset="0"/>
              </a:rPr>
              <a:t>is to look at the way in which the witnesses give their answers, the way they respond, whether they respond frankly, whether they're evasive; all of those things that you would look at in terms of whether they're accurate, honest and reliable.  </a:t>
            </a:r>
          </a:p>
          <a:p>
            <a:endParaRPr lang="en-AU" sz="1500" dirty="0"/>
          </a:p>
        </p:txBody>
      </p:sp>
      <p:sp>
        <p:nvSpPr>
          <p:cNvPr id="4" name="Slide Number Placeholder 3">
            <a:extLst>
              <a:ext uri="{FF2B5EF4-FFF2-40B4-BE49-F238E27FC236}">
                <a16:creationId xmlns:a16="http://schemas.microsoft.com/office/drawing/2014/main" id="{6334CE3E-8644-6747-9B5D-2CE63426604A}"/>
              </a:ext>
            </a:extLst>
          </p:cNvPr>
          <p:cNvSpPr>
            <a:spLocks noGrp="1"/>
          </p:cNvSpPr>
          <p:nvPr>
            <p:ph type="sldNum" sz="quarter" idx="11"/>
          </p:nvPr>
        </p:nvSpPr>
        <p:spPr>
          <a:xfrm>
            <a:off x="8610600" y="6356350"/>
            <a:ext cx="2743200" cy="365125"/>
          </a:xfrm>
        </p:spPr>
        <p:txBody>
          <a:bodyPr>
            <a:normAutofit/>
          </a:bodyPr>
          <a:lstStyle/>
          <a:p>
            <a:pPr>
              <a:spcAft>
                <a:spcPts val="600"/>
              </a:spcAft>
            </a:pPr>
            <a:fld id="{DA7B4246-FDFA-7E4C-A54D-095A75DA82FF}" type="slidenum">
              <a:rPr lang="en-US" smtClean="0"/>
              <a:pPr>
                <a:spcAft>
                  <a:spcPts val="600"/>
                </a:spcAft>
              </a:pPr>
              <a:t>32</a:t>
            </a:fld>
            <a:endParaRPr lang="en-US"/>
          </a:p>
        </p:txBody>
      </p:sp>
    </p:spTree>
    <p:extLst>
      <p:ext uri="{BB962C8B-B14F-4D97-AF65-F5344CB8AC3E}">
        <p14:creationId xmlns:p14="http://schemas.microsoft.com/office/powerpoint/2010/main" val="2199795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1B54E3C-F894-E206-0332-9EADF3CFDCB5}"/>
              </a:ext>
            </a:extLst>
          </p:cNvPr>
          <p:cNvSpPr>
            <a:spLocks noGrp="1"/>
          </p:cNvSpPr>
          <p:nvPr>
            <p:ph type="title"/>
          </p:nvPr>
        </p:nvSpPr>
        <p:spPr>
          <a:xfrm>
            <a:off x="686834" y="1153572"/>
            <a:ext cx="3580366" cy="4461163"/>
          </a:xfrm>
        </p:spPr>
        <p:txBody>
          <a:bodyPr>
            <a:normAutofit/>
          </a:bodyPr>
          <a:lstStyle/>
          <a:p>
            <a:r>
              <a:rPr lang="en-AU" b="1" dirty="0">
                <a:solidFill>
                  <a:srgbClr val="FFFFFF"/>
                </a:solidFill>
                <a:latin typeface="Arial" panose="020B0604020202020204" pitchFamily="34" charset="0"/>
                <a:cs typeface="Arial" panose="020B0604020202020204" pitchFamily="34" charset="0"/>
              </a:rPr>
              <a:t>Recap:</a:t>
            </a:r>
            <a:br>
              <a:rPr lang="en-AU" b="1" dirty="0">
                <a:solidFill>
                  <a:srgbClr val="FFFFFF"/>
                </a:solidFill>
                <a:latin typeface="Arial" panose="020B0604020202020204" pitchFamily="34" charset="0"/>
                <a:cs typeface="Arial" panose="020B0604020202020204" pitchFamily="34" charset="0"/>
              </a:rPr>
            </a:br>
            <a:br>
              <a:rPr lang="en-AU" b="1" dirty="0">
                <a:solidFill>
                  <a:srgbClr val="FFFFFF"/>
                </a:solidFill>
                <a:latin typeface="Arial" panose="020B0604020202020204" pitchFamily="34" charset="0"/>
                <a:cs typeface="Arial" panose="020B0604020202020204" pitchFamily="34" charset="0"/>
              </a:rPr>
            </a:br>
            <a:r>
              <a:rPr lang="en-AU" b="1" i="1" dirty="0">
                <a:solidFill>
                  <a:srgbClr val="FFFFFF"/>
                </a:solidFill>
                <a:latin typeface="Arial" panose="020B0604020202020204" pitchFamily="34" charset="0"/>
                <a:cs typeface="Arial" panose="020B0604020202020204" pitchFamily="34" charset="0"/>
              </a:rPr>
              <a:t>Sexual Consent Reforms</a:t>
            </a:r>
            <a:endParaRPr lang="en-AU" dirty="0">
              <a:solidFill>
                <a:srgbClr val="FFFFFF"/>
              </a:solidFill>
              <a:latin typeface="Arial" panose="020B0604020202020204" pitchFamily="34" charset="0"/>
              <a:cs typeface="Arial" panose="020B0604020202020204" pitchFamily="34"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81EC59E-D96B-AECC-C87E-BE33CE5E3E44}"/>
              </a:ext>
            </a:extLst>
          </p:cNvPr>
          <p:cNvSpPr>
            <a:spLocks noGrp="1"/>
          </p:cNvSpPr>
          <p:nvPr>
            <p:ph idx="1"/>
          </p:nvPr>
        </p:nvSpPr>
        <p:spPr>
          <a:xfrm>
            <a:off x="3821723" y="222738"/>
            <a:ext cx="7959969" cy="6400800"/>
          </a:xfrm>
        </p:spPr>
        <p:txBody>
          <a:bodyPr anchor="ctr">
            <a:normAutofit/>
          </a:bodyPr>
          <a:lstStyle/>
          <a:p>
            <a:r>
              <a:rPr lang="en-AU" sz="2000" dirty="0">
                <a:latin typeface="Arial" panose="020B0604020202020204" pitchFamily="34" charset="0"/>
                <a:cs typeface="Arial" panose="020B0604020202020204" pitchFamily="34" charset="0"/>
              </a:rPr>
              <a:t>Implements </a:t>
            </a:r>
            <a:r>
              <a:rPr lang="en-AU" sz="2000" b="1" dirty="0">
                <a:latin typeface="Arial" panose="020B0604020202020204" pitchFamily="34" charset="0"/>
                <a:cs typeface="Arial" panose="020B0604020202020204" pitchFamily="34" charset="0"/>
              </a:rPr>
              <a:t>ALL 44 recs of the NSWLRC Report</a:t>
            </a:r>
            <a:r>
              <a:rPr lang="en-AU" sz="2000" dirty="0">
                <a:latin typeface="Arial" panose="020B0604020202020204" pitchFamily="34" charset="0"/>
                <a:cs typeface="Arial" panose="020B0604020202020204" pitchFamily="34" charset="0"/>
              </a:rPr>
              <a:t> -&gt; BUT ALSO introduced </a:t>
            </a:r>
            <a:r>
              <a:rPr lang="en-AU" sz="2000" b="1" dirty="0">
                <a:latin typeface="Arial" panose="020B0604020202020204" pitchFamily="34" charset="0"/>
                <a:cs typeface="Arial" panose="020B0604020202020204" pitchFamily="34" charset="0"/>
              </a:rPr>
              <a:t>‘affirmative consent model’</a:t>
            </a:r>
          </a:p>
          <a:p>
            <a:endParaRPr lang="en-AU" sz="2000" dirty="0">
              <a:latin typeface="Arial" panose="020B0604020202020204" pitchFamily="34" charset="0"/>
              <a:cs typeface="Arial" panose="020B0604020202020204" pitchFamily="34" charset="0"/>
            </a:endParaRPr>
          </a:p>
          <a:p>
            <a:r>
              <a:rPr lang="en-AU" sz="2000" dirty="0">
                <a:latin typeface="Arial" panose="020B0604020202020204" pitchFamily="34" charset="0"/>
                <a:cs typeface="Arial" panose="020B0604020202020204" pitchFamily="34" charset="0"/>
              </a:rPr>
              <a:t>Significant changes to:</a:t>
            </a:r>
          </a:p>
          <a:p>
            <a:pPr lvl="1"/>
            <a:r>
              <a:rPr lang="en-AU" sz="2000" dirty="0">
                <a:latin typeface="Arial" panose="020B0604020202020204" pitchFamily="34" charset="0"/>
                <a:cs typeface="Arial" panose="020B0604020202020204" pitchFamily="34" charset="0"/>
              </a:rPr>
              <a:t>substantive offence provisions -&gt; </a:t>
            </a:r>
            <a:r>
              <a:rPr lang="en-AU" sz="2000" i="1" dirty="0">
                <a:latin typeface="Arial" panose="020B0604020202020204" pitchFamily="34" charset="0"/>
                <a:cs typeface="Arial" panose="020B0604020202020204" pitchFamily="34" charset="0"/>
              </a:rPr>
              <a:t>Crimes Act 1900</a:t>
            </a:r>
            <a:r>
              <a:rPr lang="en-AU" sz="2000" dirty="0">
                <a:latin typeface="Arial" panose="020B0604020202020204" pitchFamily="34" charset="0"/>
                <a:cs typeface="Arial" panose="020B0604020202020204" pitchFamily="34" charset="0"/>
              </a:rPr>
              <a:t> </a:t>
            </a:r>
          </a:p>
          <a:p>
            <a:pPr lvl="2"/>
            <a:r>
              <a:rPr lang="en-AU" dirty="0">
                <a:latin typeface="Arial" panose="020B0604020202020204" pitchFamily="34" charset="0"/>
                <a:cs typeface="Arial" panose="020B0604020202020204" pitchFamily="34" charset="0"/>
              </a:rPr>
              <a:t>Improves current structure including creating separate provisions for AR/MR</a:t>
            </a:r>
          </a:p>
          <a:p>
            <a:pPr lvl="2"/>
            <a:r>
              <a:rPr lang="en-AU" dirty="0">
                <a:latin typeface="Arial" panose="020B0604020202020204" pitchFamily="34" charset="0"/>
                <a:cs typeface="Arial" panose="020B0604020202020204" pitchFamily="34" charset="0"/>
              </a:rPr>
              <a:t>new AR circumstances of no consent </a:t>
            </a:r>
          </a:p>
          <a:p>
            <a:pPr lvl="2"/>
            <a:r>
              <a:rPr lang="en-AU" dirty="0">
                <a:latin typeface="Arial" panose="020B0604020202020204" pitchFamily="34" charset="0"/>
                <a:cs typeface="Arial" panose="020B0604020202020204" pitchFamily="34" charset="0"/>
              </a:rPr>
              <a:t>‘new’ MR in relation to belief in consent not reasonable </a:t>
            </a:r>
          </a:p>
          <a:p>
            <a:pPr marL="914400" lvl="2" indent="0">
              <a:buNone/>
            </a:pPr>
            <a:endParaRPr lang="en-AU" dirty="0">
              <a:latin typeface="Arial" panose="020B0604020202020204" pitchFamily="34" charset="0"/>
              <a:cs typeface="Arial" panose="020B0604020202020204" pitchFamily="34" charset="0"/>
            </a:endParaRPr>
          </a:p>
          <a:p>
            <a:pPr lvl="1"/>
            <a:r>
              <a:rPr lang="en-AU" sz="2000" dirty="0">
                <a:latin typeface="Arial" panose="020B0604020202020204" pitchFamily="34" charset="0"/>
                <a:cs typeface="Arial" panose="020B0604020202020204" pitchFamily="34" charset="0"/>
              </a:rPr>
              <a:t>procedural changes -&gt; </a:t>
            </a:r>
            <a:r>
              <a:rPr lang="en-AU" sz="2000" i="1" dirty="0">
                <a:latin typeface="Arial" panose="020B0604020202020204" pitchFamily="34" charset="0"/>
                <a:cs typeface="Arial" panose="020B0604020202020204" pitchFamily="34" charset="0"/>
              </a:rPr>
              <a:t>Criminal Procedure 1986</a:t>
            </a:r>
            <a:endParaRPr lang="en-AU" sz="2000" dirty="0">
              <a:latin typeface="Arial" panose="020B0604020202020204" pitchFamily="34" charset="0"/>
              <a:cs typeface="Arial" panose="020B0604020202020204" pitchFamily="34" charset="0"/>
            </a:endParaRPr>
          </a:p>
          <a:p>
            <a:pPr lvl="2"/>
            <a:r>
              <a:rPr lang="en-AU" dirty="0">
                <a:latin typeface="Arial" panose="020B0604020202020204" pitchFamily="34" charset="0"/>
                <a:cs typeface="Arial" panose="020B0604020202020204" pitchFamily="34" charset="0"/>
              </a:rPr>
              <a:t>5 new jury directions </a:t>
            </a:r>
          </a:p>
          <a:p>
            <a:endParaRPr lang="en-AU" sz="2000" b="1" dirty="0">
              <a:latin typeface="Arial" panose="020B0604020202020204" pitchFamily="34" charset="0"/>
              <a:cs typeface="Arial" panose="020B0604020202020204" pitchFamily="34" charset="0"/>
            </a:endParaRPr>
          </a:p>
          <a:p>
            <a:r>
              <a:rPr lang="en-AU" sz="2000" dirty="0">
                <a:latin typeface="Arial" panose="020B0604020202020204" pitchFamily="34" charset="0"/>
                <a:cs typeface="Arial" panose="020B0604020202020204" pitchFamily="34" charset="0"/>
              </a:rPr>
              <a:t>Commenced </a:t>
            </a:r>
            <a:r>
              <a:rPr lang="en-AU" sz="2000" b="1" dirty="0">
                <a:latin typeface="Arial" panose="020B0604020202020204" pitchFamily="34" charset="0"/>
                <a:cs typeface="Arial" panose="020B0604020202020204" pitchFamily="34" charset="0"/>
              </a:rPr>
              <a:t>1 June 2022 </a:t>
            </a:r>
          </a:p>
          <a:p>
            <a:pPr lvl="1"/>
            <a:r>
              <a:rPr lang="en-AU" sz="2000" dirty="0">
                <a:latin typeface="Arial" panose="020B0604020202020204" pitchFamily="34" charset="0"/>
                <a:cs typeface="Arial" panose="020B0604020202020204" pitchFamily="34" charset="0"/>
              </a:rPr>
              <a:t>Substantive provisions all offences </a:t>
            </a:r>
            <a:r>
              <a:rPr lang="en-AU" sz="2000" i="1" dirty="0">
                <a:latin typeface="Arial" panose="020B0604020202020204" pitchFamily="34" charset="0"/>
                <a:cs typeface="Arial" panose="020B0604020202020204" pitchFamily="34" charset="0"/>
              </a:rPr>
              <a:t>committed after </a:t>
            </a:r>
            <a:r>
              <a:rPr lang="en-AU" sz="2000" dirty="0">
                <a:latin typeface="Arial" panose="020B0604020202020204" pitchFamily="34" charset="0"/>
                <a:cs typeface="Arial" panose="020B0604020202020204" pitchFamily="34" charset="0"/>
              </a:rPr>
              <a:t>1 June</a:t>
            </a:r>
          </a:p>
          <a:p>
            <a:pPr lvl="1"/>
            <a:r>
              <a:rPr lang="en-AU" sz="2000" dirty="0">
                <a:latin typeface="Arial" panose="020B0604020202020204" pitchFamily="34" charset="0"/>
                <a:cs typeface="Arial" panose="020B0604020202020204" pitchFamily="34" charset="0"/>
              </a:rPr>
              <a:t>Jury directions apply to ALL trials from 1 June</a:t>
            </a:r>
          </a:p>
          <a:p>
            <a:endParaRPr lang="en-AU" sz="1300" dirty="0"/>
          </a:p>
        </p:txBody>
      </p:sp>
    </p:spTree>
    <p:extLst>
      <p:ext uri="{BB962C8B-B14F-4D97-AF65-F5344CB8AC3E}">
        <p14:creationId xmlns:p14="http://schemas.microsoft.com/office/powerpoint/2010/main" val="2281156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DFE8573-C02D-E82A-30F0-DA4649CF9CED}"/>
              </a:ext>
            </a:extLst>
          </p:cNvPr>
          <p:cNvSpPr>
            <a:spLocks noGrp="1"/>
          </p:cNvSpPr>
          <p:nvPr>
            <p:ph type="title"/>
          </p:nvPr>
        </p:nvSpPr>
        <p:spPr>
          <a:xfrm>
            <a:off x="910048" y="1396686"/>
            <a:ext cx="3952894" cy="4064628"/>
          </a:xfrm>
        </p:spPr>
        <p:txBody>
          <a:bodyPr>
            <a:normAutofit/>
          </a:bodyPr>
          <a:lstStyle/>
          <a:p>
            <a:r>
              <a:rPr lang="en-AU" b="1" dirty="0">
                <a:solidFill>
                  <a:srgbClr val="FFFFFF"/>
                </a:solidFill>
                <a:latin typeface="Arial" panose="020B0604020202020204" pitchFamily="34" charset="0"/>
                <a:cs typeface="Arial" panose="020B0604020202020204" pitchFamily="34" charset="0"/>
              </a:rPr>
              <a:t>STRUCTURE: </a:t>
            </a:r>
            <a:r>
              <a:rPr lang="en-AU" b="1" i="1" dirty="0">
                <a:solidFill>
                  <a:srgbClr val="FFFFFF"/>
                </a:solidFill>
                <a:latin typeface="Arial" panose="020B0604020202020204" pitchFamily="34" charset="0"/>
                <a:cs typeface="Arial" panose="020B0604020202020204" pitchFamily="34" charset="0"/>
              </a:rPr>
              <a:t>Crimes Act 1900 </a:t>
            </a:r>
            <a:r>
              <a:rPr lang="en-AU" b="1" dirty="0">
                <a:solidFill>
                  <a:srgbClr val="FFFFFF"/>
                </a:solidFill>
                <a:latin typeface="Arial" panose="020B0604020202020204" pitchFamily="34" charset="0"/>
                <a:cs typeface="Arial" panose="020B0604020202020204" pitchFamily="34" charset="0"/>
              </a:rPr>
              <a:t>Part 3, Division 10, </a:t>
            </a:r>
            <a:r>
              <a:rPr lang="en-AU" b="1" dirty="0" err="1">
                <a:solidFill>
                  <a:srgbClr val="FFFFFF"/>
                </a:solidFill>
                <a:latin typeface="Arial" panose="020B0604020202020204" pitchFamily="34" charset="0"/>
                <a:cs typeface="Arial" panose="020B0604020202020204" pitchFamily="34" charset="0"/>
              </a:rPr>
              <a:t>Subdiv</a:t>
            </a:r>
            <a:r>
              <a:rPr lang="en-AU" b="1" dirty="0">
                <a:solidFill>
                  <a:srgbClr val="FFFFFF"/>
                </a:solidFill>
                <a:latin typeface="Arial" panose="020B0604020202020204" pitchFamily="34" charset="0"/>
                <a:cs typeface="Arial" panose="020B0604020202020204" pitchFamily="34" charset="0"/>
              </a:rPr>
              <a:t> 1A</a:t>
            </a:r>
            <a:endParaRPr lang="en-AU" dirty="0">
              <a:solidFill>
                <a:srgbClr val="FFFFFF"/>
              </a:solidFill>
              <a:latin typeface="Arial" panose="020B0604020202020204" pitchFamily="34" charset="0"/>
              <a:cs typeface="Arial" panose="020B0604020202020204" pitchFamily="34" charset="0"/>
            </a:endParaRPr>
          </a:p>
        </p:txBody>
      </p:sp>
      <p:sp>
        <p:nvSpPr>
          <p:cNvPr id="17"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EEE6D7E5-1F62-1AB4-85C4-2C37AC2EAE63}"/>
              </a:ext>
            </a:extLst>
          </p:cNvPr>
          <p:cNvSpPr>
            <a:spLocks noGrp="1"/>
          </p:cNvSpPr>
          <p:nvPr>
            <p:ph idx="1"/>
          </p:nvPr>
        </p:nvSpPr>
        <p:spPr>
          <a:xfrm>
            <a:off x="5109127" y="890954"/>
            <a:ext cx="6836688" cy="5697415"/>
          </a:xfrm>
        </p:spPr>
        <p:txBody>
          <a:bodyPr>
            <a:normAutofit lnSpcReduction="10000"/>
          </a:bodyPr>
          <a:lstStyle/>
          <a:p>
            <a:r>
              <a:rPr lang="en-AU" sz="2400" dirty="0">
                <a:latin typeface="Arial" panose="020B0604020202020204" pitchFamily="34" charset="0"/>
                <a:cs typeface="Arial" panose="020B0604020202020204" pitchFamily="34" charset="0"/>
              </a:rPr>
              <a:t>New </a:t>
            </a:r>
            <a:r>
              <a:rPr lang="en-AU" sz="2400" dirty="0" err="1">
                <a:latin typeface="Arial" panose="020B0604020202020204" pitchFamily="34" charset="0"/>
                <a:cs typeface="Arial" panose="020B0604020202020204" pitchFamily="34" charset="0"/>
              </a:rPr>
              <a:t>Subdiv</a:t>
            </a:r>
            <a:r>
              <a:rPr lang="en-AU" sz="2400" dirty="0">
                <a:latin typeface="Arial" panose="020B0604020202020204" pitchFamily="34" charset="0"/>
                <a:cs typeface="Arial" panose="020B0604020202020204" pitchFamily="34" charset="0"/>
              </a:rPr>
              <a:t> 1A broken into:</a:t>
            </a:r>
          </a:p>
          <a:p>
            <a:endParaRPr lang="en-AU" sz="2400" dirty="0">
              <a:latin typeface="Arial" panose="020B0604020202020204" pitchFamily="34" charset="0"/>
              <a:cs typeface="Arial" panose="020B0604020202020204" pitchFamily="34" charset="0"/>
            </a:endParaRPr>
          </a:p>
          <a:p>
            <a:pPr lvl="1"/>
            <a:r>
              <a:rPr lang="en-AU" b="1" dirty="0">
                <a:latin typeface="Arial" panose="020B0604020202020204" pitchFamily="34" charset="0"/>
                <a:cs typeface="Arial" panose="020B0604020202020204" pitchFamily="34" charset="0"/>
              </a:rPr>
              <a:t>61HF Objectives</a:t>
            </a:r>
          </a:p>
          <a:p>
            <a:pPr lvl="1"/>
            <a:endParaRPr lang="en-AU" dirty="0">
              <a:latin typeface="Arial" panose="020B0604020202020204" pitchFamily="34" charset="0"/>
              <a:cs typeface="Arial" panose="020B0604020202020204" pitchFamily="34" charset="0"/>
            </a:endParaRPr>
          </a:p>
          <a:p>
            <a:pPr lvl="1"/>
            <a:r>
              <a:rPr lang="en-AU" b="1" dirty="0">
                <a:latin typeface="Arial" panose="020B0604020202020204" pitchFamily="34" charset="0"/>
                <a:cs typeface="Arial" panose="020B0604020202020204" pitchFamily="34" charset="0"/>
              </a:rPr>
              <a:t>61HI Consent generally </a:t>
            </a:r>
          </a:p>
          <a:p>
            <a:pPr lvl="1"/>
            <a:endParaRPr lang="en-AU" b="1" dirty="0">
              <a:latin typeface="Arial" panose="020B0604020202020204" pitchFamily="34" charset="0"/>
              <a:cs typeface="Arial" panose="020B0604020202020204" pitchFamily="34" charset="0"/>
            </a:endParaRPr>
          </a:p>
          <a:p>
            <a:pPr lvl="1"/>
            <a:r>
              <a:rPr lang="en-AU" b="1" dirty="0">
                <a:latin typeface="Arial" panose="020B0604020202020204" pitchFamily="34" charset="0"/>
                <a:cs typeface="Arial" panose="020B0604020202020204" pitchFamily="34" charset="0"/>
              </a:rPr>
              <a:t>61HJ Circumstances in which there is no consent</a:t>
            </a:r>
          </a:p>
          <a:p>
            <a:pPr lvl="1"/>
            <a:endParaRPr lang="en-AU" b="1" dirty="0">
              <a:latin typeface="Arial" panose="020B0604020202020204" pitchFamily="34" charset="0"/>
              <a:cs typeface="Arial" panose="020B0604020202020204" pitchFamily="34" charset="0"/>
            </a:endParaRPr>
          </a:p>
          <a:p>
            <a:pPr lvl="1"/>
            <a:r>
              <a:rPr lang="en-AU" b="1" dirty="0">
                <a:latin typeface="Arial" panose="020B0604020202020204" pitchFamily="34" charset="0"/>
                <a:cs typeface="Arial" panose="020B0604020202020204" pitchFamily="34" charset="0"/>
              </a:rPr>
              <a:t>61HK Knowledge about consent</a:t>
            </a:r>
            <a:endParaRPr lang="en-AU" dirty="0">
              <a:latin typeface="Arial" panose="020B0604020202020204" pitchFamily="34" charset="0"/>
              <a:cs typeface="Arial" panose="020B0604020202020204" pitchFamily="34" charset="0"/>
            </a:endParaRPr>
          </a:p>
          <a:p>
            <a:pPr marL="0" indent="0">
              <a:buNone/>
            </a:pPr>
            <a:endParaRPr lang="en-AU" sz="2000" dirty="0">
              <a:latin typeface="Arial" panose="020B0604020202020204" pitchFamily="34" charset="0"/>
              <a:cs typeface="Arial" panose="020B0604020202020204" pitchFamily="34" charset="0"/>
            </a:endParaRPr>
          </a:p>
          <a:p>
            <a:pPr marL="0" indent="0">
              <a:buNone/>
            </a:pPr>
            <a:endParaRPr lang="en-AU" sz="2000" b="1" dirty="0">
              <a:latin typeface="Arial" panose="020B0604020202020204" pitchFamily="34" charset="0"/>
              <a:cs typeface="Arial" panose="020B0604020202020204" pitchFamily="34" charset="0"/>
            </a:endParaRPr>
          </a:p>
          <a:p>
            <a:pPr marL="0" indent="0">
              <a:buNone/>
            </a:pPr>
            <a:r>
              <a:rPr lang="en-AU" sz="2000" b="1" dirty="0">
                <a:latin typeface="Arial" panose="020B0604020202020204" pitchFamily="34" charset="0"/>
                <a:cs typeface="Arial" panose="020B0604020202020204" pitchFamily="34" charset="0"/>
              </a:rPr>
              <a:t>Application: </a:t>
            </a:r>
            <a:r>
              <a:rPr lang="en-AU" sz="1800" dirty="0">
                <a:latin typeface="Arial" panose="020B0604020202020204" pitchFamily="34" charset="0"/>
                <a:cs typeface="Arial" panose="020B0604020202020204" pitchFamily="34" charset="0"/>
              </a:rPr>
              <a:t>T</a:t>
            </a:r>
            <a:r>
              <a:rPr lang="en-AU" sz="1800" b="0" i="0" dirty="0">
                <a:effectLst/>
                <a:latin typeface="Arial" panose="020B0604020202020204" pitchFamily="34" charset="0"/>
                <a:cs typeface="Arial" panose="020B0604020202020204" pitchFamily="34" charset="0"/>
              </a:rPr>
              <a:t>his Subdivision applies to offences, or attempts to commit offences, against sections 61I (sexual assault), 61J (</a:t>
            </a:r>
            <a:r>
              <a:rPr lang="en-AU" sz="1800" b="0" i="0" dirty="0" err="1">
                <a:effectLst/>
                <a:latin typeface="Arial" panose="020B0604020202020204" pitchFamily="34" charset="0"/>
                <a:cs typeface="Arial" panose="020B0604020202020204" pitchFamily="34" charset="0"/>
              </a:rPr>
              <a:t>agg</a:t>
            </a:r>
            <a:r>
              <a:rPr lang="en-AU" sz="1800" b="0" i="0" dirty="0">
                <a:effectLst/>
                <a:latin typeface="Arial" panose="020B0604020202020204" pitchFamily="34" charset="0"/>
                <a:cs typeface="Arial" panose="020B0604020202020204" pitchFamily="34" charset="0"/>
              </a:rPr>
              <a:t> SA), 61JA (</a:t>
            </a:r>
            <a:r>
              <a:rPr lang="en-AU" sz="1800" b="0" i="0" dirty="0" err="1">
                <a:effectLst/>
                <a:latin typeface="Arial" panose="020B0604020202020204" pitchFamily="34" charset="0"/>
                <a:cs typeface="Arial" panose="020B0604020202020204" pitchFamily="34" charset="0"/>
              </a:rPr>
              <a:t>agg</a:t>
            </a:r>
            <a:r>
              <a:rPr lang="en-AU" sz="1800" b="0" i="0" dirty="0">
                <a:effectLst/>
                <a:latin typeface="Arial" panose="020B0604020202020204" pitchFamily="34" charset="0"/>
                <a:cs typeface="Arial" panose="020B0604020202020204" pitchFamily="34" charset="0"/>
              </a:rPr>
              <a:t> SA in company), 61KC (sexual touching), 61KD (</a:t>
            </a:r>
            <a:r>
              <a:rPr lang="en-AU" sz="1800" b="0" i="0" dirty="0" err="1">
                <a:effectLst/>
                <a:latin typeface="Arial" panose="020B0604020202020204" pitchFamily="34" charset="0"/>
                <a:cs typeface="Arial" panose="020B0604020202020204" pitchFamily="34" charset="0"/>
              </a:rPr>
              <a:t>agg</a:t>
            </a:r>
            <a:r>
              <a:rPr lang="en-AU" sz="1800" b="0" i="0" dirty="0">
                <a:effectLst/>
                <a:latin typeface="Arial" panose="020B0604020202020204" pitchFamily="34" charset="0"/>
                <a:cs typeface="Arial" panose="020B0604020202020204" pitchFamily="34" charset="0"/>
              </a:rPr>
              <a:t> sexual touching), 61KE (sexual act) and 61KF (</a:t>
            </a:r>
            <a:r>
              <a:rPr lang="en-AU" sz="1800" b="0" i="0" dirty="0" err="1">
                <a:effectLst/>
                <a:latin typeface="Arial" panose="020B0604020202020204" pitchFamily="34" charset="0"/>
                <a:cs typeface="Arial" panose="020B0604020202020204" pitchFamily="34" charset="0"/>
              </a:rPr>
              <a:t>agg</a:t>
            </a:r>
            <a:r>
              <a:rPr lang="en-AU" sz="1800" b="0" i="0" dirty="0">
                <a:effectLst/>
                <a:latin typeface="Arial" panose="020B0604020202020204" pitchFamily="34" charset="0"/>
                <a:cs typeface="Arial" panose="020B0604020202020204" pitchFamily="34" charset="0"/>
              </a:rPr>
              <a:t> sexual act): </a:t>
            </a:r>
            <a:r>
              <a:rPr lang="en-AU" sz="1800" dirty="0">
                <a:latin typeface="Arial" panose="020B0604020202020204" pitchFamily="34" charset="0"/>
                <a:cs typeface="Arial" panose="020B0604020202020204" pitchFamily="34" charset="0"/>
              </a:rPr>
              <a:t>s</a:t>
            </a:r>
            <a:r>
              <a:rPr lang="en-AU" sz="1800" b="0" i="0" dirty="0">
                <a:effectLst/>
                <a:latin typeface="Arial" panose="020B0604020202020204" pitchFamily="34" charset="0"/>
                <a:cs typeface="Arial" panose="020B0604020202020204" pitchFamily="34" charset="0"/>
              </a:rPr>
              <a:t> 61HG(1)</a:t>
            </a:r>
            <a:endParaRPr lang="en-AU"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86105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C21A2098-F917-88FA-7791-B452B02A291D}"/>
              </a:ext>
            </a:extLst>
          </p:cNvPr>
          <p:cNvSpPr>
            <a:spLocks noGrp="1"/>
          </p:cNvSpPr>
          <p:nvPr>
            <p:ph type="title"/>
          </p:nvPr>
        </p:nvSpPr>
        <p:spPr>
          <a:xfrm>
            <a:off x="838200" y="365125"/>
            <a:ext cx="10515600" cy="1325563"/>
          </a:xfrm>
        </p:spPr>
        <p:txBody>
          <a:bodyPr>
            <a:normAutofit/>
          </a:bodyPr>
          <a:lstStyle/>
          <a:p>
            <a:r>
              <a:rPr lang="en-US" b="1" dirty="0">
                <a:solidFill>
                  <a:schemeClr val="accent2"/>
                </a:solidFill>
                <a:latin typeface="Arial" panose="020B0604020202020204" pitchFamily="34" charset="0"/>
                <a:ea typeface="Times New Roman" panose="02020603050405020304" pitchFamily="18" charset="0"/>
                <a:cs typeface="Arial" panose="020B0604020202020204" pitchFamily="34" charset="0"/>
              </a:rPr>
              <a:t>S 61HF Objectives</a:t>
            </a:r>
            <a:endParaRPr lang="en-AU" b="1" dirty="0">
              <a:solidFill>
                <a:schemeClr val="accent2"/>
              </a:solidFill>
              <a:latin typeface="Arial" panose="020B0604020202020204" pitchFamily="34" charset="0"/>
              <a:cs typeface="Arial" panose="020B0604020202020204" pitchFamily="34"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20877FE-3340-B6AF-8CAD-65E4BE045AA4}"/>
              </a:ext>
            </a:extLst>
          </p:cNvPr>
          <p:cNvSpPr>
            <a:spLocks noGrp="1"/>
          </p:cNvSpPr>
          <p:nvPr>
            <p:ph idx="1"/>
          </p:nvPr>
        </p:nvSpPr>
        <p:spPr>
          <a:xfrm>
            <a:off x="838200" y="1825625"/>
            <a:ext cx="10515600" cy="4667250"/>
          </a:xfrm>
        </p:spPr>
        <p:txBody>
          <a:bodyPr>
            <a:normAutofit/>
          </a:bodyPr>
          <a:lstStyle/>
          <a:p>
            <a:pPr marL="0" indent="0">
              <a:spcBef>
                <a:spcPts val="323"/>
              </a:spcBef>
              <a:buNone/>
            </a:pPr>
            <a:r>
              <a:rPr lang="en-US" dirty="0">
                <a:latin typeface="Arial" panose="020B0604020202020204" pitchFamily="34" charset="0"/>
                <a:ea typeface="Times New Roman" panose="02020603050405020304" pitchFamily="18" charset="0"/>
                <a:cs typeface="Arial" panose="020B0604020202020204" pitchFamily="34" charset="0"/>
              </a:rPr>
              <a:t>An</a:t>
            </a:r>
            <a:r>
              <a:rPr lang="en-US" spc="-11" dirty="0">
                <a:latin typeface="Arial" panose="020B0604020202020204" pitchFamily="34" charset="0"/>
                <a:ea typeface="Times New Roman" panose="02020603050405020304" pitchFamily="18" charset="0"/>
                <a:cs typeface="Arial" panose="020B0604020202020204" pitchFamily="34" charset="0"/>
              </a:rPr>
              <a:t> </a:t>
            </a:r>
            <a:r>
              <a:rPr lang="en-US" dirty="0">
                <a:latin typeface="Arial" panose="020B0604020202020204" pitchFamily="34" charset="0"/>
                <a:ea typeface="Times New Roman" panose="02020603050405020304" pitchFamily="18" charset="0"/>
                <a:cs typeface="Arial" panose="020B0604020202020204" pitchFamily="34" charset="0"/>
              </a:rPr>
              <a:t>objective</a:t>
            </a:r>
            <a:r>
              <a:rPr lang="en-US" spc="-4" dirty="0">
                <a:latin typeface="Arial" panose="020B0604020202020204" pitchFamily="34" charset="0"/>
                <a:ea typeface="Times New Roman" panose="02020603050405020304" pitchFamily="18" charset="0"/>
                <a:cs typeface="Arial" panose="020B0604020202020204" pitchFamily="34" charset="0"/>
              </a:rPr>
              <a:t> </a:t>
            </a:r>
            <a:r>
              <a:rPr lang="en-US" dirty="0">
                <a:latin typeface="Arial" panose="020B0604020202020204" pitchFamily="34" charset="0"/>
                <a:ea typeface="Times New Roman" panose="02020603050405020304" pitchFamily="18" charset="0"/>
                <a:cs typeface="Arial" panose="020B0604020202020204" pitchFamily="34" charset="0"/>
              </a:rPr>
              <a:t>of</a:t>
            </a:r>
            <a:r>
              <a:rPr lang="en-US" spc="-4" dirty="0">
                <a:latin typeface="Arial" panose="020B0604020202020204" pitchFamily="34" charset="0"/>
                <a:ea typeface="Times New Roman" panose="02020603050405020304" pitchFamily="18" charset="0"/>
                <a:cs typeface="Arial" panose="020B0604020202020204" pitchFamily="34" charset="0"/>
              </a:rPr>
              <a:t> </a:t>
            </a:r>
            <a:r>
              <a:rPr lang="en-US" dirty="0">
                <a:latin typeface="Arial" panose="020B0604020202020204" pitchFamily="34" charset="0"/>
                <a:ea typeface="Times New Roman" panose="02020603050405020304" pitchFamily="18" charset="0"/>
                <a:cs typeface="Arial" panose="020B0604020202020204" pitchFamily="34" charset="0"/>
              </a:rPr>
              <a:t>this</a:t>
            </a:r>
            <a:r>
              <a:rPr lang="en-US" spc="-4" dirty="0">
                <a:latin typeface="Arial" panose="020B0604020202020204" pitchFamily="34" charset="0"/>
                <a:ea typeface="Times New Roman" panose="02020603050405020304" pitchFamily="18" charset="0"/>
                <a:cs typeface="Arial" panose="020B0604020202020204" pitchFamily="34" charset="0"/>
              </a:rPr>
              <a:t> </a:t>
            </a:r>
            <a:r>
              <a:rPr lang="en-US" dirty="0">
                <a:latin typeface="Arial" panose="020B0604020202020204" pitchFamily="34" charset="0"/>
                <a:ea typeface="Times New Roman" panose="02020603050405020304" pitchFamily="18" charset="0"/>
                <a:cs typeface="Arial" panose="020B0604020202020204" pitchFamily="34" charset="0"/>
              </a:rPr>
              <a:t>Subdivision</a:t>
            </a:r>
            <a:r>
              <a:rPr lang="en-US" spc="-8" dirty="0">
                <a:latin typeface="Arial" panose="020B0604020202020204" pitchFamily="34" charset="0"/>
                <a:ea typeface="Times New Roman" panose="02020603050405020304" pitchFamily="18" charset="0"/>
                <a:cs typeface="Arial" panose="020B0604020202020204" pitchFamily="34" charset="0"/>
              </a:rPr>
              <a:t> </a:t>
            </a:r>
            <a:r>
              <a:rPr lang="en-US" dirty="0">
                <a:latin typeface="Arial" panose="020B0604020202020204" pitchFamily="34" charset="0"/>
                <a:ea typeface="Times New Roman" panose="02020603050405020304" pitchFamily="18" charset="0"/>
                <a:cs typeface="Arial" panose="020B0604020202020204" pitchFamily="34" charset="0"/>
              </a:rPr>
              <a:t>is</a:t>
            </a:r>
            <a:r>
              <a:rPr lang="en-US" spc="-4" dirty="0">
                <a:latin typeface="Arial" panose="020B0604020202020204" pitchFamily="34" charset="0"/>
                <a:ea typeface="Times New Roman" panose="02020603050405020304" pitchFamily="18" charset="0"/>
                <a:cs typeface="Arial" panose="020B0604020202020204" pitchFamily="34" charset="0"/>
              </a:rPr>
              <a:t> </a:t>
            </a:r>
            <a:r>
              <a:rPr lang="en-US" dirty="0">
                <a:latin typeface="Arial" panose="020B0604020202020204" pitchFamily="34" charset="0"/>
                <a:ea typeface="Times New Roman" panose="02020603050405020304" pitchFamily="18" charset="0"/>
                <a:cs typeface="Arial" panose="020B0604020202020204" pitchFamily="34" charset="0"/>
              </a:rPr>
              <a:t>to</a:t>
            </a:r>
            <a:r>
              <a:rPr lang="en-US" spc="-4" dirty="0">
                <a:latin typeface="Arial" panose="020B0604020202020204" pitchFamily="34" charset="0"/>
                <a:ea typeface="Times New Roman" panose="02020603050405020304" pitchFamily="18" charset="0"/>
                <a:cs typeface="Arial" panose="020B0604020202020204" pitchFamily="34" charset="0"/>
              </a:rPr>
              <a:t> </a:t>
            </a:r>
            <a:r>
              <a:rPr lang="en-US" dirty="0" err="1">
                <a:latin typeface="Arial" panose="020B0604020202020204" pitchFamily="34" charset="0"/>
                <a:ea typeface="Times New Roman" panose="02020603050405020304" pitchFamily="18" charset="0"/>
                <a:cs typeface="Arial" panose="020B0604020202020204" pitchFamily="34" charset="0"/>
              </a:rPr>
              <a:t>recognise</a:t>
            </a:r>
            <a:r>
              <a:rPr lang="en-US" spc="-4" dirty="0">
                <a:latin typeface="Arial" panose="020B0604020202020204" pitchFamily="34" charset="0"/>
                <a:ea typeface="Times New Roman" panose="02020603050405020304" pitchFamily="18" charset="0"/>
                <a:cs typeface="Arial" panose="020B0604020202020204" pitchFamily="34" charset="0"/>
              </a:rPr>
              <a:t> </a:t>
            </a:r>
            <a:r>
              <a:rPr lang="en-US" dirty="0">
                <a:latin typeface="Arial" panose="020B0604020202020204" pitchFamily="34" charset="0"/>
                <a:ea typeface="Times New Roman" panose="02020603050405020304" pitchFamily="18" charset="0"/>
                <a:cs typeface="Arial" panose="020B0604020202020204" pitchFamily="34" charset="0"/>
              </a:rPr>
              <a:t>the</a:t>
            </a:r>
            <a:r>
              <a:rPr lang="en-US" spc="-4" dirty="0">
                <a:latin typeface="Arial" panose="020B0604020202020204" pitchFamily="34" charset="0"/>
                <a:ea typeface="Times New Roman" panose="02020603050405020304" pitchFamily="18" charset="0"/>
                <a:cs typeface="Arial" panose="020B0604020202020204" pitchFamily="34" charset="0"/>
              </a:rPr>
              <a:t> </a:t>
            </a:r>
            <a:r>
              <a:rPr lang="en-US" dirty="0">
                <a:latin typeface="Arial" panose="020B0604020202020204" pitchFamily="34" charset="0"/>
                <a:ea typeface="Times New Roman" panose="02020603050405020304" pitchFamily="18" charset="0"/>
                <a:cs typeface="Arial" panose="020B0604020202020204" pitchFamily="34" charset="0"/>
              </a:rPr>
              <a:t>following—</a:t>
            </a:r>
            <a:br>
              <a:rPr lang="en-US" dirty="0">
                <a:latin typeface="Arial" panose="020B0604020202020204" pitchFamily="34" charset="0"/>
                <a:ea typeface="Times New Roman" panose="02020603050405020304" pitchFamily="18" charset="0"/>
                <a:cs typeface="Arial" panose="020B0604020202020204" pitchFamily="34" charset="0"/>
              </a:rPr>
            </a:br>
            <a:endParaRPr lang="en-AU" dirty="0">
              <a:latin typeface="Arial" panose="020B0604020202020204" pitchFamily="34" charset="0"/>
              <a:ea typeface="Times New Roman" panose="02020603050405020304" pitchFamily="18" charset="0"/>
              <a:cs typeface="Arial" panose="020B0604020202020204" pitchFamily="34" charset="0"/>
            </a:endParaRPr>
          </a:p>
          <a:p>
            <a:pPr marL="300038" marR="53340" lvl="1" indent="0">
              <a:spcBef>
                <a:spcPts val="278"/>
              </a:spcBef>
              <a:spcAft>
                <a:spcPts val="900"/>
              </a:spcAft>
              <a:buNone/>
              <a:tabLst>
                <a:tab pos="1165860" algn="l"/>
                <a:tab pos="1166336" algn="l"/>
              </a:tabLst>
            </a:pPr>
            <a:r>
              <a:rPr lang="en-AU" dirty="0">
                <a:latin typeface="Arial" panose="020B0604020202020204" pitchFamily="34" charset="0"/>
                <a:ea typeface="Calibri" panose="020F0502020204030204" pitchFamily="34" charset="0"/>
                <a:cs typeface="Arial" panose="020B0604020202020204" pitchFamily="34" charset="0"/>
              </a:rPr>
              <a:t>(a) every</a:t>
            </a:r>
            <a:r>
              <a:rPr lang="en-AU" spc="86" dirty="0">
                <a:latin typeface="Arial" panose="020B0604020202020204" pitchFamily="34" charset="0"/>
                <a:ea typeface="Calibri" panose="020F0502020204030204" pitchFamily="34" charset="0"/>
                <a:cs typeface="Arial" panose="020B0604020202020204" pitchFamily="34" charset="0"/>
              </a:rPr>
              <a:t> </a:t>
            </a:r>
            <a:r>
              <a:rPr lang="en-AU" dirty="0">
                <a:latin typeface="Arial" panose="020B0604020202020204" pitchFamily="34" charset="0"/>
                <a:ea typeface="Calibri" panose="020F0502020204030204" pitchFamily="34" charset="0"/>
                <a:cs typeface="Arial" panose="020B0604020202020204" pitchFamily="34" charset="0"/>
              </a:rPr>
              <a:t>person</a:t>
            </a:r>
            <a:r>
              <a:rPr lang="en-AU" spc="90" dirty="0">
                <a:latin typeface="Arial" panose="020B0604020202020204" pitchFamily="34" charset="0"/>
                <a:ea typeface="Calibri" panose="020F0502020204030204" pitchFamily="34" charset="0"/>
                <a:cs typeface="Arial" panose="020B0604020202020204" pitchFamily="34" charset="0"/>
              </a:rPr>
              <a:t> </a:t>
            </a:r>
            <a:r>
              <a:rPr lang="en-AU" dirty="0">
                <a:latin typeface="Arial" panose="020B0604020202020204" pitchFamily="34" charset="0"/>
                <a:ea typeface="Calibri" panose="020F0502020204030204" pitchFamily="34" charset="0"/>
                <a:cs typeface="Arial" panose="020B0604020202020204" pitchFamily="34" charset="0"/>
              </a:rPr>
              <a:t>has</a:t>
            </a:r>
            <a:r>
              <a:rPr lang="en-AU" spc="86" dirty="0">
                <a:latin typeface="Arial" panose="020B0604020202020204" pitchFamily="34" charset="0"/>
                <a:ea typeface="Calibri" panose="020F0502020204030204" pitchFamily="34" charset="0"/>
                <a:cs typeface="Arial" panose="020B0604020202020204" pitchFamily="34" charset="0"/>
              </a:rPr>
              <a:t> </a:t>
            </a:r>
            <a:r>
              <a:rPr lang="en-AU" dirty="0">
                <a:latin typeface="Arial" panose="020B0604020202020204" pitchFamily="34" charset="0"/>
                <a:ea typeface="Calibri" panose="020F0502020204030204" pitchFamily="34" charset="0"/>
                <a:cs typeface="Arial" panose="020B0604020202020204" pitchFamily="34" charset="0"/>
              </a:rPr>
              <a:t>a</a:t>
            </a:r>
            <a:r>
              <a:rPr lang="en-AU" spc="90" dirty="0">
                <a:latin typeface="Arial" panose="020B0604020202020204" pitchFamily="34" charset="0"/>
                <a:ea typeface="Calibri" panose="020F0502020204030204" pitchFamily="34" charset="0"/>
                <a:cs typeface="Arial" panose="020B0604020202020204" pitchFamily="34" charset="0"/>
              </a:rPr>
              <a:t> </a:t>
            </a:r>
            <a:r>
              <a:rPr lang="en-AU" dirty="0">
                <a:latin typeface="Arial" panose="020B0604020202020204" pitchFamily="34" charset="0"/>
                <a:ea typeface="Calibri" panose="020F0502020204030204" pitchFamily="34" charset="0"/>
                <a:cs typeface="Arial" panose="020B0604020202020204" pitchFamily="34" charset="0"/>
              </a:rPr>
              <a:t>right</a:t>
            </a:r>
            <a:r>
              <a:rPr lang="en-AU" spc="86" dirty="0">
                <a:latin typeface="Arial" panose="020B0604020202020204" pitchFamily="34" charset="0"/>
                <a:ea typeface="Calibri" panose="020F0502020204030204" pitchFamily="34" charset="0"/>
                <a:cs typeface="Arial" panose="020B0604020202020204" pitchFamily="34" charset="0"/>
              </a:rPr>
              <a:t> </a:t>
            </a:r>
            <a:r>
              <a:rPr lang="en-AU" dirty="0">
                <a:latin typeface="Arial" panose="020B0604020202020204" pitchFamily="34" charset="0"/>
                <a:ea typeface="Calibri" panose="020F0502020204030204" pitchFamily="34" charset="0"/>
                <a:cs typeface="Arial" panose="020B0604020202020204" pitchFamily="34" charset="0"/>
              </a:rPr>
              <a:t>to</a:t>
            </a:r>
            <a:r>
              <a:rPr lang="en-AU" spc="90" dirty="0">
                <a:latin typeface="Arial" panose="020B0604020202020204" pitchFamily="34" charset="0"/>
                <a:ea typeface="Calibri" panose="020F0502020204030204" pitchFamily="34" charset="0"/>
                <a:cs typeface="Arial" panose="020B0604020202020204" pitchFamily="34" charset="0"/>
              </a:rPr>
              <a:t> </a:t>
            </a:r>
            <a:r>
              <a:rPr lang="en-AU" dirty="0">
                <a:latin typeface="Arial" panose="020B0604020202020204" pitchFamily="34" charset="0"/>
                <a:ea typeface="Calibri" panose="020F0502020204030204" pitchFamily="34" charset="0"/>
                <a:cs typeface="Arial" panose="020B0604020202020204" pitchFamily="34" charset="0"/>
              </a:rPr>
              <a:t>choose</a:t>
            </a:r>
            <a:r>
              <a:rPr lang="en-AU" spc="86" dirty="0">
                <a:latin typeface="Arial" panose="020B0604020202020204" pitchFamily="34" charset="0"/>
                <a:ea typeface="Calibri" panose="020F0502020204030204" pitchFamily="34" charset="0"/>
                <a:cs typeface="Arial" panose="020B0604020202020204" pitchFamily="34" charset="0"/>
              </a:rPr>
              <a:t> </a:t>
            </a:r>
            <a:r>
              <a:rPr lang="en-AU" dirty="0">
                <a:latin typeface="Arial" panose="020B0604020202020204" pitchFamily="34" charset="0"/>
                <a:ea typeface="Calibri" panose="020F0502020204030204" pitchFamily="34" charset="0"/>
                <a:cs typeface="Arial" panose="020B0604020202020204" pitchFamily="34" charset="0"/>
              </a:rPr>
              <a:t>whether</a:t>
            </a:r>
            <a:r>
              <a:rPr lang="en-AU" spc="90" dirty="0">
                <a:latin typeface="Arial" panose="020B0604020202020204" pitchFamily="34" charset="0"/>
                <a:ea typeface="Calibri" panose="020F0502020204030204" pitchFamily="34" charset="0"/>
                <a:cs typeface="Arial" panose="020B0604020202020204" pitchFamily="34" charset="0"/>
              </a:rPr>
              <a:t> </a:t>
            </a:r>
            <a:r>
              <a:rPr lang="en-AU" dirty="0">
                <a:latin typeface="Arial" panose="020B0604020202020204" pitchFamily="34" charset="0"/>
                <a:ea typeface="Calibri" panose="020F0502020204030204" pitchFamily="34" charset="0"/>
                <a:cs typeface="Arial" panose="020B0604020202020204" pitchFamily="34" charset="0"/>
              </a:rPr>
              <a:t>or</a:t>
            </a:r>
            <a:r>
              <a:rPr lang="en-AU" spc="86" dirty="0">
                <a:latin typeface="Arial" panose="020B0604020202020204" pitchFamily="34" charset="0"/>
                <a:ea typeface="Calibri" panose="020F0502020204030204" pitchFamily="34" charset="0"/>
                <a:cs typeface="Arial" panose="020B0604020202020204" pitchFamily="34" charset="0"/>
              </a:rPr>
              <a:t> </a:t>
            </a:r>
            <a:r>
              <a:rPr lang="en-AU" dirty="0">
                <a:latin typeface="Arial" panose="020B0604020202020204" pitchFamily="34" charset="0"/>
                <a:ea typeface="Calibri" panose="020F0502020204030204" pitchFamily="34" charset="0"/>
                <a:cs typeface="Arial" panose="020B0604020202020204" pitchFamily="34" charset="0"/>
              </a:rPr>
              <a:t>not</a:t>
            </a:r>
            <a:r>
              <a:rPr lang="en-AU" spc="90" dirty="0">
                <a:latin typeface="Arial" panose="020B0604020202020204" pitchFamily="34" charset="0"/>
                <a:ea typeface="Calibri" panose="020F0502020204030204" pitchFamily="34" charset="0"/>
                <a:cs typeface="Arial" panose="020B0604020202020204" pitchFamily="34" charset="0"/>
              </a:rPr>
              <a:t> </a:t>
            </a:r>
            <a:r>
              <a:rPr lang="en-AU" dirty="0">
                <a:latin typeface="Arial" panose="020B0604020202020204" pitchFamily="34" charset="0"/>
                <a:ea typeface="Calibri" panose="020F0502020204030204" pitchFamily="34" charset="0"/>
                <a:cs typeface="Arial" panose="020B0604020202020204" pitchFamily="34" charset="0"/>
              </a:rPr>
              <a:t>to</a:t>
            </a:r>
            <a:r>
              <a:rPr lang="en-AU" spc="90" dirty="0">
                <a:latin typeface="Arial" panose="020B0604020202020204" pitchFamily="34" charset="0"/>
                <a:ea typeface="Calibri" panose="020F0502020204030204" pitchFamily="34" charset="0"/>
                <a:cs typeface="Arial" panose="020B0604020202020204" pitchFamily="34" charset="0"/>
              </a:rPr>
              <a:t> </a:t>
            </a:r>
            <a:r>
              <a:rPr lang="en-AU" dirty="0">
                <a:latin typeface="Arial" panose="020B0604020202020204" pitchFamily="34" charset="0"/>
                <a:ea typeface="Calibri" panose="020F0502020204030204" pitchFamily="34" charset="0"/>
                <a:cs typeface="Arial" panose="020B0604020202020204" pitchFamily="34" charset="0"/>
              </a:rPr>
              <a:t>participate</a:t>
            </a:r>
            <a:r>
              <a:rPr lang="en-AU" spc="86" dirty="0">
                <a:latin typeface="Arial" panose="020B0604020202020204" pitchFamily="34" charset="0"/>
                <a:ea typeface="Calibri" panose="020F0502020204030204" pitchFamily="34" charset="0"/>
                <a:cs typeface="Arial" panose="020B0604020202020204" pitchFamily="34" charset="0"/>
              </a:rPr>
              <a:t> </a:t>
            </a:r>
            <a:r>
              <a:rPr lang="en-AU" dirty="0">
                <a:latin typeface="Arial" panose="020B0604020202020204" pitchFamily="34" charset="0"/>
                <a:ea typeface="Calibri" panose="020F0502020204030204" pitchFamily="34" charset="0"/>
                <a:cs typeface="Arial" panose="020B0604020202020204" pitchFamily="34" charset="0"/>
              </a:rPr>
              <a:t>in</a:t>
            </a:r>
            <a:r>
              <a:rPr lang="en-AU" spc="90" dirty="0">
                <a:latin typeface="Arial" panose="020B0604020202020204" pitchFamily="34" charset="0"/>
                <a:ea typeface="Calibri" panose="020F0502020204030204" pitchFamily="34" charset="0"/>
                <a:cs typeface="Arial" panose="020B0604020202020204" pitchFamily="34" charset="0"/>
              </a:rPr>
              <a:t> </a:t>
            </a:r>
            <a:r>
              <a:rPr lang="en-AU" dirty="0">
                <a:latin typeface="Arial" panose="020B0604020202020204" pitchFamily="34" charset="0"/>
                <a:ea typeface="Calibri" panose="020F0502020204030204" pitchFamily="34" charset="0"/>
                <a:cs typeface="Arial" panose="020B0604020202020204" pitchFamily="34" charset="0"/>
              </a:rPr>
              <a:t>a sexual</a:t>
            </a:r>
            <a:r>
              <a:rPr lang="en-AU" spc="-8" dirty="0">
                <a:latin typeface="Arial" panose="020B0604020202020204" pitchFamily="34" charset="0"/>
                <a:ea typeface="Calibri" panose="020F0502020204030204" pitchFamily="34" charset="0"/>
                <a:cs typeface="Arial" panose="020B0604020202020204" pitchFamily="34" charset="0"/>
              </a:rPr>
              <a:t> </a:t>
            </a:r>
            <a:r>
              <a:rPr lang="en-AU" dirty="0">
                <a:latin typeface="Arial" panose="020B0604020202020204" pitchFamily="34" charset="0"/>
                <a:ea typeface="Calibri" panose="020F0502020204030204" pitchFamily="34" charset="0"/>
                <a:cs typeface="Arial" panose="020B0604020202020204" pitchFamily="34" charset="0"/>
              </a:rPr>
              <a:t>activity,</a:t>
            </a:r>
          </a:p>
          <a:p>
            <a:pPr marL="300038" lvl="1" indent="0">
              <a:spcBef>
                <a:spcPts val="199"/>
              </a:spcBef>
              <a:spcAft>
                <a:spcPts val="900"/>
              </a:spcAft>
              <a:buNone/>
              <a:tabLst>
                <a:tab pos="1165860" algn="l"/>
                <a:tab pos="1166336" algn="l"/>
              </a:tabLst>
            </a:pPr>
            <a:r>
              <a:rPr lang="en-AU" dirty="0">
                <a:latin typeface="Arial" panose="020B0604020202020204" pitchFamily="34" charset="0"/>
                <a:ea typeface="Calibri" panose="020F0502020204030204" pitchFamily="34" charset="0"/>
                <a:cs typeface="Arial" panose="020B0604020202020204" pitchFamily="34" charset="0"/>
              </a:rPr>
              <a:t>(b) consent</a:t>
            </a:r>
            <a:r>
              <a:rPr lang="en-AU" spc="-4" dirty="0">
                <a:latin typeface="Arial" panose="020B0604020202020204" pitchFamily="34" charset="0"/>
                <a:ea typeface="Calibri" panose="020F0502020204030204" pitchFamily="34" charset="0"/>
                <a:cs typeface="Arial" panose="020B0604020202020204" pitchFamily="34" charset="0"/>
              </a:rPr>
              <a:t> </a:t>
            </a:r>
            <a:r>
              <a:rPr lang="en-AU" dirty="0">
                <a:latin typeface="Arial" panose="020B0604020202020204" pitchFamily="34" charset="0"/>
                <a:ea typeface="Calibri" panose="020F0502020204030204" pitchFamily="34" charset="0"/>
                <a:cs typeface="Arial" panose="020B0604020202020204" pitchFamily="34" charset="0"/>
              </a:rPr>
              <a:t>to a</a:t>
            </a:r>
            <a:r>
              <a:rPr lang="en-AU" spc="-4" dirty="0">
                <a:latin typeface="Arial" panose="020B0604020202020204" pitchFamily="34" charset="0"/>
                <a:ea typeface="Calibri" panose="020F0502020204030204" pitchFamily="34" charset="0"/>
                <a:cs typeface="Arial" panose="020B0604020202020204" pitchFamily="34" charset="0"/>
              </a:rPr>
              <a:t> </a:t>
            </a:r>
            <a:r>
              <a:rPr lang="en-AU" dirty="0">
                <a:latin typeface="Arial" panose="020B0604020202020204" pitchFamily="34" charset="0"/>
                <a:ea typeface="Calibri" panose="020F0502020204030204" pitchFamily="34" charset="0"/>
                <a:cs typeface="Arial" panose="020B0604020202020204" pitchFamily="34" charset="0"/>
              </a:rPr>
              <a:t>sexual</a:t>
            </a:r>
            <a:r>
              <a:rPr lang="en-AU" spc="-4" dirty="0">
                <a:latin typeface="Arial" panose="020B0604020202020204" pitchFamily="34" charset="0"/>
                <a:ea typeface="Calibri" panose="020F0502020204030204" pitchFamily="34" charset="0"/>
                <a:cs typeface="Arial" panose="020B0604020202020204" pitchFamily="34" charset="0"/>
              </a:rPr>
              <a:t> </a:t>
            </a:r>
            <a:r>
              <a:rPr lang="en-AU" dirty="0">
                <a:latin typeface="Arial" panose="020B0604020202020204" pitchFamily="34" charset="0"/>
                <a:ea typeface="Calibri" panose="020F0502020204030204" pitchFamily="34" charset="0"/>
                <a:cs typeface="Arial" panose="020B0604020202020204" pitchFamily="34" charset="0"/>
              </a:rPr>
              <a:t>activity</a:t>
            </a:r>
            <a:r>
              <a:rPr lang="en-AU" spc="-4" dirty="0">
                <a:latin typeface="Arial" panose="020B0604020202020204" pitchFamily="34" charset="0"/>
                <a:ea typeface="Calibri" panose="020F0502020204030204" pitchFamily="34" charset="0"/>
                <a:cs typeface="Arial" panose="020B0604020202020204" pitchFamily="34" charset="0"/>
              </a:rPr>
              <a:t> </a:t>
            </a:r>
            <a:r>
              <a:rPr lang="en-AU" dirty="0">
                <a:latin typeface="Arial" panose="020B0604020202020204" pitchFamily="34" charset="0"/>
                <a:ea typeface="Calibri" panose="020F0502020204030204" pitchFamily="34" charset="0"/>
                <a:cs typeface="Arial" panose="020B0604020202020204" pitchFamily="34" charset="0"/>
              </a:rPr>
              <a:t>is not</a:t>
            </a:r>
            <a:r>
              <a:rPr lang="en-AU" spc="-4" dirty="0">
                <a:latin typeface="Arial" panose="020B0604020202020204" pitchFamily="34" charset="0"/>
                <a:ea typeface="Calibri" panose="020F0502020204030204" pitchFamily="34" charset="0"/>
                <a:cs typeface="Arial" panose="020B0604020202020204" pitchFamily="34" charset="0"/>
              </a:rPr>
              <a:t> </a:t>
            </a:r>
            <a:r>
              <a:rPr lang="en-AU" dirty="0">
                <a:latin typeface="Arial" panose="020B0604020202020204" pitchFamily="34" charset="0"/>
                <a:ea typeface="Calibri" panose="020F0502020204030204" pitchFamily="34" charset="0"/>
                <a:cs typeface="Arial" panose="020B0604020202020204" pitchFamily="34" charset="0"/>
              </a:rPr>
              <a:t>to be</a:t>
            </a:r>
            <a:r>
              <a:rPr lang="en-AU" spc="-4" dirty="0">
                <a:latin typeface="Arial" panose="020B0604020202020204" pitchFamily="34" charset="0"/>
                <a:ea typeface="Calibri" panose="020F0502020204030204" pitchFamily="34" charset="0"/>
                <a:cs typeface="Arial" panose="020B0604020202020204" pitchFamily="34" charset="0"/>
              </a:rPr>
              <a:t> </a:t>
            </a:r>
            <a:r>
              <a:rPr lang="en-AU" dirty="0">
                <a:latin typeface="Arial" panose="020B0604020202020204" pitchFamily="34" charset="0"/>
                <a:ea typeface="Calibri" panose="020F0502020204030204" pitchFamily="34" charset="0"/>
                <a:cs typeface="Arial" panose="020B0604020202020204" pitchFamily="34" charset="0"/>
              </a:rPr>
              <a:t>presumed,</a:t>
            </a:r>
          </a:p>
          <a:p>
            <a:pPr marL="300038" lvl="1" indent="0">
              <a:spcBef>
                <a:spcPts val="199"/>
              </a:spcBef>
              <a:spcAft>
                <a:spcPts val="900"/>
              </a:spcAft>
              <a:buNone/>
              <a:tabLst>
                <a:tab pos="1165860" algn="l"/>
                <a:tab pos="1166336" algn="l"/>
              </a:tabLst>
            </a:pPr>
            <a:r>
              <a:rPr lang="en-AU" dirty="0">
                <a:latin typeface="Arial" panose="020B0604020202020204" pitchFamily="34" charset="0"/>
                <a:ea typeface="Calibri" panose="020F0502020204030204" pitchFamily="34" charset="0"/>
                <a:cs typeface="Arial" panose="020B0604020202020204" pitchFamily="34" charset="0"/>
              </a:rPr>
              <a:t>(c) consensual</a:t>
            </a:r>
            <a:r>
              <a:rPr lang="en-AU" spc="4" dirty="0">
                <a:latin typeface="Arial" panose="020B0604020202020204" pitchFamily="34" charset="0"/>
                <a:ea typeface="Calibri" panose="020F0502020204030204" pitchFamily="34" charset="0"/>
                <a:cs typeface="Arial" panose="020B0604020202020204" pitchFamily="34" charset="0"/>
              </a:rPr>
              <a:t> </a:t>
            </a:r>
            <a:r>
              <a:rPr lang="en-AU" dirty="0">
                <a:latin typeface="Arial" panose="020B0604020202020204" pitchFamily="34" charset="0"/>
                <a:ea typeface="Calibri" panose="020F0502020204030204" pitchFamily="34" charset="0"/>
                <a:cs typeface="Arial" panose="020B0604020202020204" pitchFamily="34" charset="0"/>
              </a:rPr>
              <a:t>sexual</a:t>
            </a:r>
            <a:r>
              <a:rPr lang="en-AU" spc="4" dirty="0">
                <a:latin typeface="Arial" panose="020B0604020202020204" pitchFamily="34" charset="0"/>
                <a:ea typeface="Calibri" panose="020F0502020204030204" pitchFamily="34" charset="0"/>
                <a:cs typeface="Arial" panose="020B0604020202020204" pitchFamily="34" charset="0"/>
              </a:rPr>
              <a:t> </a:t>
            </a:r>
            <a:r>
              <a:rPr lang="en-AU" dirty="0">
                <a:latin typeface="Arial" panose="020B0604020202020204" pitchFamily="34" charset="0"/>
                <a:ea typeface="Calibri" panose="020F0502020204030204" pitchFamily="34" charset="0"/>
                <a:cs typeface="Arial" panose="020B0604020202020204" pitchFamily="34" charset="0"/>
              </a:rPr>
              <a:t>activity</a:t>
            </a:r>
            <a:r>
              <a:rPr lang="en-AU" spc="4" dirty="0">
                <a:latin typeface="Arial" panose="020B0604020202020204" pitchFamily="34" charset="0"/>
                <a:ea typeface="Calibri" panose="020F0502020204030204" pitchFamily="34" charset="0"/>
                <a:cs typeface="Arial" panose="020B0604020202020204" pitchFamily="34" charset="0"/>
              </a:rPr>
              <a:t> </a:t>
            </a:r>
            <a:r>
              <a:rPr lang="en-AU" dirty="0">
                <a:latin typeface="Arial" panose="020B0604020202020204" pitchFamily="34" charset="0"/>
                <a:ea typeface="Calibri" panose="020F0502020204030204" pitchFamily="34" charset="0"/>
                <a:cs typeface="Arial" panose="020B0604020202020204" pitchFamily="34" charset="0"/>
              </a:rPr>
              <a:t>involves</a:t>
            </a:r>
            <a:r>
              <a:rPr lang="en-AU" spc="4" dirty="0">
                <a:latin typeface="Arial" panose="020B0604020202020204" pitchFamily="34" charset="0"/>
                <a:ea typeface="Calibri" panose="020F0502020204030204" pitchFamily="34" charset="0"/>
                <a:cs typeface="Arial" panose="020B0604020202020204" pitchFamily="34" charset="0"/>
              </a:rPr>
              <a:t> </a:t>
            </a:r>
            <a:r>
              <a:rPr lang="en-AU" dirty="0">
                <a:latin typeface="Arial" panose="020B0604020202020204" pitchFamily="34" charset="0"/>
                <a:ea typeface="Calibri" panose="020F0502020204030204" pitchFamily="34" charset="0"/>
                <a:cs typeface="Arial" panose="020B0604020202020204" pitchFamily="34" charset="0"/>
              </a:rPr>
              <a:t>ongoing</a:t>
            </a:r>
            <a:r>
              <a:rPr lang="en-AU" spc="4" dirty="0">
                <a:latin typeface="Arial" panose="020B0604020202020204" pitchFamily="34" charset="0"/>
                <a:ea typeface="Calibri" panose="020F0502020204030204" pitchFamily="34" charset="0"/>
                <a:cs typeface="Arial" panose="020B0604020202020204" pitchFamily="34" charset="0"/>
              </a:rPr>
              <a:t> </a:t>
            </a:r>
            <a:r>
              <a:rPr lang="en-AU" dirty="0">
                <a:latin typeface="Arial" panose="020B0604020202020204" pitchFamily="34" charset="0"/>
                <a:ea typeface="Calibri" panose="020F0502020204030204" pitchFamily="34" charset="0"/>
                <a:cs typeface="Arial" panose="020B0604020202020204" pitchFamily="34" charset="0"/>
              </a:rPr>
              <a:t>and</a:t>
            </a:r>
            <a:r>
              <a:rPr lang="en-AU" spc="4" dirty="0">
                <a:latin typeface="Arial" panose="020B0604020202020204" pitchFamily="34" charset="0"/>
                <a:ea typeface="Calibri" panose="020F0502020204030204" pitchFamily="34" charset="0"/>
                <a:cs typeface="Arial" panose="020B0604020202020204" pitchFamily="34" charset="0"/>
              </a:rPr>
              <a:t> </a:t>
            </a:r>
            <a:r>
              <a:rPr lang="en-AU" dirty="0">
                <a:latin typeface="Arial" panose="020B0604020202020204" pitchFamily="34" charset="0"/>
                <a:ea typeface="Calibri" panose="020F0502020204030204" pitchFamily="34" charset="0"/>
                <a:cs typeface="Arial" panose="020B0604020202020204" pitchFamily="34" charset="0"/>
              </a:rPr>
              <a:t>mutual</a:t>
            </a:r>
            <a:r>
              <a:rPr lang="en-AU" spc="-195" dirty="0">
                <a:latin typeface="Arial" panose="020B0604020202020204" pitchFamily="34" charset="0"/>
                <a:ea typeface="Calibri" panose="020F0502020204030204" pitchFamily="34" charset="0"/>
                <a:cs typeface="Arial" panose="020B0604020202020204" pitchFamily="34" charset="0"/>
              </a:rPr>
              <a:t> </a:t>
            </a:r>
            <a:r>
              <a:rPr lang="en-AU" dirty="0">
                <a:latin typeface="Arial" panose="020B0604020202020204" pitchFamily="34" charset="0"/>
                <a:ea typeface="Calibri" panose="020F0502020204030204" pitchFamily="34" charset="0"/>
                <a:cs typeface="Arial" panose="020B0604020202020204" pitchFamily="34" charset="0"/>
              </a:rPr>
              <a:t>communication, decision-making and free and voluntary agreement</a:t>
            </a:r>
            <a:r>
              <a:rPr lang="en-AU" spc="4" dirty="0">
                <a:latin typeface="Arial" panose="020B0604020202020204" pitchFamily="34" charset="0"/>
                <a:ea typeface="Calibri" panose="020F0502020204030204" pitchFamily="34" charset="0"/>
                <a:cs typeface="Arial" panose="020B0604020202020204" pitchFamily="34" charset="0"/>
              </a:rPr>
              <a:t> </a:t>
            </a:r>
            <a:r>
              <a:rPr lang="en-AU" dirty="0">
                <a:latin typeface="Arial" panose="020B0604020202020204" pitchFamily="34" charset="0"/>
                <a:ea typeface="Calibri" panose="020F0502020204030204" pitchFamily="34" charset="0"/>
                <a:cs typeface="Arial" panose="020B0604020202020204" pitchFamily="34" charset="0"/>
              </a:rPr>
              <a:t>between</a:t>
            </a:r>
            <a:r>
              <a:rPr lang="en-AU" spc="-4" dirty="0">
                <a:latin typeface="Arial" panose="020B0604020202020204" pitchFamily="34" charset="0"/>
                <a:ea typeface="Calibri" panose="020F0502020204030204" pitchFamily="34" charset="0"/>
                <a:cs typeface="Arial" panose="020B0604020202020204" pitchFamily="34" charset="0"/>
              </a:rPr>
              <a:t> </a:t>
            </a:r>
            <a:r>
              <a:rPr lang="en-AU" dirty="0">
                <a:latin typeface="Arial" panose="020B0604020202020204" pitchFamily="34" charset="0"/>
                <a:ea typeface="Calibri" panose="020F0502020204030204" pitchFamily="34" charset="0"/>
                <a:cs typeface="Arial" panose="020B0604020202020204" pitchFamily="34" charset="0"/>
              </a:rPr>
              <a:t>the persons participating in the sexual</a:t>
            </a:r>
            <a:r>
              <a:rPr lang="en-AU" spc="-8" dirty="0">
                <a:latin typeface="Arial" panose="020B0604020202020204" pitchFamily="34" charset="0"/>
                <a:ea typeface="Calibri" panose="020F0502020204030204" pitchFamily="34" charset="0"/>
                <a:cs typeface="Arial" panose="020B0604020202020204" pitchFamily="34" charset="0"/>
              </a:rPr>
              <a:t> </a:t>
            </a:r>
            <a:r>
              <a:rPr lang="en-AU" dirty="0">
                <a:latin typeface="Arial" panose="020B0604020202020204" pitchFamily="34" charset="0"/>
                <a:ea typeface="Calibri" panose="020F0502020204030204" pitchFamily="34" charset="0"/>
                <a:cs typeface="Arial" panose="020B0604020202020204" pitchFamily="34" charset="0"/>
              </a:rPr>
              <a:t>activity.</a:t>
            </a:r>
          </a:p>
          <a:p>
            <a:endParaRPr lang="en-AU" dirty="0"/>
          </a:p>
        </p:txBody>
      </p:sp>
    </p:spTree>
    <p:extLst>
      <p:ext uri="{BB962C8B-B14F-4D97-AF65-F5344CB8AC3E}">
        <p14:creationId xmlns:p14="http://schemas.microsoft.com/office/powerpoint/2010/main" val="1707366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CE95B70-BE3E-E90B-B1F3-40498C5ABD1C}"/>
              </a:ext>
            </a:extLst>
          </p:cNvPr>
          <p:cNvSpPr>
            <a:spLocks noGrp="1"/>
          </p:cNvSpPr>
          <p:nvPr>
            <p:ph type="title"/>
          </p:nvPr>
        </p:nvSpPr>
        <p:spPr>
          <a:xfrm>
            <a:off x="838200" y="365125"/>
            <a:ext cx="10515600" cy="1325563"/>
          </a:xfrm>
        </p:spPr>
        <p:txBody>
          <a:bodyPr>
            <a:normAutofit/>
          </a:bodyPr>
          <a:lstStyle/>
          <a:p>
            <a:r>
              <a:rPr lang="en-AU" b="1" dirty="0">
                <a:solidFill>
                  <a:schemeClr val="accent2"/>
                </a:solidFill>
                <a:latin typeface="Arial" panose="020B0604020202020204" pitchFamily="34" charset="0"/>
                <a:cs typeface="Arial" panose="020B0604020202020204" pitchFamily="34" charset="0"/>
              </a:rPr>
              <a:t>61HI Consent generally</a:t>
            </a:r>
            <a:endParaRPr lang="en-AU" dirty="0">
              <a:solidFill>
                <a:schemeClr val="accent2"/>
              </a:solidFill>
              <a:latin typeface="Arial" panose="020B0604020202020204" pitchFamily="34" charset="0"/>
              <a:cs typeface="Arial" panose="020B0604020202020204" pitchFamily="34"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406ED179-E864-0765-C68F-A1FBF15628ED}"/>
              </a:ext>
            </a:extLst>
          </p:cNvPr>
          <p:cNvSpPr>
            <a:spLocks noGrp="1"/>
          </p:cNvSpPr>
          <p:nvPr>
            <p:ph idx="1"/>
          </p:nvPr>
        </p:nvSpPr>
        <p:spPr>
          <a:xfrm>
            <a:off x="838200" y="1559169"/>
            <a:ext cx="10515600" cy="4933706"/>
          </a:xfrm>
        </p:spPr>
        <p:txBody>
          <a:bodyPr>
            <a:normAutofit/>
          </a:bodyPr>
          <a:lstStyle/>
          <a:p>
            <a:pPr>
              <a:buFont typeface="+mj-lt"/>
              <a:buAutoNum type="arabicParenBoth"/>
              <a:tabLst>
                <a:tab pos="171450" algn="l"/>
              </a:tabLst>
            </a:pPr>
            <a:r>
              <a:rPr lang="en-AU" sz="1600" dirty="0">
                <a:latin typeface="Arial" panose="020B0604020202020204" pitchFamily="34" charset="0"/>
                <a:ea typeface="Calibri" panose="020F0502020204030204" pitchFamily="34" charset="0"/>
                <a:cs typeface="Arial" panose="020B0604020202020204" pitchFamily="34" charset="0"/>
              </a:rPr>
              <a:t>A</a:t>
            </a:r>
            <a:r>
              <a:rPr lang="en-AU" sz="1600" spc="-19" dirty="0">
                <a:latin typeface="Arial" panose="020B0604020202020204" pitchFamily="34" charset="0"/>
                <a:ea typeface="Calibri" panose="020F0502020204030204" pitchFamily="34" charset="0"/>
                <a:cs typeface="Arial" panose="020B0604020202020204" pitchFamily="34" charset="0"/>
              </a:rPr>
              <a:t> </a:t>
            </a:r>
            <a:r>
              <a:rPr lang="en-AU" sz="1600" dirty="0">
                <a:latin typeface="Arial" panose="020B0604020202020204" pitchFamily="34" charset="0"/>
                <a:ea typeface="Calibri" panose="020F0502020204030204" pitchFamily="34" charset="0"/>
                <a:cs typeface="Arial" panose="020B0604020202020204" pitchFamily="34" charset="0"/>
              </a:rPr>
              <a:t>person</a:t>
            </a:r>
            <a:r>
              <a:rPr lang="en-AU" sz="1600" spc="-19" dirty="0">
                <a:latin typeface="Arial" panose="020B0604020202020204" pitchFamily="34" charset="0"/>
                <a:ea typeface="Calibri" panose="020F0502020204030204" pitchFamily="34" charset="0"/>
                <a:cs typeface="Arial" panose="020B0604020202020204" pitchFamily="34" charset="0"/>
              </a:rPr>
              <a:t> </a:t>
            </a:r>
            <a:r>
              <a:rPr lang="en-AU" sz="1600" b="1" i="1" dirty="0">
                <a:latin typeface="Arial" panose="020B0604020202020204" pitchFamily="34" charset="0"/>
                <a:ea typeface="Calibri" panose="020F0502020204030204" pitchFamily="34" charset="0"/>
                <a:cs typeface="Arial" panose="020B0604020202020204" pitchFamily="34" charset="0"/>
              </a:rPr>
              <a:t>consents</a:t>
            </a:r>
            <a:r>
              <a:rPr lang="en-AU" sz="1600" i="1" spc="-15" dirty="0">
                <a:latin typeface="Arial" panose="020B0604020202020204" pitchFamily="34" charset="0"/>
                <a:ea typeface="Calibri" panose="020F0502020204030204" pitchFamily="34" charset="0"/>
                <a:cs typeface="Arial" panose="020B0604020202020204" pitchFamily="34" charset="0"/>
              </a:rPr>
              <a:t> </a:t>
            </a:r>
            <a:r>
              <a:rPr lang="en-AU" sz="1600" dirty="0">
                <a:latin typeface="Arial" panose="020B0604020202020204" pitchFamily="34" charset="0"/>
                <a:ea typeface="Calibri" panose="020F0502020204030204" pitchFamily="34" charset="0"/>
                <a:cs typeface="Arial" panose="020B0604020202020204" pitchFamily="34" charset="0"/>
              </a:rPr>
              <a:t>to</a:t>
            </a:r>
            <a:r>
              <a:rPr lang="en-AU" sz="1600" spc="-15" dirty="0">
                <a:latin typeface="Arial" panose="020B0604020202020204" pitchFamily="34" charset="0"/>
                <a:ea typeface="Calibri" panose="020F0502020204030204" pitchFamily="34" charset="0"/>
                <a:cs typeface="Arial" panose="020B0604020202020204" pitchFamily="34" charset="0"/>
              </a:rPr>
              <a:t> </a:t>
            </a:r>
            <a:r>
              <a:rPr lang="en-AU" sz="1600" dirty="0">
                <a:latin typeface="Arial" panose="020B0604020202020204" pitchFamily="34" charset="0"/>
                <a:ea typeface="Calibri" panose="020F0502020204030204" pitchFamily="34" charset="0"/>
                <a:cs typeface="Arial" panose="020B0604020202020204" pitchFamily="34" charset="0"/>
              </a:rPr>
              <a:t>a</a:t>
            </a:r>
            <a:r>
              <a:rPr lang="en-AU" sz="1600" spc="-15" dirty="0">
                <a:latin typeface="Arial" panose="020B0604020202020204" pitchFamily="34" charset="0"/>
                <a:ea typeface="Calibri" panose="020F0502020204030204" pitchFamily="34" charset="0"/>
                <a:cs typeface="Arial" panose="020B0604020202020204" pitchFamily="34" charset="0"/>
              </a:rPr>
              <a:t> </a:t>
            </a:r>
            <a:r>
              <a:rPr lang="en-AU" sz="1600" dirty="0">
                <a:latin typeface="Arial" panose="020B0604020202020204" pitchFamily="34" charset="0"/>
                <a:ea typeface="Calibri" panose="020F0502020204030204" pitchFamily="34" charset="0"/>
                <a:cs typeface="Arial" panose="020B0604020202020204" pitchFamily="34" charset="0"/>
              </a:rPr>
              <a:t>sexual</a:t>
            </a:r>
            <a:r>
              <a:rPr lang="en-AU" sz="1600" spc="-15" dirty="0">
                <a:latin typeface="Arial" panose="020B0604020202020204" pitchFamily="34" charset="0"/>
                <a:ea typeface="Calibri" panose="020F0502020204030204" pitchFamily="34" charset="0"/>
                <a:cs typeface="Arial" panose="020B0604020202020204" pitchFamily="34" charset="0"/>
              </a:rPr>
              <a:t> </a:t>
            </a:r>
            <a:r>
              <a:rPr lang="en-AU" sz="1600" dirty="0">
                <a:latin typeface="Arial" panose="020B0604020202020204" pitchFamily="34" charset="0"/>
                <a:ea typeface="Calibri" panose="020F0502020204030204" pitchFamily="34" charset="0"/>
                <a:cs typeface="Arial" panose="020B0604020202020204" pitchFamily="34" charset="0"/>
              </a:rPr>
              <a:t>activity</a:t>
            </a:r>
            <a:r>
              <a:rPr lang="en-AU" sz="1600" spc="-15" dirty="0">
                <a:latin typeface="Arial" panose="020B0604020202020204" pitchFamily="34" charset="0"/>
                <a:ea typeface="Calibri" panose="020F0502020204030204" pitchFamily="34" charset="0"/>
                <a:cs typeface="Arial" panose="020B0604020202020204" pitchFamily="34" charset="0"/>
              </a:rPr>
              <a:t> </a:t>
            </a:r>
            <a:r>
              <a:rPr lang="en-AU" sz="1600" dirty="0">
                <a:latin typeface="Arial" panose="020B0604020202020204" pitchFamily="34" charset="0"/>
                <a:ea typeface="Calibri" panose="020F0502020204030204" pitchFamily="34" charset="0"/>
                <a:cs typeface="Arial" panose="020B0604020202020204" pitchFamily="34" charset="0"/>
              </a:rPr>
              <a:t>if,</a:t>
            </a:r>
            <a:r>
              <a:rPr lang="en-AU" sz="1600" spc="-15" dirty="0">
                <a:latin typeface="Arial" panose="020B0604020202020204" pitchFamily="34" charset="0"/>
                <a:ea typeface="Calibri" panose="020F0502020204030204" pitchFamily="34" charset="0"/>
                <a:cs typeface="Arial" panose="020B0604020202020204" pitchFamily="34" charset="0"/>
              </a:rPr>
              <a:t> </a:t>
            </a:r>
            <a:r>
              <a:rPr lang="en-AU" sz="1600" dirty="0">
                <a:latin typeface="Arial" panose="020B0604020202020204" pitchFamily="34" charset="0"/>
                <a:ea typeface="Calibri" panose="020F0502020204030204" pitchFamily="34" charset="0"/>
                <a:cs typeface="Arial" panose="020B0604020202020204" pitchFamily="34" charset="0"/>
              </a:rPr>
              <a:t>at</a:t>
            </a:r>
            <a:r>
              <a:rPr lang="en-AU" sz="1600" spc="-11" dirty="0">
                <a:latin typeface="Arial" panose="020B0604020202020204" pitchFamily="34" charset="0"/>
                <a:ea typeface="Calibri" panose="020F0502020204030204" pitchFamily="34" charset="0"/>
                <a:cs typeface="Arial" panose="020B0604020202020204" pitchFamily="34" charset="0"/>
              </a:rPr>
              <a:t> </a:t>
            </a:r>
            <a:r>
              <a:rPr lang="en-AU" sz="1600" dirty="0">
                <a:latin typeface="Arial" panose="020B0604020202020204" pitchFamily="34" charset="0"/>
                <a:ea typeface="Calibri" panose="020F0502020204030204" pitchFamily="34" charset="0"/>
                <a:cs typeface="Arial" panose="020B0604020202020204" pitchFamily="34" charset="0"/>
              </a:rPr>
              <a:t>the</a:t>
            </a:r>
            <a:r>
              <a:rPr lang="en-AU" sz="1600" spc="-15" dirty="0">
                <a:latin typeface="Arial" panose="020B0604020202020204" pitchFamily="34" charset="0"/>
                <a:ea typeface="Calibri" panose="020F0502020204030204" pitchFamily="34" charset="0"/>
                <a:cs typeface="Arial" panose="020B0604020202020204" pitchFamily="34" charset="0"/>
              </a:rPr>
              <a:t> </a:t>
            </a:r>
            <a:r>
              <a:rPr lang="en-AU" sz="1600" dirty="0">
                <a:latin typeface="Arial" panose="020B0604020202020204" pitchFamily="34" charset="0"/>
                <a:ea typeface="Calibri" panose="020F0502020204030204" pitchFamily="34" charset="0"/>
                <a:cs typeface="Arial" panose="020B0604020202020204" pitchFamily="34" charset="0"/>
              </a:rPr>
              <a:t>time</a:t>
            </a:r>
            <a:r>
              <a:rPr lang="en-AU" sz="1600" spc="-15" dirty="0">
                <a:latin typeface="Arial" panose="020B0604020202020204" pitchFamily="34" charset="0"/>
                <a:ea typeface="Calibri" panose="020F0502020204030204" pitchFamily="34" charset="0"/>
                <a:cs typeface="Arial" panose="020B0604020202020204" pitchFamily="34" charset="0"/>
              </a:rPr>
              <a:t> </a:t>
            </a:r>
            <a:r>
              <a:rPr lang="en-AU" sz="1600" dirty="0">
                <a:latin typeface="Arial" panose="020B0604020202020204" pitchFamily="34" charset="0"/>
                <a:ea typeface="Calibri" panose="020F0502020204030204" pitchFamily="34" charset="0"/>
                <a:cs typeface="Arial" panose="020B0604020202020204" pitchFamily="34" charset="0"/>
              </a:rPr>
              <a:t>of</a:t>
            </a:r>
            <a:r>
              <a:rPr lang="en-AU" sz="1600" spc="-15" dirty="0">
                <a:latin typeface="Arial" panose="020B0604020202020204" pitchFamily="34" charset="0"/>
                <a:ea typeface="Calibri" panose="020F0502020204030204" pitchFamily="34" charset="0"/>
                <a:cs typeface="Arial" panose="020B0604020202020204" pitchFamily="34" charset="0"/>
              </a:rPr>
              <a:t> </a:t>
            </a:r>
            <a:r>
              <a:rPr lang="en-AU" sz="1600" dirty="0">
                <a:latin typeface="Arial" panose="020B0604020202020204" pitchFamily="34" charset="0"/>
                <a:ea typeface="Calibri" panose="020F0502020204030204" pitchFamily="34" charset="0"/>
                <a:cs typeface="Arial" panose="020B0604020202020204" pitchFamily="34" charset="0"/>
              </a:rPr>
              <a:t>the</a:t>
            </a:r>
            <a:r>
              <a:rPr lang="en-AU" sz="1600" spc="-15" dirty="0">
                <a:latin typeface="Arial" panose="020B0604020202020204" pitchFamily="34" charset="0"/>
                <a:ea typeface="Calibri" panose="020F0502020204030204" pitchFamily="34" charset="0"/>
                <a:cs typeface="Arial" panose="020B0604020202020204" pitchFamily="34" charset="0"/>
              </a:rPr>
              <a:t> </a:t>
            </a:r>
            <a:r>
              <a:rPr lang="en-AU" sz="1600" dirty="0">
                <a:latin typeface="Arial" panose="020B0604020202020204" pitchFamily="34" charset="0"/>
                <a:ea typeface="Calibri" panose="020F0502020204030204" pitchFamily="34" charset="0"/>
                <a:cs typeface="Arial" panose="020B0604020202020204" pitchFamily="34" charset="0"/>
              </a:rPr>
              <a:t>sexual</a:t>
            </a:r>
            <a:r>
              <a:rPr lang="en-AU" sz="1600" spc="-19" dirty="0">
                <a:latin typeface="Arial" panose="020B0604020202020204" pitchFamily="34" charset="0"/>
                <a:ea typeface="Calibri" panose="020F0502020204030204" pitchFamily="34" charset="0"/>
                <a:cs typeface="Arial" panose="020B0604020202020204" pitchFamily="34" charset="0"/>
              </a:rPr>
              <a:t> </a:t>
            </a:r>
            <a:r>
              <a:rPr lang="en-AU" sz="1600" dirty="0">
                <a:latin typeface="Arial" panose="020B0604020202020204" pitchFamily="34" charset="0"/>
                <a:ea typeface="Calibri" panose="020F0502020204030204" pitchFamily="34" charset="0"/>
                <a:cs typeface="Arial" panose="020B0604020202020204" pitchFamily="34" charset="0"/>
              </a:rPr>
              <a:t>activity,</a:t>
            </a:r>
            <a:r>
              <a:rPr lang="en-AU" sz="1600" spc="-11" dirty="0">
                <a:latin typeface="Arial" panose="020B0604020202020204" pitchFamily="34" charset="0"/>
                <a:ea typeface="Calibri" panose="020F0502020204030204" pitchFamily="34" charset="0"/>
                <a:cs typeface="Arial" panose="020B0604020202020204" pitchFamily="34" charset="0"/>
              </a:rPr>
              <a:t> </a:t>
            </a:r>
            <a:r>
              <a:rPr lang="en-AU" sz="1600" dirty="0">
                <a:latin typeface="Arial" panose="020B0604020202020204" pitchFamily="34" charset="0"/>
                <a:ea typeface="Calibri" panose="020F0502020204030204" pitchFamily="34" charset="0"/>
                <a:cs typeface="Arial" panose="020B0604020202020204" pitchFamily="34" charset="0"/>
              </a:rPr>
              <a:t>the person</a:t>
            </a:r>
            <a:r>
              <a:rPr lang="en-AU" sz="1600" spc="-4" dirty="0">
                <a:latin typeface="Arial" panose="020B0604020202020204" pitchFamily="34" charset="0"/>
                <a:ea typeface="Calibri" panose="020F0502020204030204" pitchFamily="34" charset="0"/>
                <a:cs typeface="Arial" panose="020B0604020202020204" pitchFamily="34" charset="0"/>
              </a:rPr>
              <a:t> </a:t>
            </a:r>
            <a:r>
              <a:rPr lang="en-AU" sz="1600" dirty="0">
                <a:latin typeface="Arial" panose="020B0604020202020204" pitchFamily="34" charset="0"/>
                <a:ea typeface="Calibri" panose="020F0502020204030204" pitchFamily="34" charset="0"/>
                <a:cs typeface="Arial" panose="020B0604020202020204" pitchFamily="34" charset="0"/>
              </a:rPr>
              <a:t>freely and voluntarily agrees to the sexual</a:t>
            </a:r>
            <a:r>
              <a:rPr lang="en-AU" sz="1600" spc="-8" dirty="0">
                <a:latin typeface="Arial" panose="020B0604020202020204" pitchFamily="34" charset="0"/>
                <a:ea typeface="Calibri" panose="020F0502020204030204" pitchFamily="34" charset="0"/>
                <a:cs typeface="Arial" panose="020B0604020202020204" pitchFamily="34" charset="0"/>
              </a:rPr>
              <a:t> </a:t>
            </a:r>
            <a:r>
              <a:rPr lang="en-AU" sz="1600" dirty="0">
                <a:latin typeface="Arial" panose="020B0604020202020204" pitchFamily="34" charset="0"/>
                <a:ea typeface="Calibri" panose="020F0502020204030204" pitchFamily="34" charset="0"/>
                <a:cs typeface="Arial" panose="020B0604020202020204" pitchFamily="34" charset="0"/>
              </a:rPr>
              <a:t>activity.</a:t>
            </a:r>
          </a:p>
          <a:p>
            <a:pPr lvl="0">
              <a:buFont typeface="+mj-lt"/>
              <a:buAutoNum type="arabicParenBoth"/>
            </a:pPr>
            <a:r>
              <a:rPr lang="en-AU" sz="1600" dirty="0">
                <a:latin typeface="Arial" panose="020B0604020202020204" pitchFamily="34" charset="0"/>
                <a:ea typeface="Calibri" panose="020F0502020204030204" pitchFamily="34" charset="0"/>
                <a:cs typeface="Arial" panose="020B0604020202020204" pitchFamily="34" charset="0"/>
              </a:rPr>
              <a:t>A person may, by words or conduct, withdraw consent to a sexual activity at any time. </a:t>
            </a:r>
          </a:p>
          <a:p>
            <a:pPr lvl="0">
              <a:buFont typeface="+mj-lt"/>
              <a:buAutoNum type="arabicParenBoth"/>
            </a:pPr>
            <a:r>
              <a:rPr lang="en-AU" sz="1600" dirty="0">
                <a:latin typeface="Arial" panose="020B0604020202020204" pitchFamily="34" charset="0"/>
                <a:ea typeface="Calibri" panose="020F0502020204030204" pitchFamily="34" charset="0"/>
                <a:cs typeface="Arial" panose="020B0604020202020204" pitchFamily="34" charset="0"/>
              </a:rPr>
              <a:t>Sexual activity that occurs after consent has been withdrawn occurs without consent. </a:t>
            </a:r>
          </a:p>
          <a:p>
            <a:pPr>
              <a:spcAft>
                <a:spcPts val="900"/>
              </a:spcAft>
              <a:buFont typeface="+mj-lt"/>
              <a:buAutoNum type="arabicParenBoth"/>
              <a:tabLst>
                <a:tab pos="171450" algn="l"/>
              </a:tabLst>
            </a:pPr>
            <a:r>
              <a:rPr lang="en-AU" sz="1600" dirty="0">
                <a:latin typeface="Arial" panose="020B0604020202020204" pitchFamily="34" charset="0"/>
                <a:ea typeface="Calibri" panose="020F0502020204030204" pitchFamily="34" charset="0"/>
                <a:cs typeface="Arial" panose="020B0604020202020204" pitchFamily="34" charset="0"/>
              </a:rPr>
              <a:t>A person who does not offer physical or verbal resistance to a sexual activity is not, by reason only of that fact, to be taken to consent to the sexual activity.</a:t>
            </a:r>
          </a:p>
          <a:p>
            <a:pPr>
              <a:spcAft>
                <a:spcPts val="900"/>
              </a:spcAft>
              <a:buFont typeface="+mj-lt"/>
              <a:buAutoNum type="arabicParenBoth"/>
              <a:tabLst>
                <a:tab pos="171450" algn="l"/>
              </a:tabLst>
            </a:pPr>
            <a:r>
              <a:rPr lang="en-AU" sz="1600" dirty="0">
                <a:latin typeface="Arial" panose="020B0604020202020204" pitchFamily="34" charset="0"/>
                <a:ea typeface="Calibri" panose="020F0502020204030204" pitchFamily="34" charset="0"/>
                <a:cs typeface="Arial" panose="020B0604020202020204" pitchFamily="34" charset="0"/>
              </a:rPr>
              <a:t>A person who consents to a particular sexual activity is not, by reason only of that fact, to be taken to consent to any other sexual activity. </a:t>
            </a:r>
          </a:p>
          <a:p>
            <a:pPr marL="457200" lvl="1" indent="0">
              <a:spcAft>
                <a:spcPts val="900"/>
              </a:spcAft>
              <a:buNone/>
              <a:tabLst>
                <a:tab pos="171450" algn="l"/>
              </a:tabLst>
            </a:pPr>
            <a:r>
              <a:rPr lang="en-AU" sz="1600" b="1" dirty="0">
                <a:latin typeface="Arial" panose="020B0604020202020204" pitchFamily="34" charset="0"/>
                <a:ea typeface="Calibri" panose="020F0502020204030204" pitchFamily="34" charset="0"/>
                <a:cs typeface="Arial" panose="020B0604020202020204" pitchFamily="34" charset="0"/>
              </a:rPr>
              <a:t>Example</a:t>
            </a:r>
            <a:r>
              <a:rPr lang="en-AU" sz="1600" dirty="0">
                <a:latin typeface="Arial" panose="020B0604020202020204" pitchFamily="34" charset="0"/>
                <a:ea typeface="Calibri" panose="020F0502020204030204" pitchFamily="34" charset="0"/>
                <a:cs typeface="Arial" panose="020B0604020202020204" pitchFamily="34" charset="0"/>
              </a:rPr>
              <a:t>— A person who consents to a sexual activity using a condom is not, by reason only of that fact, to be taken to consent to a sexual activity without using a condom. </a:t>
            </a:r>
          </a:p>
          <a:p>
            <a:pPr>
              <a:buFont typeface="+mj-lt"/>
              <a:buAutoNum type="arabicParenBoth"/>
              <a:tabLst>
                <a:tab pos="171450" algn="l"/>
              </a:tabLst>
            </a:pPr>
            <a:r>
              <a:rPr lang="en-AU" sz="1600" dirty="0">
                <a:latin typeface="Arial" panose="020B0604020202020204" pitchFamily="34" charset="0"/>
                <a:ea typeface="Calibri" panose="020F0502020204030204" pitchFamily="34" charset="0"/>
                <a:cs typeface="Arial" panose="020B0604020202020204" pitchFamily="34" charset="0"/>
              </a:rPr>
              <a:t>A person who consents to a sexual activity with a person on one occasion is not, by reason only of that fact, to be taken to consent to a sexual activity with—</a:t>
            </a:r>
          </a:p>
          <a:p>
            <a:pPr lvl="1">
              <a:buFont typeface="+mj-lt"/>
              <a:buAutoNum type="alphaLcParenR"/>
              <a:tabLst>
                <a:tab pos="171450" algn="l"/>
              </a:tabLst>
            </a:pPr>
            <a:r>
              <a:rPr lang="en-AU" sz="1600" dirty="0">
                <a:latin typeface="Arial" panose="020B0604020202020204" pitchFamily="34" charset="0"/>
                <a:ea typeface="Calibri" panose="020F0502020204030204" pitchFamily="34" charset="0"/>
                <a:cs typeface="Arial" panose="020B0604020202020204" pitchFamily="34" charset="0"/>
              </a:rPr>
              <a:t>that person on another occasion, or </a:t>
            </a:r>
          </a:p>
          <a:p>
            <a:pPr lvl="1">
              <a:spcAft>
                <a:spcPts val="900"/>
              </a:spcAft>
              <a:buFont typeface="+mj-lt"/>
              <a:buAutoNum type="alphaLcParenR"/>
              <a:tabLst>
                <a:tab pos="171450" algn="l"/>
              </a:tabLst>
            </a:pPr>
            <a:r>
              <a:rPr lang="en-AU" sz="1600" dirty="0">
                <a:latin typeface="Arial" panose="020B0604020202020204" pitchFamily="34" charset="0"/>
                <a:ea typeface="Calibri" panose="020F0502020204030204" pitchFamily="34" charset="0"/>
                <a:cs typeface="Arial" panose="020B0604020202020204" pitchFamily="34" charset="0"/>
              </a:rPr>
              <a:t>another person on that or another occasion.</a:t>
            </a:r>
          </a:p>
          <a:p>
            <a:endParaRPr lang="en-AU" sz="1000" dirty="0"/>
          </a:p>
        </p:txBody>
      </p:sp>
    </p:spTree>
    <p:extLst>
      <p:ext uri="{BB962C8B-B14F-4D97-AF65-F5344CB8AC3E}">
        <p14:creationId xmlns:p14="http://schemas.microsoft.com/office/powerpoint/2010/main" val="3754665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DBBE3E9-FAA2-E570-1985-4AF55469778E}"/>
              </a:ext>
            </a:extLst>
          </p:cNvPr>
          <p:cNvSpPr>
            <a:spLocks noGrp="1"/>
          </p:cNvSpPr>
          <p:nvPr>
            <p:ph type="title"/>
          </p:nvPr>
        </p:nvSpPr>
        <p:spPr>
          <a:xfrm>
            <a:off x="838200" y="365125"/>
            <a:ext cx="10515600" cy="1325563"/>
          </a:xfrm>
        </p:spPr>
        <p:txBody>
          <a:bodyPr>
            <a:normAutofit/>
          </a:bodyPr>
          <a:lstStyle/>
          <a:p>
            <a:r>
              <a:rPr lang="en-AU" b="1" dirty="0">
                <a:solidFill>
                  <a:schemeClr val="accent2"/>
                </a:solidFill>
                <a:latin typeface="Arial" panose="020B0604020202020204" pitchFamily="34" charset="0"/>
                <a:cs typeface="Arial" panose="020B0604020202020204" pitchFamily="34" charset="0"/>
              </a:rPr>
              <a:t>S 61HJ Circumstances in which there is no consent</a:t>
            </a:r>
            <a:endParaRPr lang="en-AU" dirty="0">
              <a:solidFill>
                <a:schemeClr val="accent2"/>
              </a:solidFill>
              <a:latin typeface="Arial" panose="020B0604020202020204" pitchFamily="34" charset="0"/>
              <a:cs typeface="Arial" panose="020B0604020202020204" pitchFamily="34" charset="0"/>
            </a:endParaRPr>
          </a:p>
        </p:txBody>
      </p:sp>
      <p:sp>
        <p:nvSpPr>
          <p:cNvPr id="21" name="Arc 2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AA36CF12-70C1-3AC0-4871-005442CA8773}"/>
              </a:ext>
            </a:extLst>
          </p:cNvPr>
          <p:cNvSpPr>
            <a:spLocks noGrp="1"/>
          </p:cNvSpPr>
          <p:nvPr>
            <p:ph idx="1"/>
          </p:nvPr>
        </p:nvSpPr>
        <p:spPr>
          <a:xfrm>
            <a:off x="838200" y="1825624"/>
            <a:ext cx="10515600" cy="4528283"/>
          </a:xfrm>
        </p:spPr>
        <p:txBody>
          <a:bodyPr>
            <a:normAutofit/>
          </a:bodyPr>
          <a:lstStyle/>
          <a:p>
            <a:r>
              <a:rPr lang="en-AU" b="1" dirty="0">
                <a:latin typeface="Arial" panose="020B0604020202020204" pitchFamily="34" charset="0"/>
                <a:cs typeface="Arial" panose="020B0604020202020204" pitchFamily="34" charset="0"/>
              </a:rPr>
              <a:t>11 circumstances </a:t>
            </a:r>
            <a:r>
              <a:rPr lang="en-AU" dirty="0">
                <a:latin typeface="Arial" panose="020B0604020202020204" pitchFamily="34" charset="0"/>
                <a:cs typeface="Arial" panose="020B0604020202020204" pitchFamily="34" charset="0"/>
              </a:rPr>
              <a:t>of non consent </a:t>
            </a:r>
          </a:p>
          <a:p>
            <a:pPr lvl="1"/>
            <a:r>
              <a:rPr lang="en-AU" dirty="0">
                <a:latin typeface="Arial" panose="020B0604020202020204" pitchFamily="34" charset="0"/>
                <a:cs typeface="Arial" panose="020B0604020202020204" pitchFamily="34" charset="0"/>
              </a:rPr>
              <a:t>Note: non-exhaustive list: see s 61HJ(2)</a:t>
            </a:r>
          </a:p>
          <a:p>
            <a:endParaRPr lang="en-AU" dirty="0">
              <a:latin typeface="Arial" panose="020B0604020202020204" pitchFamily="34" charset="0"/>
              <a:cs typeface="Arial" panose="020B0604020202020204" pitchFamily="34" charset="0"/>
            </a:endParaRPr>
          </a:p>
          <a:p>
            <a:r>
              <a:rPr lang="en-AU" dirty="0">
                <a:latin typeface="Arial" panose="020B0604020202020204" pitchFamily="34" charset="0"/>
                <a:cs typeface="Arial" panose="020B0604020202020204" pitchFamily="34" charset="0"/>
              </a:rPr>
              <a:t>Amalgamates the former </a:t>
            </a:r>
            <a:r>
              <a:rPr lang="en-AU" i="1" dirty="0">
                <a:latin typeface="Arial" panose="020B0604020202020204" pitchFamily="34" charset="0"/>
                <a:cs typeface="Arial" panose="020B0604020202020204" pitchFamily="34" charset="0"/>
              </a:rPr>
              <a:t>automatic </a:t>
            </a:r>
            <a:r>
              <a:rPr lang="en-AU" dirty="0">
                <a:latin typeface="Arial" panose="020B0604020202020204" pitchFamily="34" charset="0"/>
                <a:cs typeface="Arial" panose="020B0604020202020204" pitchFamily="34" charset="0"/>
              </a:rPr>
              <a:t>and </a:t>
            </a:r>
            <a:r>
              <a:rPr lang="en-AU" i="1" dirty="0">
                <a:latin typeface="Arial" panose="020B0604020202020204" pitchFamily="34" charset="0"/>
                <a:cs typeface="Arial" panose="020B0604020202020204" pitchFamily="34" charset="0"/>
              </a:rPr>
              <a:t>may</a:t>
            </a:r>
            <a:r>
              <a:rPr lang="en-AU" dirty="0">
                <a:latin typeface="Arial" panose="020B0604020202020204" pitchFamily="34" charset="0"/>
                <a:cs typeface="Arial" panose="020B0604020202020204" pitchFamily="34" charset="0"/>
              </a:rPr>
              <a:t> negate consent provisions and additional non-consent circumstances  </a:t>
            </a:r>
          </a:p>
          <a:p>
            <a:endParaRPr lang="en-AU" dirty="0">
              <a:latin typeface="Arial" panose="020B0604020202020204" pitchFamily="34" charset="0"/>
              <a:cs typeface="Arial" panose="020B0604020202020204" pitchFamily="34" charset="0"/>
            </a:endParaRPr>
          </a:p>
          <a:p>
            <a:r>
              <a:rPr lang="en-AU" b="1" dirty="0">
                <a:latin typeface="Arial" panose="020B0604020202020204" pitchFamily="34" charset="0"/>
                <a:cs typeface="Arial" panose="020B0604020202020204" pitchFamily="34" charset="0"/>
              </a:rPr>
              <a:t>s 61HE(1)(a) is NEW</a:t>
            </a:r>
          </a:p>
          <a:p>
            <a:pPr lvl="1"/>
            <a:r>
              <a:rPr lang="en-AU" dirty="0">
                <a:latin typeface="Arial" panose="020B0604020202020204" pitchFamily="34" charset="0"/>
                <a:cs typeface="Arial" panose="020B0604020202020204" pitchFamily="34" charset="0"/>
              </a:rPr>
              <a:t>Designed to cover the so-called ‘freeze response’ (rec NSWLRC &amp; Saxon Mullins)</a:t>
            </a:r>
          </a:p>
          <a:p>
            <a:pPr marL="0" indent="0">
              <a:buNone/>
            </a:pPr>
            <a:endParaRPr lang="en-AU" dirty="0"/>
          </a:p>
        </p:txBody>
      </p:sp>
    </p:spTree>
    <p:extLst>
      <p:ext uri="{BB962C8B-B14F-4D97-AF65-F5344CB8AC3E}">
        <p14:creationId xmlns:p14="http://schemas.microsoft.com/office/powerpoint/2010/main" val="2039438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DC4FED54-DFBB-7763-CDE0-F420B6DCC911}"/>
              </a:ext>
            </a:extLst>
          </p:cNvPr>
          <p:cNvSpPr>
            <a:spLocks noGrp="1"/>
          </p:cNvSpPr>
          <p:nvPr>
            <p:ph type="title"/>
          </p:nvPr>
        </p:nvSpPr>
        <p:spPr>
          <a:xfrm>
            <a:off x="838200" y="365125"/>
            <a:ext cx="10515600" cy="1325563"/>
          </a:xfrm>
        </p:spPr>
        <p:txBody>
          <a:bodyPr>
            <a:normAutofit/>
          </a:bodyPr>
          <a:lstStyle/>
          <a:p>
            <a:r>
              <a:rPr lang="en-AU" b="1" dirty="0">
                <a:solidFill>
                  <a:schemeClr val="accent2"/>
                </a:solidFill>
                <a:latin typeface="Arial" panose="020B0604020202020204" pitchFamily="34" charset="0"/>
                <a:cs typeface="Arial" panose="020B0604020202020204" pitchFamily="34" charset="0"/>
              </a:rPr>
              <a:t>61HJ Circumstances in which there is no consent (selected)</a:t>
            </a:r>
            <a:endParaRPr lang="en-AU" dirty="0">
              <a:solidFill>
                <a:schemeClr val="accent2"/>
              </a:solidFill>
              <a:latin typeface="Arial" panose="020B0604020202020204" pitchFamily="34" charset="0"/>
              <a:cs typeface="Arial" panose="020B0604020202020204" pitchFamily="34"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A9F7D21-362D-C15E-E003-CEEEBF708657}"/>
              </a:ext>
            </a:extLst>
          </p:cNvPr>
          <p:cNvSpPr>
            <a:spLocks noGrp="1"/>
          </p:cNvSpPr>
          <p:nvPr>
            <p:ph idx="1"/>
          </p:nvPr>
        </p:nvSpPr>
        <p:spPr>
          <a:xfrm>
            <a:off x="838200" y="1825625"/>
            <a:ext cx="10515600" cy="4667250"/>
          </a:xfrm>
        </p:spPr>
        <p:txBody>
          <a:bodyPr>
            <a:normAutofit/>
          </a:bodyPr>
          <a:lstStyle/>
          <a:p>
            <a:pPr>
              <a:buAutoNum type="arabicParenBoth"/>
            </a:pPr>
            <a:r>
              <a:rPr lang="en-AU" sz="1800" dirty="0">
                <a:latin typeface="Arial" panose="020B0604020202020204" pitchFamily="34" charset="0"/>
                <a:cs typeface="Arial" panose="020B0604020202020204" pitchFamily="34" charset="0"/>
              </a:rPr>
              <a:t> A person does not consent to a sexual activity if—</a:t>
            </a:r>
          </a:p>
          <a:p>
            <a:pPr marL="0" indent="0">
              <a:buNone/>
            </a:pPr>
            <a:endParaRPr lang="en-AU" sz="1800" dirty="0">
              <a:latin typeface="Arial" panose="020B0604020202020204" pitchFamily="34" charset="0"/>
              <a:cs typeface="Arial" panose="020B0604020202020204" pitchFamily="34" charset="0"/>
            </a:endParaRPr>
          </a:p>
          <a:p>
            <a:pPr marL="706438">
              <a:buAutoNum type="alphaLcParenBoth"/>
            </a:pPr>
            <a:r>
              <a:rPr lang="en-AU" sz="1800" b="1" dirty="0">
                <a:latin typeface="Arial" panose="020B0604020202020204" pitchFamily="34" charset="0"/>
                <a:ea typeface="Calibri" panose="020F0502020204030204" pitchFamily="34" charset="0"/>
                <a:cs typeface="Arial" panose="020B0604020202020204" pitchFamily="34" charset="0"/>
              </a:rPr>
              <a:t> the person does not say or do anything to communicate consent, </a:t>
            </a:r>
            <a:r>
              <a:rPr lang="en-AU" sz="1800" dirty="0">
                <a:latin typeface="Arial" panose="020B0604020202020204" pitchFamily="34" charset="0"/>
                <a:ea typeface="Calibri" panose="020F0502020204030204" pitchFamily="34" charset="0"/>
                <a:cs typeface="Arial" panose="020B0604020202020204" pitchFamily="34" charset="0"/>
              </a:rPr>
              <a:t>or </a:t>
            </a:r>
          </a:p>
          <a:p>
            <a:pPr marL="363538" indent="0">
              <a:buNone/>
            </a:pPr>
            <a:endParaRPr lang="en-AU" sz="1800" dirty="0">
              <a:latin typeface="Arial" panose="020B0604020202020204" pitchFamily="34" charset="0"/>
              <a:ea typeface="Calibri" panose="020F0502020204030204" pitchFamily="34" charset="0"/>
              <a:cs typeface="Arial" panose="020B0604020202020204" pitchFamily="34" charset="0"/>
            </a:endParaRPr>
          </a:p>
          <a:p>
            <a:pPr marL="363538" indent="0">
              <a:buNone/>
            </a:pPr>
            <a:r>
              <a:rPr lang="en-AU" sz="1800" dirty="0">
                <a:latin typeface="Arial" panose="020B0604020202020204" pitchFamily="34" charset="0"/>
                <a:cs typeface="Arial" panose="020B0604020202020204" pitchFamily="34" charset="0"/>
              </a:rPr>
              <a:t>(b) the person does not have the capacity to consent to the sexual activity, or</a:t>
            </a:r>
          </a:p>
          <a:p>
            <a:pPr marL="363538" indent="0">
              <a:buNone/>
            </a:pPr>
            <a:endParaRPr lang="en-AU" sz="1800" dirty="0">
              <a:latin typeface="Arial" panose="020B0604020202020204" pitchFamily="34" charset="0"/>
              <a:cs typeface="Arial" panose="020B0604020202020204" pitchFamily="34" charset="0"/>
            </a:endParaRPr>
          </a:p>
          <a:p>
            <a:pPr marL="363538" indent="0">
              <a:buNone/>
            </a:pPr>
            <a:r>
              <a:rPr lang="en-AU" sz="1800" dirty="0">
                <a:latin typeface="Arial" panose="020B0604020202020204" pitchFamily="34" charset="0"/>
                <a:cs typeface="Arial" panose="020B0604020202020204" pitchFamily="34" charset="0"/>
              </a:rPr>
              <a:t>(c) *the person is so affected by alcohol or another drug as to be incapable of consenting to the sexual activity, or</a:t>
            </a:r>
          </a:p>
          <a:p>
            <a:pPr marL="363538" indent="0">
              <a:buNone/>
            </a:pPr>
            <a:endParaRPr lang="en-AU" sz="1800" dirty="0">
              <a:latin typeface="Arial" panose="020B0604020202020204" pitchFamily="34" charset="0"/>
              <a:cs typeface="Arial" panose="020B0604020202020204" pitchFamily="34" charset="0"/>
            </a:endParaRPr>
          </a:p>
          <a:p>
            <a:pPr marL="363538" indent="0">
              <a:buNone/>
            </a:pPr>
            <a:r>
              <a:rPr lang="en-AU" sz="1800" dirty="0">
                <a:latin typeface="Arial" panose="020B0604020202020204" pitchFamily="34" charset="0"/>
                <a:cs typeface="Arial" panose="020B0604020202020204" pitchFamily="34" charset="0"/>
              </a:rPr>
              <a:t>(d) the person is unconscious or asleep …</a:t>
            </a:r>
          </a:p>
          <a:p>
            <a:pPr marL="363538" indent="0">
              <a:buNone/>
            </a:pPr>
            <a:endParaRPr lang="en-AU" sz="1800" dirty="0">
              <a:latin typeface="Arial" panose="020B0604020202020204" pitchFamily="34" charset="0"/>
              <a:cs typeface="Arial" panose="020B0604020202020204" pitchFamily="34" charset="0"/>
            </a:endParaRPr>
          </a:p>
          <a:p>
            <a:pPr marL="363538" indent="0">
              <a:buNone/>
            </a:pPr>
            <a:r>
              <a:rPr lang="en-AU" sz="1800" dirty="0">
                <a:latin typeface="Arial" panose="020B0604020202020204" pitchFamily="34" charset="0"/>
                <a:cs typeface="Arial" panose="020B0604020202020204" pitchFamily="34" charset="0"/>
              </a:rPr>
              <a:t>*no longer a ‘may’ negate consent; previously ‘substantially intoxicated’ </a:t>
            </a:r>
          </a:p>
          <a:p>
            <a:pPr marL="0" indent="0">
              <a:buNone/>
            </a:pPr>
            <a:endParaRPr lang="en-AU" sz="1800" dirty="0"/>
          </a:p>
          <a:p>
            <a:pPr marL="0" indent="0">
              <a:buNone/>
            </a:pPr>
            <a:endParaRPr lang="en-AU" sz="1800" dirty="0"/>
          </a:p>
        </p:txBody>
      </p:sp>
    </p:spTree>
    <p:extLst>
      <p:ext uri="{BB962C8B-B14F-4D97-AF65-F5344CB8AC3E}">
        <p14:creationId xmlns:p14="http://schemas.microsoft.com/office/powerpoint/2010/main" val="16500471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775</TotalTime>
  <Words>4236</Words>
  <Application>Microsoft Office PowerPoint</Application>
  <PresentationFormat>Widescreen</PresentationFormat>
  <Paragraphs>331</Paragraphs>
  <Slides>32</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Abadi</vt:lpstr>
      <vt:lpstr>Arial</vt:lpstr>
      <vt:lpstr>Calibri</vt:lpstr>
      <vt:lpstr>Calibri Light</vt:lpstr>
      <vt:lpstr>Office Theme</vt:lpstr>
      <vt:lpstr>Consent reforms in NSW – 2 years on </vt:lpstr>
      <vt:lpstr>Warning</vt:lpstr>
      <vt:lpstr>Legislative reform 40+ years</vt:lpstr>
      <vt:lpstr>Recap:  Sexual Consent Reforms</vt:lpstr>
      <vt:lpstr>STRUCTURE: Crimes Act 1900 Part 3, Division 10, Subdiv 1A</vt:lpstr>
      <vt:lpstr>S 61HF Objectives</vt:lpstr>
      <vt:lpstr>61HI Consent generally</vt:lpstr>
      <vt:lpstr>S 61HJ Circumstances in which there is no consent</vt:lpstr>
      <vt:lpstr>61HJ Circumstances in which there is no consent (selected)</vt:lpstr>
      <vt:lpstr>AIM of s 61HJ(1)(a)</vt:lpstr>
      <vt:lpstr>Affirmative Consent – s 61HK</vt:lpstr>
      <vt:lpstr>61HK   Knowledge about consent</vt:lpstr>
      <vt:lpstr>PowerPoint Presentation</vt:lpstr>
      <vt:lpstr>CPA new directions – designed to ‘myth bust’ or address misconceptions</vt:lpstr>
      <vt:lpstr>District Court Criminal Practice Note 18 Criminal Trials</vt:lpstr>
      <vt:lpstr>When should the direction be given?</vt:lpstr>
      <vt:lpstr>292A Circumstances in which non-consensual sexual activity occurs</vt:lpstr>
      <vt:lpstr>292B Responses to non-consensual sexual activity</vt:lpstr>
      <vt:lpstr>292C Lack of physical injury, violence or threats</vt:lpstr>
      <vt:lpstr> Dwyer v The King [2023] VSCA 85, [66]  </vt:lpstr>
      <vt:lpstr>292D Responses to giving evidence</vt:lpstr>
      <vt:lpstr>292E Behaviour and appearance of complainant</vt:lpstr>
      <vt:lpstr>PowerPoint Presentation</vt:lpstr>
      <vt:lpstr>61HJ(1)(a) the person does not say or do anything to communicate consent </vt:lpstr>
      <vt:lpstr>61HJ(1)(a) the person does not say or do anything to communicate consent </vt:lpstr>
      <vt:lpstr>Resistance – verbal or physical (direction s 292C Lack of physic injury, violence or threats)</vt:lpstr>
      <vt:lpstr>Intoxication</vt:lpstr>
      <vt:lpstr>Intoxication: 61HJ(1)(c)</vt:lpstr>
      <vt:lpstr>Intoxication</vt:lpstr>
      <vt:lpstr>61HK   Knowledge about consent</vt:lpstr>
      <vt:lpstr>61HK   Knowledge about consent</vt:lpstr>
      <vt:lpstr>292D Responses to giving evidence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Consent reforms in NSW – 2 years on</dc:title>
  <dc:creator>Julia Quilter</dc:creator>
  <cp:lastModifiedBy>Dimech, Matt</cp:lastModifiedBy>
  <cp:revision>89</cp:revision>
  <dcterms:created xsi:type="dcterms:W3CDTF">2024-05-22T02:56:20Z</dcterms:created>
  <dcterms:modified xsi:type="dcterms:W3CDTF">2024-07-12T12:39:32Z</dcterms:modified>
</cp:coreProperties>
</file>