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70" r:id="rId12"/>
    <p:sldId id="269" r:id="rId13"/>
    <p:sldId id="272" r:id="rId14"/>
    <p:sldId id="273" r:id="rId15"/>
    <p:sldId id="279" r:id="rId16"/>
    <p:sldId id="278" r:id="rId17"/>
    <p:sldId id="274" r:id="rId18"/>
    <p:sldId id="275" r:id="rId19"/>
    <p:sldId id="276" r:id="rId20"/>
    <p:sldId id="595" r:id="rId21"/>
    <p:sldId id="277" r:id="rId22"/>
    <p:sldId id="544" r:id="rId23"/>
    <p:sldId id="593" r:id="rId24"/>
    <p:sldId id="266" r:id="rId25"/>
    <p:sldId id="267" r:id="rId26"/>
    <p:sldId id="592" r:id="rId27"/>
    <p:sldId id="584" r:id="rId28"/>
    <p:sldId id="585" r:id="rId29"/>
    <p:sldId id="586" r:id="rId30"/>
    <p:sldId id="268" r:id="rId31"/>
    <p:sldId id="280" r:id="rId32"/>
    <p:sldId id="580"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2033" autoAdjust="0"/>
  </p:normalViewPr>
  <p:slideViewPr>
    <p:cSldViewPr snapToGrid="0">
      <p:cViewPr varScale="1">
        <p:scale>
          <a:sx n="86" d="100"/>
          <a:sy n="86" d="100"/>
        </p:scale>
        <p:origin x="14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48E6F-C1DB-4A35-A180-953B7DD8ADC2}" type="datetimeFigureOut">
              <a:rPr lang="en-AU" smtClean="0"/>
              <a:t>12/07/2024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600A32-1ACC-449B-B034-037135C89434}" type="slidenum">
              <a:rPr lang="en-AU" smtClean="0"/>
              <a:t>‹#›</a:t>
            </a:fld>
            <a:endParaRPr lang="en-AU"/>
          </a:p>
        </p:txBody>
      </p:sp>
    </p:spTree>
    <p:extLst>
      <p:ext uri="{BB962C8B-B14F-4D97-AF65-F5344CB8AC3E}">
        <p14:creationId xmlns:p14="http://schemas.microsoft.com/office/powerpoint/2010/main" val="1224278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4600A32-1ACC-449B-B034-037135C89434}" type="slidenum">
              <a:rPr lang="en-AU" smtClean="0"/>
              <a:t>7</a:t>
            </a:fld>
            <a:endParaRPr lang="en-AU"/>
          </a:p>
        </p:txBody>
      </p:sp>
    </p:spTree>
    <p:extLst>
      <p:ext uri="{BB962C8B-B14F-4D97-AF65-F5344CB8AC3E}">
        <p14:creationId xmlns:p14="http://schemas.microsoft.com/office/powerpoint/2010/main" val="2769084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4600A32-1ACC-449B-B034-037135C89434}" type="slidenum">
              <a:rPr lang="en-AU" smtClean="0"/>
              <a:t>19</a:t>
            </a:fld>
            <a:endParaRPr lang="en-AU"/>
          </a:p>
        </p:txBody>
      </p:sp>
    </p:spTree>
    <p:extLst>
      <p:ext uri="{BB962C8B-B14F-4D97-AF65-F5344CB8AC3E}">
        <p14:creationId xmlns:p14="http://schemas.microsoft.com/office/powerpoint/2010/main" val="2756129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4600A32-1ACC-449B-B034-037135C89434}" type="slidenum">
              <a:rPr lang="en-AU" smtClean="0"/>
              <a:t>20</a:t>
            </a:fld>
            <a:endParaRPr lang="en-AU"/>
          </a:p>
        </p:txBody>
      </p:sp>
    </p:spTree>
    <p:extLst>
      <p:ext uri="{BB962C8B-B14F-4D97-AF65-F5344CB8AC3E}">
        <p14:creationId xmlns:p14="http://schemas.microsoft.com/office/powerpoint/2010/main" val="107036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4600A32-1ACC-449B-B034-037135C89434}" type="slidenum">
              <a:rPr lang="en-AU" smtClean="0"/>
              <a:t>21</a:t>
            </a:fld>
            <a:endParaRPr lang="en-AU"/>
          </a:p>
        </p:txBody>
      </p:sp>
    </p:spTree>
    <p:extLst>
      <p:ext uri="{BB962C8B-B14F-4D97-AF65-F5344CB8AC3E}">
        <p14:creationId xmlns:p14="http://schemas.microsoft.com/office/powerpoint/2010/main" val="4233494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4600A32-1ACC-449B-B034-037135C89434}" type="slidenum">
              <a:rPr lang="en-AU" smtClean="0"/>
              <a:t>22</a:t>
            </a:fld>
            <a:endParaRPr lang="en-AU"/>
          </a:p>
        </p:txBody>
      </p:sp>
    </p:spTree>
    <p:extLst>
      <p:ext uri="{BB962C8B-B14F-4D97-AF65-F5344CB8AC3E}">
        <p14:creationId xmlns:p14="http://schemas.microsoft.com/office/powerpoint/2010/main" val="2213983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4600A32-1ACC-449B-B034-037135C89434}" type="slidenum">
              <a:rPr lang="en-AU" smtClean="0"/>
              <a:t>24</a:t>
            </a:fld>
            <a:endParaRPr lang="en-AU"/>
          </a:p>
        </p:txBody>
      </p:sp>
    </p:spTree>
    <p:extLst>
      <p:ext uri="{BB962C8B-B14F-4D97-AF65-F5344CB8AC3E}">
        <p14:creationId xmlns:p14="http://schemas.microsoft.com/office/powerpoint/2010/main" val="29906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4600A32-1ACC-449B-B034-037135C89434}" type="slidenum">
              <a:rPr lang="en-AU" smtClean="0"/>
              <a:t>25</a:t>
            </a:fld>
            <a:endParaRPr lang="en-AU"/>
          </a:p>
        </p:txBody>
      </p:sp>
    </p:spTree>
    <p:extLst>
      <p:ext uri="{BB962C8B-B14F-4D97-AF65-F5344CB8AC3E}">
        <p14:creationId xmlns:p14="http://schemas.microsoft.com/office/powerpoint/2010/main" val="9462976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b="0" dirty="0">
              <a:solidFill>
                <a:srgbClr val="FF0000"/>
              </a:solidFill>
            </a:endParaRPr>
          </a:p>
        </p:txBody>
      </p:sp>
      <p:sp>
        <p:nvSpPr>
          <p:cNvPr id="4" name="Slide Number Placeholder 3"/>
          <p:cNvSpPr>
            <a:spLocks noGrp="1"/>
          </p:cNvSpPr>
          <p:nvPr>
            <p:ph type="sldNum" sz="quarter" idx="5"/>
          </p:nvPr>
        </p:nvSpPr>
        <p:spPr/>
        <p:txBody>
          <a:bodyPr/>
          <a:lstStyle/>
          <a:p>
            <a:fld id="{24600A32-1ACC-449B-B034-037135C89434}" type="slidenum">
              <a:rPr lang="en-AU" smtClean="0"/>
              <a:t>26</a:t>
            </a:fld>
            <a:endParaRPr lang="en-AU"/>
          </a:p>
        </p:txBody>
      </p:sp>
    </p:spTree>
    <p:extLst>
      <p:ext uri="{BB962C8B-B14F-4D97-AF65-F5344CB8AC3E}">
        <p14:creationId xmlns:p14="http://schemas.microsoft.com/office/powerpoint/2010/main" val="21746756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4600A32-1ACC-449B-B034-037135C89434}" type="slidenum">
              <a:rPr lang="en-AU" smtClean="0"/>
              <a:t>27</a:t>
            </a:fld>
            <a:endParaRPr lang="en-AU"/>
          </a:p>
        </p:txBody>
      </p:sp>
    </p:spTree>
    <p:extLst>
      <p:ext uri="{BB962C8B-B14F-4D97-AF65-F5344CB8AC3E}">
        <p14:creationId xmlns:p14="http://schemas.microsoft.com/office/powerpoint/2010/main" val="26164837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4600A32-1ACC-449B-B034-037135C89434}" type="slidenum">
              <a:rPr lang="en-AU" smtClean="0"/>
              <a:t>28</a:t>
            </a:fld>
            <a:endParaRPr lang="en-AU"/>
          </a:p>
        </p:txBody>
      </p:sp>
    </p:spTree>
    <p:extLst>
      <p:ext uri="{BB962C8B-B14F-4D97-AF65-F5344CB8AC3E}">
        <p14:creationId xmlns:p14="http://schemas.microsoft.com/office/powerpoint/2010/main" val="13907568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4600A32-1ACC-449B-B034-037135C89434}" type="slidenum">
              <a:rPr lang="en-AU" smtClean="0"/>
              <a:t>29</a:t>
            </a:fld>
            <a:endParaRPr lang="en-AU"/>
          </a:p>
        </p:txBody>
      </p:sp>
    </p:spTree>
    <p:extLst>
      <p:ext uri="{BB962C8B-B14F-4D97-AF65-F5344CB8AC3E}">
        <p14:creationId xmlns:p14="http://schemas.microsoft.com/office/powerpoint/2010/main" val="1180811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4600A32-1ACC-449B-B034-037135C89434}" type="slidenum">
              <a:rPr lang="en-AU" smtClean="0"/>
              <a:t>8</a:t>
            </a:fld>
            <a:endParaRPr lang="en-AU"/>
          </a:p>
        </p:txBody>
      </p:sp>
    </p:spTree>
    <p:extLst>
      <p:ext uri="{BB962C8B-B14F-4D97-AF65-F5344CB8AC3E}">
        <p14:creationId xmlns:p14="http://schemas.microsoft.com/office/powerpoint/2010/main" val="23098696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4600A32-1ACC-449B-B034-037135C89434}" type="slidenum">
              <a:rPr lang="en-AU" smtClean="0"/>
              <a:t>30</a:t>
            </a:fld>
            <a:endParaRPr lang="en-AU"/>
          </a:p>
        </p:txBody>
      </p:sp>
    </p:spTree>
    <p:extLst>
      <p:ext uri="{BB962C8B-B14F-4D97-AF65-F5344CB8AC3E}">
        <p14:creationId xmlns:p14="http://schemas.microsoft.com/office/powerpoint/2010/main" val="14723983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4600A32-1ACC-449B-B034-037135C89434}" type="slidenum">
              <a:rPr lang="en-AU" smtClean="0"/>
              <a:t>31</a:t>
            </a:fld>
            <a:endParaRPr lang="en-AU"/>
          </a:p>
        </p:txBody>
      </p:sp>
    </p:spTree>
    <p:extLst>
      <p:ext uri="{BB962C8B-B14F-4D97-AF65-F5344CB8AC3E}">
        <p14:creationId xmlns:p14="http://schemas.microsoft.com/office/powerpoint/2010/main" val="32619090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4600A32-1ACC-449B-B034-037135C89434}" type="slidenum">
              <a:rPr lang="en-AU" smtClean="0"/>
              <a:t>32</a:t>
            </a:fld>
            <a:endParaRPr lang="en-AU"/>
          </a:p>
        </p:txBody>
      </p:sp>
    </p:spTree>
    <p:extLst>
      <p:ext uri="{BB962C8B-B14F-4D97-AF65-F5344CB8AC3E}">
        <p14:creationId xmlns:p14="http://schemas.microsoft.com/office/powerpoint/2010/main" val="3914745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4600A32-1ACC-449B-B034-037135C89434}" type="slidenum">
              <a:rPr lang="en-AU" smtClean="0"/>
              <a:t>9</a:t>
            </a:fld>
            <a:endParaRPr lang="en-AU"/>
          </a:p>
        </p:txBody>
      </p:sp>
    </p:spTree>
    <p:extLst>
      <p:ext uri="{BB962C8B-B14F-4D97-AF65-F5344CB8AC3E}">
        <p14:creationId xmlns:p14="http://schemas.microsoft.com/office/powerpoint/2010/main" val="1914773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4600A32-1ACC-449B-B034-037135C89434}" type="slidenum">
              <a:rPr lang="en-AU" smtClean="0"/>
              <a:t>10</a:t>
            </a:fld>
            <a:endParaRPr lang="en-AU"/>
          </a:p>
        </p:txBody>
      </p:sp>
    </p:spTree>
    <p:extLst>
      <p:ext uri="{BB962C8B-B14F-4D97-AF65-F5344CB8AC3E}">
        <p14:creationId xmlns:p14="http://schemas.microsoft.com/office/powerpoint/2010/main" val="3728919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4600A32-1ACC-449B-B034-037135C89434}" type="slidenum">
              <a:rPr lang="en-AU" smtClean="0"/>
              <a:t>12</a:t>
            </a:fld>
            <a:endParaRPr lang="en-AU"/>
          </a:p>
        </p:txBody>
      </p:sp>
    </p:spTree>
    <p:extLst>
      <p:ext uri="{BB962C8B-B14F-4D97-AF65-F5344CB8AC3E}">
        <p14:creationId xmlns:p14="http://schemas.microsoft.com/office/powerpoint/2010/main" val="2299452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4600A32-1ACC-449B-B034-037135C89434}" type="slidenum">
              <a:rPr lang="en-AU" smtClean="0"/>
              <a:t>14</a:t>
            </a:fld>
            <a:endParaRPr lang="en-AU"/>
          </a:p>
        </p:txBody>
      </p:sp>
    </p:spTree>
    <p:extLst>
      <p:ext uri="{BB962C8B-B14F-4D97-AF65-F5344CB8AC3E}">
        <p14:creationId xmlns:p14="http://schemas.microsoft.com/office/powerpoint/2010/main" val="1730999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AU" dirty="0"/>
          </a:p>
        </p:txBody>
      </p:sp>
      <p:sp>
        <p:nvSpPr>
          <p:cNvPr id="4" name="Slide Number Placeholder 3"/>
          <p:cNvSpPr>
            <a:spLocks noGrp="1"/>
          </p:cNvSpPr>
          <p:nvPr>
            <p:ph type="sldNum" sz="quarter" idx="5"/>
          </p:nvPr>
        </p:nvSpPr>
        <p:spPr/>
        <p:txBody>
          <a:bodyPr/>
          <a:lstStyle/>
          <a:p>
            <a:fld id="{24600A32-1ACC-449B-B034-037135C89434}" type="slidenum">
              <a:rPr lang="en-AU" smtClean="0"/>
              <a:t>15</a:t>
            </a:fld>
            <a:endParaRPr lang="en-AU"/>
          </a:p>
        </p:txBody>
      </p:sp>
    </p:spTree>
    <p:extLst>
      <p:ext uri="{BB962C8B-B14F-4D97-AF65-F5344CB8AC3E}">
        <p14:creationId xmlns:p14="http://schemas.microsoft.com/office/powerpoint/2010/main" val="2053338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4600A32-1ACC-449B-B034-037135C89434}" type="slidenum">
              <a:rPr lang="en-AU" smtClean="0"/>
              <a:t>16</a:t>
            </a:fld>
            <a:endParaRPr lang="en-AU"/>
          </a:p>
        </p:txBody>
      </p:sp>
    </p:spTree>
    <p:extLst>
      <p:ext uri="{BB962C8B-B14F-4D97-AF65-F5344CB8AC3E}">
        <p14:creationId xmlns:p14="http://schemas.microsoft.com/office/powerpoint/2010/main" val="2655265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4600A32-1ACC-449B-B034-037135C89434}" type="slidenum">
              <a:rPr lang="en-AU" smtClean="0"/>
              <a:t>18</a:t>
            </a:fld>
            <a:endParaRPr lang="en-AU"/>
          </a:p>
        </p:txBody>
      </p:sp>
    </p:spTree>
    <p:extLst>
      <p:ext uri="{BB962C8B-B14F-4D97-AF65-F5344CB8AC3E}">
        <p14:creationId xmlns:p14="http://schemas.microsoft.com/office/powerpoint/2010/main" val="2738838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CC6BB-0BF6-1C7E-B5E3-1A39A61A0B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BEAF9256-CF9B-C229-9F8B-E12054768D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5D5B120F-B564-6BEF-023C-949F273A2440}"/>
              </a:ext>
            </a:extLst>
          </p:cNvPr>
          <p:cNvSpPr>
            <a:spLocks noGrp="1"/>
          </p:cNvSpPr>
          <p:nvPr>
            <p:ph type="dt" sz="half" idx="10"/>
          </p:nvPr>
        </p:nvSpPr>
        <p:spPr/>
        <p:txBody>
          <a:bodyPr/>
          <a:lstStyle/>
          <a:p>
            <a:fld id="{E80ABBAA-6FAA-47EB-81AB-C488C8B67ADE}" type="datetimeFigureOut">
              <a:rPr lang="en-AU" smtClean="0"/>
              <a:t>12/07/2024</a:t>
            </a:fld>
            <a:endParaRPr lang="en-AU"/>
          </a:p>
        </p:txBody>
      </p:sp>
      <p:sp>
        <p:nvSpPr>
          <p:cNvPr id="5" name="Footer Placeholder 4">
            <a:extLst>
              <a:ext uri="{FF2B5EF4-FFF2-40B4-BE49-F238E27FC236}">
                <a16:creationId xmlns:a16="http://schemas.microsoft.com/office/drawing/2014/main" id="{BB886151-4362-254A-46B0-01F1991FB68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9C29972-DF07-625A-253A-62CCA5D248DD}"/>
              </a:ext>
            </a:extLst>
          </p:cNvPr>
          <p:cNvSpPr>
            <a:spLocks noGrp="1"/>
          </p:cNvSpPr>
          <p:nvPr>
            <p:ph type="sldNum" sz="quarter" idx="12"/>
          </p:nvPr>
        </p:nvSpPr>
        <p:spPr/>
        <p:txBody>
          <a:bodyPr/>
          <a:lstStyle/>
          <a:p>
            <a:fld id="{5AD31487-212A-4788-9CED-BF5C52BA2186}" type="slidenum">
              <a:rPr lang="en-AU" smtClean="0"/>
              <a:t>‹#›</a:t>
            </a:fld>
            <a:endParaRPr lang="en-AU"/>
          </a:p>
        </p:txBody>
      </p:sp>
    </p:spTree>
    <p:extLst>
      <p:ext uri="{BB962C8B-B14F-4D97-AF65-F5344CB8AC3E}">
        <p14:creationId xmlns:p14="http://schemas.microsoft.com/office/powerpoint/2010/main" val="1966694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19447-D8B6-9816-6317-57FEBD7429F2}"/>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F9FF3B5-A78E-37E1-3202-42E2BDDBF6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B25E499-E458-9C03-2BED-8F1D1C1CEF5E}"/>
              </a:ext>
            </a:extLst>
          </p:cNvPr>
          <p:cNvSpPr>
            <a:spLocks noGrp="1"/>
          </p:cNvSpPr>
          <p:nvPr>
            <p:ph type="dt" sz="half" idx="10"/>
          </p:nvPr>
        </p:nvSpPr>
        <p:spPr/>
        <p:txBody>
          <a:bodyPr/>
          <a:lstStyle/>
          <a:p>
            <a:fld id="{E80ABBAA-6FAA-47EB-81AB-C488C8B67ADE}" type="datetimeFigureOut">
              <a:rPr lang="en-AU" smtClean="0"/>
              <a:t>12/07/2024</a:t>
            </a:fld>
            <a:endParaRPr lang="en-AU"/>
          </a:p>
        </p:txBody>
      </p:sp>
      <p:sp>
        <p:nvSpPr>
          <p:cNvPr id="5" name="Footer Placeholder 4">
            <a:extLst>
              <a:ext uri="{FF2B5EF4-FFF2-40B4-BE49-F238E27FC236}">
                <a16:creationId xmlns:a16="http://schemas.microsoft.com/office/drawing/2014/main" id="{54FC2295-D147-72A9-02B9-3B8B9CDA9D9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779441C-7E0B-6B91-753B-A994AEDF5D8C}"/>
              </a:ext>
            </a:extLst>
          </p:cNvPr>
          <p:cNvSpPr>
            <a:spLocks noGrp="1"/>
          </p:cNvSpPr>
          <p:nvPr>
            <p:ph type="sldNum" sz="quarter" idx="12"/>
          </p:nvPr>
        </p:nvSpPr>
        <p:spPr/>
        <p:txBody>
          <a:bodyPr/>
          <a:lstStyle/>
          <a:p>
            <a:fld id="{5AD31487-212A-4788-9CED-BF5C52BA2186}" type="slidenum">
              <a:rPr lang="en-AU" smtClean="0"/>
              <a:t>‹#›</a:t>
            </a:fld>
            <a:endParaRPr lang="en-AU"/>
          </a:p>
        </p:txBody>
      </p:sp>
    </p:spTree>
    <p:extLst>
      <p:ext uri="{BB962C8B-B14F-4D97-AF65-F5344CB8AC3E}">
        <p14:creationId xmlns:p14="http://schemas.microsoft.com/office/powerpoint/2010/main" val="2910460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8A2574-D683-2A68-F8F4-43652D1B890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5BF686B-2A5B-C59B-90D8-7E2270943B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43E72C2-0729-92B2-111C-722EBD9E9DF7}"/>
              </a:ext>
            </a:extLst>
          </p:cNvPr>
          <p:cNvSpPr>
            <a:spLocks noGrp="1"/>
          </p:cNvSpPr>
          <p:nvPr>
            <p:ph type="dt" sz="half" idx="10"/>
          </p:nvPr>
        </p:nvSpPr>
        <p:spPr/>
        <p:txBody>
          <a:bodyPr/>
          <a:lstStyle/>
          <a:p>
            <a:fld id="{E80ABBAA-6FAA-47EB-81AB-C488C8B67ADE}" type="datetimeFigureOut">
              <a:rPr lang="en-AU" smtClean="0"/>
              <a:t>12/07/2024</a:t>
            </a:fld>
            <a:endParaRPr lang="en-AU"/>
          </a:p>
        </p:txBody>
      </p:sp>
      <p:sp>
        <p:nvSpPr>
          <p:cNvPr id="5" name="Footer Placeholder 4">
            <a:extLst>
              <a:ext uri="{FF2B5EF4-FFF2-40B4-BE49-F238E27FC236}">
                <a16:creationId xmlns:a16="http://schemas.microsoft.com/office/drawing/2014/main" id="{45E145F1-0CBF-C60A-781B-FCF6EC09499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8636E17-2E4A-EAA6-F573-6069C56CCAA5}"/>
              </a:ext>
            </a:extLst>
          </p:cNvPr>
          <p:cNvSpPr>
            <a:spLocks noGrp="1"/>
          </p:cNvSpPr>
          <p:nvPr>
            <p:ph type="sldNum" sz="quarter" idx="12"/>
          </p:nvPr>
        </p:nvSpPr>
        <p:spPr/>
        <p:txBody>
          <a:bodyPr/>
          <a:lstStyle/>
          <a:p>
            <a:fld id="{5AD31487-212A-4788-9CED-BF5C52BA2186}" type="slidenum">
              <a:rPr lang="en-AU" smtClean="0"/>
              <a:t>‹#›</a:t>
            </a:fld>
            <a:endParaRPr lang="en-AU"/>
          </a:p>
        </p:txBody>
      </p:sp>
    </p:spTree>
    <p:extLst>
      <p:ext uri="{BB962C8B-B14F-4D97-AF65-F5344CB8AC3E}">
        <p14:creationId xmlns:p14="http://schemas.microsoft.com/office/powerpoint/2010/main" val="355260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53F67-4437-F6DB-5668-C0DE1A9390E4}"/>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F1C050D-A2CF-613A-BD8A-653F06CEC0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1D8B69E-05CD-8C03-1DDD-0EEA1D1CD775}"/>
              </a:ext>
            </a:extLst>
          </p:cNvPr>
          <p:cNvSpPr>
            <a:spLocks noGrp="1"/>
          </p:cNvSpPr>
          <p:nvPr>
            <p:ph type="dt" sz="half" idx="10"/>
          </p:nvPr>
        </p:nvSpPr>
        <p:spPr/>
        <p:txBody>
          <a:bodyPr/>
          <a:lstStyle/>
          <a:p>
            <a:fld id="{E80ABBAA-6FAA-47EB-81AB-C488C8B67ADE}" type="datetimeFigureOut">
              <a:rPr lang="en-AU" smtClean="0"/>
              <a:t>12/07/2024</a:t>
            </a:fld>
            <a:endParaRPr lang="en-AU"/>
          </a:p>
        </p:txBody>
      </p:sp>
      <p:sp>
        <p:nvSpPr>
          <p:cNvPr id="5" name="Footer Placeholder 4">
            <a:extLst>
              <a:ext uri="{FF2B5EF4-FFF2-40B4-BE49-F238E27FC236}">
                <a16:creationId xmlns:a16="http://schemas.microsoft.com/office/drawing/2014/main" id="{68C8FFBE-126A-9AA2-08D0-864E976C00E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1D3DD1A-1ACE-A99E-FD30-F2BBE772C403}"/>
              </a:ext>
            </a:extLst>
          </p:cNvPr>
          <p:cNvSpPr>
            <a:spLocks noGrp="1"/>
          </p:cNvSpPr>
          <p:nvPr>
            <p:ph type="sldNum" sz="quarter" idx="12"/>
          </p:nvPr>
        </p:nvSpPr>
        <p:spPr/>
        <p:txBody>
          <a:bodyPr/>
          <a:lstStyle/>
          <a:p>
            <a:fld id="{5AD31487-212A-4788-9CED-BF5C52BA2186}" type="slidenum">
              <a:rPr lang="en-AU" smtClean="0"/>
              <a:t>‹#›</a:t>
            </a:fld>
            <a:endParaRPr lang="en-AU"/>
          </a:p>
        </p:txBody>
      </p:sp>
    </p:spTree>
    <p:extLst>
      <p:ext uri="{BB962C8B-B14F-4D97-AF65-F5344CB8AC3E}">
        <p14:creationId xmlns:p14="http://schemas.microsoft.com/office/powerpoint/2010/main" val="2024244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452E2-06DE-2578-CBEB-43CBDEFF67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48C5E28A-70F4-8982-FADF-1F264D8280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E088D3-76A9-121B-B516-CFD1FE6E822B}"/>
              </a:ext>
            </a:extLst>
          </p:cNvPr>
          <p:cNvSpPr>
            <a:spLocks noGrp="1"/>
          </p:cNvSpPr>
          <p:nvPr>
            <p:ph type="dt" sz="half" idx="10"/>
          </p:nvPr>
        </p:nvSpPr>
        <p:spPr/>
        <p:txBody>
          <a:bodyPr/>
          <a:lstStyle/>
          <a:p>
            <a:fld id="{E80ABBAA-6FAA-47EB-81AB-C488C8B67ADE}" type="datetimeFigureOut">
              <a:rPr lang="en-AU" smtClean="0"/>
              <a:t>12/07/2024</a:t>
            </a:fld>
            <a:endParaRPr lang="en-AU"/>
          </a:p>
        </p:txBody>
      </p:sp>
      <p:sp>
        <p:nvSpPr>
          <p:cNvPr id="5" name="Footer Placeholder 4">
            <a:extLst>
              <a:ext uri="{FF2B5EF4-FFF2-40B4-BE49-F238E27FC236}">
                <a16:creationId xmlns:a16="http://schemas.microsoft.com/office/drawing/2014/main" id="{4AC99CFA-80C8-C59B-A327-92994F361C9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87EE31C-691B-41CF-5A9B-B92D3BF9BF18}"/>
              </a:ext>
            </a:extLst>
          </p:cNvPr>
          <p:cNvSpPr>
            <a:spLocks noGrp="1"/>
          </p:cNvSpPr>
          <p:nvPr>
            <p:ph type="sldNum" sz="quarter" idx="12"/>
          </p:nvPr>
        </p:nvSpPr>
        <p:spPr/>
        <p:txBody>
          <a:bodyPr/>
          <a:lstStyle/>
          <a:p>
            <a:fld id="{5AD31487-212A-4788-9CED-BF5C52BA2186}" type="slidenum">
              <a:rPr lang="en-AU" smtClean="0"/>
              <a:t>‹#›</a:t>
            </a:fld>
            <a:endParaRPr lang="en-AU"/>
          </a:p>
        </p:txBody>
      </p:sp>
    </p:spTree>
    <p:extLst>
      <p:ext uri="{BB962C8B-B14F-4D97-AF65-F5344CB8AC3E}">
        <p14:creationId xmlns:p14="http://schemas.microsoft.com/office/powerpoint/2010/main" val="2459484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1EC64-0EF1-CF90-078C-61B04D9BEF2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204B5BA-C7E8-2222-E02C-2C99EA3551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DDE16849-FF06-8627-0FCE-CF24F8455F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77C27EA-960F-BF41-822D-27A4A9C54052}"/>
              </a:ext>
            </a:extLst>
          </p:cNvPr>
          <p:cNvSpPr>
            <a:spLocks noGrp="1"/>
          </p:cNvSpPr>
          <p:nvPr>
            <p:ph type="dt" sz="half" idx="10"/>
          </p:nvPr>
        </p:nvSpPr>
        <p:spPr/>
        <p:txBody>
          <a:bodyPr/>
          <a:lstStyle/>
          <a:p>
            <a:fld id="{E80ABBAA-6FAA-47EB-81AB-C488C8B67ADE}" type="datetimeFigureOut">
              <a:rPr lang="en-AU" smtClean="0"/>
              <a:t>12/07/2024</a:t>
            </a:fld>
            <a:endParaRPr lang="en-AU"/>
          </a:p>
        </p:txBody>
      </p:sp>
      <p:sp>
        <p:nvSpPr>
          <p:cNvPr id="6" name="Footer Placeholder 5">
            <a:extLst>
              <a:ext uri="{FF2B5EF4-FFF2-40B4-BE49-F238E27FC236}">
                <a16:creationId xmlns:a16="http://schemas.microsoft.com/office/drawing/2014/main" id="{E0500530-E0CA-3E4A-E27B-2CF30558CA8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D60145E-E977-F57D-B546-C853B2518782}"/>
              </a:ext>
            </a:extLst>
          </p:cNvPr>
          <p:cNvSpPr>
            <a:spLocks noGrp="1"/>
          </p:cNvSpPr>
          <p:nvPr>
            <p:ph type="sldNum" sz="quarter" idx="12"/>
          </p:nvPr>
        </p:nvSpPr>
        <p:spPr/>
        <p:txBody>
          <a:bodyPr/>
          <a:lstStyle/>
          <a:p>
            <a:fld id="{5AD31487-212A-4788-9CED-BF5C52BA2186}" type="slidenum">
              <a:rPr lang="en-AU" smtClean="0"/>
              <a:t>‹#›</a:t>
            </a:fld>
            <a:endParaRPr lang="en-AU"/>
          </a:p>
        </p:txBody>
      </p:sp>
    </p:spTree>
    <p:extLst>
      <p:ext uri="{BB962C8B-B14F-4D97-AF65-F5344CB8AC3E}">
        <p14:creationId xmlns:p14="http://schemas.microsoft.com/office/powerpoint/2010/main" val="4159470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33EF0-C428-CCB6-419D-BF19817681F4}"/>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A3F8AE1-2615-0301-3554-D55DAA58A7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F73A51-8C4B-7863-7F24-A884E1BE74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85B684A-28C3-A88F-5579-B2EC3AC999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312C82-0D15-7E99-A657-9646DF4531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14531CF-49CA-70C8-4B39-6A2ED4D6BD83}"/>
              </a:ext>
            </a:extLst>
          </p:cNvPr>
          <p:cNvSpPr>
            <a:spLocks noGrp="1"/>
          </p:cNvSpPr>
          <p:nvPr>
            <p:ph type="dt" sz="half" idx="10"/>
          </p:nvPr>
        </p:nvSpPr>
        <p:spPr/>
        <p:txBody>
          <a:bodyPr/>
          <a:lstStyle/>
          <a:p>
            <a:fld id="{E80ABBAA-6FAA-47EB-81AB-C488C8B67ADE}" type="datetimeFigureOut">
              <a:rPr lang="en-AU" smtClean="0"/>
              <a:t>12/07/2024</a:t>
            </a:fld>
            <a:endParaRPr lang="en-AU"/>
          </a:p>
        </p:txBody>
      </p:sp>
      <p:sp>
        <p:nvSpPr>
          <p:cNvPr id="8" name="Footer Placeholder 7">
            <a:extLst>
              <a:ext uri="{FF2B5EF4-FFF2-40B4-BE49-F238E27FC236}">
                <a16:creationId xmlns:a16="http://schemas.microsoft.com/office/drawing/2014/main" id="{97A9D09B-35D5-92BE-01EA-EDE1B9B803D1}"/>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19AD56F3-343F-564B-EB03-7F2577A6E8B1}"/>
              </a:ext>
            </a:extLst>
          </p:cNvPr>
          <p:cNvSpPr>
            <a:spLocks noGrp="1"/>
          </p:cNvSpPr>
          <p:nvPr>
            <p:ph type="sldNum" sz="quarter" idx="12"/>
          </p:nvPr>
        </p:nvSpPr>
        <p:spPr/>
        <p:txBody>
          <a:bodyPr/>
          <a:lstStyle/>
          <a:p>
            <a:fld id="{5AD31487-212A-4788-9CED-BF5C52BA2186}" type="slidenum">
              <a:rPr lang="en-AU" smtClean="0"/>
              <a:t>‹#›</a:t>
            </a:fld>
            <a:endParaRPr lang="en-AU"/>
          </a:p>
        </p:txBody>
      </p:sp>
    </p:spTree>
    <p:extLst>
      <p:ext uri="{BB962C8B-B14F-4D97-AF65-F5344CB8AC3E}">
        <p14:creationId xmlns:p14="http://schemas.microsoft.com/office/powerpoint/2010/main" val="3975866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BBDE5-2A29-DC6F-2AC2-D7FE1BEDDBF9}"/>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FE9B396-77E0-525F-664C-9ABE16BAD5AA}"/>
              </a:ext>
            </a:extLst>
          </p:cNvPr>
          <p:cNvSpPr>
            <a:spLocks noGrp="1"/>
          </p:cNvSpPr>
          <p:nvPr>
            <p:ph type="dt" sz="half" idx="10"/>
          </p:nvPr>
        </p:nvSpPr>
        <p:spPr/>
        <p:txBody>
          <a:bodyPr/>
          <a:lstStyle/>
          <a:p>
            <a:fld id="{E80ABBAA-6FAA-47EB-81AB-C488C8B67ADE}" type="datetimeFigureOut">
              <a:rPr lang="en-AU" smtClean="0"/>
              <a:t>12/07/2024</a:t>
            </a:fld>
            <a:endParaRPr lang="en-AU"/>
          </a:p>
        </p:txBody>
      </p:sp>
      <p:sp>
        <p:nvSpPr>
          <p:cNvPr id="4" name="Footer Placeholder 3">
            <a:extLst>
              <a:ext uri="{FF2B5EF4-FFF2-40B4-BE49-F238E27FC236}">
                <a16:creationId xmlns:a16="http://schemas.microsoft.com/office/drawing/2014/main" id="{FF5169E2-7FE1-7C9E-79E3-C29FC0FCCD78}"/>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AA81B494-E52E-244D-C462-0D0014235F33}"/>
              </a:ext>
            </a:extLst>
          </p:cNvPr>
          <p:cNvSpPr>
            <a:spLocks noGrp="1"/>
          </p:cNvSpPr>
          <p:nvPr>
            <p:ph type="sldNum" sz="quarter" idx="12"/>
          </p:nvPr>
        </p:nvSpPr>
        <p:spPr/>
        <p:txBody>
          <a:bodyPr/>
          <a:lstStyle/>
          <a:p>
            <a:fld id="{5AD31487-212A-4788-9CED-BF5C52BA2186}" type="slidenum">
              <a:rPr lang="en-AU" smtClean="0"/>
              <a:t>‹#›</a:t>
            </a:fld>
            <a:endParaRPr lang="en-AU"/>
          </a:p>
        </p:txBody>
      </p:sp>
    </p:spTree>
    <p:extLst>
      <p:ext uri="{BB962C8B-B14F-4D97-AF65-F5344CB8AC3E}">
        <p14:creationId xmlns:p14="http://schemas.microsoft.com/office/powerpoint/2010/main" val="1988091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9B24DA-C8E8-E3EC-90D9-508E2EF74063}"/>
              </a:ext>
            </a:extLst>
          </p:cNvPr>
          <p:cNvSpPr>
            <a:spLocks noGrp="1"/>
          </p:cNvSpPr>
          <p:nvPr>
            <p:ph type="dt" sz="half" idx="10"/>
          </p:nvPr>
        </p:nvSpPr>
        <p:spPr/>
        <p:txBody>
          <a:bodyPr/>
          <a:lstStyle/>
          <a:p>
            <a:fld id="{E80ABBAA-6FAA-47EB-81AB-C488C8B67ADE}" type="datetimeFigureOut">
              <a:rPr lang="en-AU" smtClean="0"/>
              <a:t>12/07/2024</a:t>
            </a:fld>
            <a:endParaRPr lang="en-AU"/>
          </a:p>
        </p:txBody>
      </p:sp>
      <p:sp>
        <p:nvSpPr>
          <p:cNvPr id="3" name="Footer Placeholder 2">
            <a:extLst>
              <a:ext uri="{FF2B5EF4-FFF2-40B4-BE49-F238E27FC236}">
                <a16:creationId xmlns:a16="http://schemas.microsoft.com/office/drawing/2014/main" id="{1C1A0421-8F24-A23C-1848-DB01AFBC232C}"/>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1CD9530-BAE0-1880-FB01-DD7F6D437EC4}"/>
              </a:ext>
            </a:extLst>
          </p:cNvPr>
          <p:cNvSpPr>
            <a:spLocks noGrp="1"/>
          </p:cNvSpPr>
          <p:nvPr>
            <p:ph type="sldNum" sz="quarter" idx="12"/>
          </p:nvPr>
        </p:nvSpPr>
        <p:spPr/>
        <p:txBody>
          <a:bodyPr/>
          <a:lstStyle/>
          <a:p>
            <a:fld id="{5AD31487-212A-4788-9CED-BF5C52BA2186}" type="slidenum">
              <a:rPr lang="en-AU" smtClean="0"/>
              <a:t>‹#›</a:t>
            </a:fld>
            <a:endParaRPr lang="en-AU"/>
          </a:p>
        </p:txBody>
      </p:sp>
    </p:spTree>
    <p:extLst>
      <p:ext uri="{BB962C8B-B14F-4D97-AF65-F5344CB8AC3E}">
        <p14:creationId xmlns:p14="http://schemas.microsoft.com/office/powerpoint/2010/main" val="1648037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7421C-995F-9E79-1AAF-4268729837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2E6B2A40-D8B9-13AD-937B-E6DD02560E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8BA1EF5-48FA-A15A-A361-0EBDE2DA8E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06FA90-84B9-97EB-C297-3A8BB1838A3E}"/>
              </a:ext>
            </a:extLst>
          </p:cNvPr>
          <p:cNvSpPr>
            <a:spLocks noGrp="1"/>
          </p:cNvSpPr>
          <p:nvPr>
            <p:ph type="dt" sz="half" idx="10"/>
          </p:nvPr>
        </p:nvSpPr>
        <p:spPr/>
        <p:txBody>
          <a:bodyPr/>
          <a:lstStyle/>
          <a:p>
            <a:fld id="{E80ABBAA-6FAA-47EB-81AB-C488C8B67ADE}" type="datetimeFigureOut">
              <a:rPr lang="en-AU" smtClean="0"/>
              <a:t>12/07/2024</a:t>
            </a:fld>
            <a:endParaRPr lang="en-AU"/>
          </a:p>
        </p:txBody>
      </p:sp>
      <p:sp>
        <p:nvSpPr>
          <p:cNvPr id="6" name="Footer Placeholder 5">
            <a:extLst>
              <a:ext uri="{FF2B5EF4-FFF2-40B4-BE49-F238E27FC236}">
                <a16:creationId xmlns:a16="http://schemas.microsoft.com/office/drawing/2014/main" id="{D7994BCC-8323-9CF2-EDBB-FB6D87BA88D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8A4E216-DCC4-996A-0D8C-216383C59A51}"/>
              </a:ext>
            </a:extLst>
          </p:cNvPr>
          <p:cNvSpPr>
            <a:spLocks noGrp="1"/>
          </p:cNvSpPr>
          <p:nvPr>
            <p:ph type="sldNum" sz="quarter" idx="12"/>
          </p:nvPr>
        </p:nvSpPr>
        <p:spPr/>
        <p:txBody>
          <a:bodyPr/>
          <a:lstStyle/>
          <a:p>
            <a:fld id="{5AD31487-212A-4788-9CED-BF5C52BA2186}" type="slidenum">
              <a:rPr lang="en-AU" smtClean="0"/>
              <a:t>‹#›</a:t>
            </a:fld>
            <a:endParaRPr lang="en-AU"/>
          </a:p>
        </p:txBody>
      </p:sp>
    </p:spTree>
    <p:extLst>
      <p:ext uri="{BB962C8B-B14F-4D97-AF65-F5344CB8AC3E}">
        <p14:creationId xmlns:p14="http://schemas.microsoft.com/office/powerpoint/2010/main" val="618829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0BC06-543E-8690-BF0C-5A0E9079A2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FF1C374-ADFF-662A-5603-03EB6F4818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C704B4B-D875-79F0-6FBA-2F686AEBE0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2FF256-A24B-409C-8825-F90C758ABC34}"/>
              </a:ext>
            </a:extLst>
          </p:cNvPr>
          <p:cNvSpPr>
            <a:spLocks noGrp="1"/>
          </p:cNvSpPr>
          <p:nvPr>
            <p:ph type="dt" sz="half" idx="10"/>
          </p:nvPr>
        </p:nvSpPr>
        <p:spPr/>
        <p:txBody>
          <a:bodyPr/>
          <a:lstStyle/>
          <a:p>
            <a:fld id="{E80ABBAA-6FAA-47EB-81AB-C488C8B67ADE}" type="datetimeFigureOut">
              <a:rPr lang="en-AU" smtClean="0"/>
              <a:t>12/07/2024</a:t>
            </a:fld>
            <a:endParaRPr lang="en-AU"/>
          </a:p>
        </p:txBody>
      </p:sp>
      <p:sp>
        <p:nvSpPr>
          <p:cNvPr id="6" name="Footer Placeholder 5">
            <a:extLst>
              <a:ext uri="{FF2B5EF4-FFF2-40B4-BE49-F238E27FC236}">
                <a16:creationId xmlns:a16="http://schemas.microsoft.com/office/drawing/2014/main" id="{B41656C3-D4AB-A64B-6B59-BEE5BC77E0A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1A59297-DCF7-5A03-2AA2-748A96DAED0A}"/>
              </a:ext>
            </a:extLst>
          </p:cNvPr>
          <p:cNvSpPr>
            <a:spLocks noGrp="1"/>
          </p:cNvSpPr>
          <p:nvPr>
            <p:ph type="sldNum" sz="quarter" idx="12"/>
          </p:nvPr>
        </p:nvSpPr>
        <p:spPr/>
        <p:txBody>
          <a:bodyPr/>
          <a:lstStyle/>
          <a:p>
            <a:fld id="{5AD31487-212A-4788-9CED-BF5C52BA2186}" type="slidenum">
              <a:rPr lang="en-AU" smtClean="0"/>
              <a:t>‹#›</a:t>
            </a:fld>
            <a:endParaRPr lang="en-AU"/>
          </a:p>
        </p:txBody>
      </p:sp>
    </p:spTree>
    <p:extLst>
      <p:ext uri="{BB962C8B-B14F-4D97-AF65-F5344CB8AC3E}">
        <p14:creationId xmlns:p14="http://schemas.microsoft.com/office/powerpoint/2010/main" val="38860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B47C56-2B68-FB52-6D95-B55DA9CE98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2698940-427B-AAD9-AD82-D093E0D8B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C9B2B3F-9031-FBBA-EE7B-3DD29F6495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0ABBAA-6FAA-47EB-81AB-C488C8B67ADE}" type="datetimeFigureOut">
              <a:rPr lang="en-AU" smtClean="0"/>
              <a:t>12/07/2024</a:t>
            </a:fld>
            <a:endParaRPr lang="en-AU"/>
          </a:p>
        </p:txBody>
      </p:sp>
      <p:sp>
        <p:nvSpPr>
          <p:cNvPr id="5" name="Footer Placeholder 4">
            <a:extLst>
              <a:ext uri="{FF2B5EF4-FFF2-40B4-BE49-F238E27FC236}">
                <a16:creationId xmlns:a16="http://schemas.microsoft.com/office/drawing/2014/main" id="{DFFCF099-2F5B-01AF-70F1-73D5736B8E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61A584A6-76B9-594E-A372-E69B9C11FE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D31487-212A-4788-9CED-BF5C52BA2186}" type="slidenum">
              <a:rPr lang="en-AU" smtClean="0"/>
              <a:t>‹#›</a:t>
            </a:fld>
            <a:endParaRPr lang="en-AU"/>
          </a:p>
        </p:txBody>
      </p:sp>
    </p:spTree>
    <p:extLst>
      <p:ext uri="{BB962C8B-B14F-4D97-AF65-F5344CB8AC3E}">
        <p14:creationId xmlns:p14="http://schemas.microsoft.com/office/powerpoint/2010/main" val="2246607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onvergeinternational.com.a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104256-B1DF-9386-F0A9-C6AFABBCB474}"/>
              </a:ext>
            </a:extLst>
          </p:cNvPr>
          <p:cNvSpPr>
            <a:spLocks noGrp="1"/>
          </p:cNvSpPr>
          <p:nvPr>
            <p:ph type="ctrTitle"/>
          </p:nvPr>
        </p:nvSpPr>
        <p:spPr>
          <a:xfrm>
            <a:off x="339969" y="1113692"/>
            <a:ext cx="3827303" cy="4501043"/>
          </a:xfrm>
        </p:spPr>
        <p:txBody>
          <a:bodyPr vert="horz" lIns="91440" tIns="45720" rIns="91440" bIns="45720" rtlCol="0" anchor="ctr">
            <a:normAutofit/>
          </a:bodyPr>
          <a:lstStyle/>
          <a:p>
            <a:pPr algn="l"/>
            <a:r>
              <a:rPr lang="en-US" sz="5400" b="1" kern="1200" dirty="0">
                <a:solidFill>
                  <a:srgbClr val="FFFFFF"/>
                </a:solidFill>
                <a:latin typeface="Arial" panose="020B0604020202020204" pitchFamily="34" charset="0"/>
                <a:cs typeface="Arial" panose="020B0604020202020204" pitchFamily="34" charset="0"/>
              </a:rPr>
              <a:t>Consent reforms in NSW – 2 years on</a:t>
            </a:r>
            <a:br>
              <a:rPr lang="en-US" sz="5400" kern="1200" dirty="0">
                <a:solidFill>
                  <a:srgbClr val="FFFFFF"/>
                </a:solidFill>
                <a:latin typeface="+mj-lt"/>
                <a:ea typeface="+mj-ea"/>
                <a:cs typeface="+mj-cs"/>
              </a:rPr>
            </a:br>
            <a:endParaRPr lang="en-US" sz="5400" kern="1200" dirty="0">
              <a:solidFill>
                <a:srgbClr val="FFFFFF"/>
              </a:solidFill>
              <a:latin typeface="+mj-lt"/>
              <a:ea typeface="+mj-ea"/>
              <a:cs typeface="+mj-cs"/>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ubtitle 2">
            <a:extLst>
              <a:ext uri="{FF2B5EF4-FFF2-40B4-BE49-F238E27FC236}">
                <a16:creationId xmlns:a16="http://schemas.microsoft.com/office/drawing/2014/main" id="{C2495C91-5399-99FC-6800-3B4F9157E480}"/>
              </a:ext>
            </a:extLst>
          </p:cNvPr>
          <p:cNvSpPr>
            <a:spLocks noGrp="1"/>
          </p:cNvSpPr>
          <p:nvPr>
            <p:ph type="subTitle" idx="1"/>
          </p:nvPr>
        </p:nvSpPr>
        <p:spPr>
          <a:xfrm>
            <a:off x="4447308" y="591344"/>
            <a:ext cx="6906491" cy="5585619"/>
          </a:xfrm>
        </p:spPr>
        <p:txBody>
          <a:bodyPr vert="horz" lIns="91440" tIns="45720" rIns="91440" bIns="45720" rtlCol="0" anchor="ctr">
            <a:normAutofit/>
          </a:bodyPr>
          <a:lstStyle/>
          <a:p>
            <a:pPr algn="l"/>
            <a:r>
              <a:rPr lang="en-US" sz="3200" dirty="0">
                <a:latin typeface="Arial" panose="020B0604020202020204" pitchFamily="34" charset="0"/>
                <a:cs typeface="Arial" panose="020B0604020202020204" pitchFamily="34" charset="0"/>
              </a:rPr>
              <a:t>Judge Kara Shead SC, District Court of NSW</a:t>
            </a:r>
          </a:p>
          <a:p>
            <a:pPr indent="-228600" algn="l">
              <a:buFont typeface="Arial" panose="020B0604020202020204" pitchFamily="34" charset="0"/>
              <a:buChar char="•"/>
            </a:pPr>
            <a:endParaRPr lang="en-US" sz="3200" dirty="0">
              <a:latin typeface="Arial" panose="020B0604020202020204" pitchFamily="34" charset="0"/>
              <a:cs typeface="Arial" panose="020B0604020202020204" pitchFamily="34" charset="0"/>
            </a:endParaRPr>
          </a:p>
          <a:p>
            <a:pPr algn="l"/>
            <a:r>
              <a:rPr lang="en-US" sz="3200" dirty="0">
                <a:latin typeface="Arial" panose="020B0604020202020204" pitchFamily="34" charset="0"/>
                <a:cs typeface="Arial" panose="020B0604020202020204" pitchFamily="34" charset="0"/>
              </a:rPr>
              <a:t>Cara Feiner, NSW Public Defender</a:t>
            </a:r>
          </a:p>
          <a:p>
            <a:pPr indent="-228600" algn="l">
              <a:buFont typeface="Arial" panose="020B0604020202020204" pitchFamily="34" charset="0"/>
              <a:buChar char="•"/>
            </a:pPr>
            <a:endParaRPr lang="en-US" sz="3200" dirty="0">
              <a:latin typeface="Arial" panose="020B0604020202020204" pitchFamily="34" charset="0"/>
              <a:cs typeface="Arial" panose="020B0604020202020204" pitchFamily="34" charset="0"/>
            </a:endParaRPr>
          </a:p>
          <a:p>
            <a:pPr algn="l"/>
            <a:r>
              <a:rPr lang="en-US" sz="3200" dirty="0">
                <a:latin typeface="Arial" panose="020B0604020202020204" pitchFamily="34" charset="0"/>
                <a:cs typeface="Arial" panose="020B0604020202020204" pitchFamily="34" charset="0"/>
              </a:rPr>
              <a:t>Dr Julia Quilter, Professor, University of Wollongong </a:t>
            </a:r>
          </a:p>
          <a:p>
            <a:pPr indent="-228600" algn="l">
              <a:buFont typeface="Arial" panose="020B0604020202020204" pitchFamily="34" charset="0"/>
              <a:buChar char="•"/>
            </a:pPr>
            <a:endParaRPr lang="en-US" dirty="0"/>
          </a:p>
        </p:txBody>
      </p:sp>
    </p:spTree>
    <p:extLst>
      <p:ext uri="{BB962C8B-B14F-4D97-AF65-F5344CB8AC3E}">
        <p14:creationId xmlns:p14="http://schemas.microsoft.com/office/powerpoint/2010/main" val="1410027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0F56807-D780-50DE-2D6D-B62973D8C7E9}"/>
              </a:ext>
            </a:extLst>
          </p:cNvPr>
          <p:cNvSpPr>
            <a:spLocks noGrp="1"/>
          </p:cNvSpPr>
          <p:nvPr>
            <p:ph type="title"/>
          </p:nvPr>
        </p:nvSpPr>
        <p:spPr>
          <a:xfrm>
            <a:off x="838200" y="365125"/>
            <a:ext cx="10515600" cy="1325563"/>
          </a:xfrm>
        </p:spPr>
        <p:txBody>
          <a:bodyPr>
            <a:normAutofit/>
          </a:bodyPr>
          <a:lstStyle/>
          <a:p>
            <a:r>
              <a:rPr lang="en-AU" b="1" dirty="0">
                <a:solidFill>
                  <a:schemeClr val="accent2"/>
                </a:solidFill>
                <a:latin typeface="Arial" panose="020B0604020202020204" pitchFamily="34" charset="0"/>
                <a:cs typeface="Arial" panose="020B0604020202020204" pitchFamily="34" charset="0"/>
              </a:rPr>
              <a:t>AIM of s 61HJ(1)(a)</a:t>
            </a:r>
            <a:endParaRPr lang="en-AU" dirty="0">
              <a:solidFill>
                <a:schemeClr val="accent2"/>
              </a:solidFill>
              <a:latin typeface="Arial" panose="020B0604020202020204" pitchFamily="34" charset="0"/>
              <a:cs typeface="Arial" panose="020B06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A45810E-E5DD-CDB5-1486-308FB09E49A3}"/>
              </a:ext>
            </a:extLst>
          </p:cNvPr>
          <p:cNvSpPr>
            <a:spLocks noGrp="1"/>
          </p:cNvSpPr>
          <p:nvPr>
            <p:ph idx="1"/>
          </p:nvPr>
        </p:nvSpPr>
        <p:spPr>
          <a:xfrm>
            <a:off x="838200" y="1488831"/>
            <a:ext cx="10515600" cy="4688132"/>
          </a:xfrm>
        </p:spPr>
        <p:txBody>
          <a:bodyPr>
            <a:noAutofit/>
          </a:bodyPr>
          <a:lstStyle/>
          <a:p>
            <a:pPr marL="0" indent="0">
              <a:buNone/>
            </a:pPr>
            <a:r>
              <a:rPr lang="en-AU" sz="2000" dirty="0">
                <a:latin typeface="Arial" panose="020B0604020202020204" pitchFamily="34" charset="0"/>
                <a:cs typeface="Arial" panose="020B0604020202020204" pitchFamily="34" charset="0"/>
              </a:rPr>
              <a:t>‘</a:t>
            </a:r>
            <a:r>
              <a:rPr lang="en-AU" sz="2000" i="1" dirty="0">
                <a:latin typeface="Arial" panose="020B0604020202020204" pitchFamily="34" charset="0"/>
                <a:cs typeface="Arial" panose="020B0604020202020204" pitchFamily="34" charset="0"/>
              </a:rPr>
              <a:t>The intention of recommended s 61HJ(1)(a) is to dispel certain misconceptions about sexual behaviour and consent. There is a long-standing misconception that a person who does not consent will usually, if not always, offer physical or verbal resistance. This means that fact finders may look for evidence of resistance to be satisfied that a complainant did not consent. As a result, there is concern that silence, or an absence of resistance, can be equated with consent.</a:t>
            </a:r>
          </a:p>
          <a:p>
            <a:pPr marL="0" indent="0">
              <a:buNone/>
            </a:pPr>
            <a:r>
              <a:rPr lang="en-AU" sz="2000" i="1" dirty="0">
                <a:latin typeface="Arial" panose="020B0604020202020204" pitchFamily="34" charset="0"/>
                <a:cs typeface="Arial" panose="020B0604020202020204" pitchFamily="34" charset="0"/>
              </a:rPr>
              <a:t>It is now well-recognised that a common reaction to sexual assault is to “freeze” and remain unresponsive. Such a response does not provide a valid basis for an inference of consent.’  </a:t>
            </a:r>
          </a:p>
          <a:p>
            <a:pPr marL="0" indent="0" algn="r">
              <a:buNone/>
            </a:pPr>
            <a:r>
              <a:rPr lang="en-AU" sz="2000" dirty="0">
                <a:latin typeface="Arial" panose="020B0604020202020204" pitchFamily="34" charset="0"/>
                <a:cs typeface="Arial" panose="020B0604020202020204" pitchFamily="34" charset="0"/>
              </a:rPr>
              <a:t>(NSWLRC Report, [6.35]-[6.37])</a:t>
            </a:r>
          </a:p>
          <a:p>
            <a:pPr marL="0" indent="0">
              <a:buNone/>
            </a:pPr>
            <a:endParaRPr lang="en-AU" sz="2000" dirty="0">
              <a:latin typeface="Arial" panose="020B0604020202020204" pitchFamily="34" charset="0"/>
              <a:cs typeface="Arial" panose="020B0604020202020204" pitchFamily="34" charset="0"/>
            </a:endParaRPr>
          </a:p>
          <a:p>
            <a:pPr marL="0" indent="0">
              <a:buNone/>
            </a:pPr>
            <a:r>
              <a:rPr lang="en-AU" sz="2000" i="1" dirty="0">
                <a:latin typeface="Arial" panose="020B0604020202020204" pitchFamily="34" charset="0"/>
                <a:cs typeface="Arial" panose="020B0604020202020204" pitchFamily="34" charset="0"/>
              </a:rPr>
              <a:t>‘…Consent cannot be presumed. No-one should assume someone is saying "yes" just because they do not say "no" or do not resist physically.</a:t>
            </a:r>
          </a:p>
          <a:p>
            <a:pPr marL="300038" lvl="1" indent="0" algn="r">
              <a:buNone/>
            </a:pPr>
            <a:r>
              <a:rPr lang="en-US" sz="2000" dirty="0">
                <a:latin typeface="Arial" panose="020B0604020202020204" pitchFamily="34" charset="0"/>
                <a:cs typeface="Arial" panose="020B0604020202020204" pitchFamily="34" charset="0"/>
              </a:rPr>
              <a:t>NSW </a:t>
            </a:r>
            <a:r>
              <a:rPr lang="en-US" sz="2000" i="1" dirty="0">
                <a:latin typeface="Arial" panose="020B0604020202020204" pitchFamily="34" charset="0"/>
                <a:cs typeface="Arial" panose="020B0604020202020204" pitchFamily="34" charset="0"/>
              </a:rPr>
              <a:t>Parliamentary Debates,</a:t>
            </a:r>
            <a:r>
              <a:rPr lang="en-US" sz="2000" dirty="0">
                <a:latin typeface="Arial" panose="020B0604020202020204" pitchFamily="34" charset="0"/>
                <a:cs typeface="Arial" panose="020B0604020202020204" pitchFamily="34" charset="0"/>
              </a:rPr>
              <a:t> Legislative Assembly, Second Reading Speech, 20 October 2021 (Mark Speakman)</a:t>
            </a:r>
            <a:endParaRPr lang="en-A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3122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BFDD77F-49D0-9521-600C-6173A706826C}"/>
              </a:ext>
            </a:extLst>
          </p:cNvPr>
          <p:cNvSpPr>
            <a:spLocks noGrp="1"/>
          </p:cNvSpPr>
          <p:nvPr>
            <p:ph type="title"/>
          </p:nvPr>
        </p:nvSpPr>
        <p:spPr>
          <a:xfrm>
            <a:off x="838200" y="365125"/>
            <a:ext cx="10515600" cy="1325563"/>
          </a:xfrm>
        </p:spPr>
        <p:txBody>
          <a:bodyPr>
            <a:normAutofit/>
          </a:bodyPr>
          <a:lstStyle/>
          <a:p>
            <a:r>
              <a:rPr lang="en-AU" b="1" i="1" dirty="0">
                <a:solidFill>
                  <a:schemeClr val="accent2"/>
                </a:solidFill>
                <a:latin typeface="Arial" panose="020B0604020202020204" pitchFamily="34" charset="0"/>
                <a:cs typeface="Arial" panose="020B0604020202020204" pitchFamily="34" charset="0"/>
              </a:rPr>
              <a:t>Affirmative Consent – s 61HK</a:t>
            </a:r>
            <a:endParaRPr lang="en-AU" dirty="0">
              <a:solidFill>
                <a:schemeClr val="accent2"/>
              </a:solidFill>
              <a:latin typeface="Arial" panose="020B0604020202020204" pitchFamily="34" charset="0"/>
              <a:cs typeface="Arial" panose="020B06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0392487-6D66-5A4E-7A7C-9992357766F8}"/>
              </a:ext>
            </a:extLst>
          </p:cNvPr>
          <p:cNvSpPr>
            <a:spLocks noGrp="1"/>
          </p:cNvSpPr>
          <p:nvPr>
            <p:ph idx="1"/>
          </p:nvPr>
        </p:nvSpPr>
        <p:spPr>
          <a:xfrm>
            <a:off x="838200" y="1441938"/>
            <a:ext cx="10515600" cy="5050937"/>
          </a:xfrm>
        </p:spPr>
        <p:txBody>
          <a:bodyPr>
            <a:normAutofit/>
          </a:bodyPr>
          <a:lstStyle/>
          <a:p>
            <a:pPr marL="300038" lvl="1" indent="0">
              <a:buNone/>
            </a:pPr>
            <a:r>
              <a:rPr lang="en-AU" sz="2000" dirty="0">
                <a:latin typeface="Arial" panose="020B0604020202020204" pitchFamily="34" charset="0"/>
                <a:cs typeface="Arial" panose="020B0604020202020204" pitchFamily="34" charset="0"/>
              </a:rPr>
              <a:t>‘</a:t>
            </a:r>
            <a:r>
              <a:rPr lang="en-AU" sz="2000" i="1" dirty="0">
                <a:latin typeface="Arial" panose="020B0604020202020204" pitchFamily="34" charset="0"/>
                <a:cs typeface="Arial" panose="020B0604020202020204" pitchFamily="34" charset="0"/>
              </a:rPr>
              <a:t>On 25 May 2021 the New South Wales Government announced its support, or support in principle, for all of these recommendations. The New South Wales Government also committed to go further in the following respect. The bill will make it clear that generally an accused's belief that consent existed will not be reasonable in the circumstances if the accused did not say or do anything—within a reasonable time before or at the time of the sexual activity—to find out whether the other person consents.  …</a:t>
            </a:r>
          </a:p>
          <a:p>
            <a:pPr marL="300038" lvl="1" indent="0">
              <a:buNone/>
            </a:pPr>
            <a:endParaRPr lang="en-AU" sz="2000" i="1" dirty="0">
              <a:latin typeface="Arial" panose="020B0604020202020204" pitchFamily="34" charset="0"/>
              <a:cs typeface="Arial" panose="020B0604020202020204" pitchFamily="34" charset="0"/>
            </a:endParaRPr>
          </a:p>
          <a:p>
            <a:pPr marL="300038" lvl="1" indent="0">
              <a:buNone/>
            </a:pPr>
            <a:r>
              <a:rPr lang="en-AU" sz="2000" i="1" dirty="0">
                <a:latin typeface="Arial" panose="020B0604020202020204" pitchFamily="34" charset="0"/>
                <a:cs typeface="Arial" panose="020B0604020202020204" pitchFamily="34" charset="0"/>
              </a:rPr>
              <a:t>This new provision reinforces the important principle that consent can never be assumed. It introduces an affirmative consent requirement to the Crimes Act. Affirmative consent in this context means that the accused person must have sought consent by saying or doing something in order to have a reasonable belief that the other person consented. …</a:t>
            </a:r>
            <a:r>
              <a:rPr lang="en-AU" sz="2000" dirty="0">
                <a:latin typeface="Arial" panose="020B0604020202020204" pitchFamily="34" charset="0"/>
                <a:cs typeface="Arial" panose="020B0604020202020204" pitchFamily="34" charset="0"/>
              </a:rPr>
              <a:t>.’ </a:t>
            </a:r>
          </a:p>
          <a:p>
            <a:pPr marL="300038" lvl="1" indent="0">
              <a:buNone/>
            </a:pPr>
            <a:endParaRPr lang="en-AU" sz="2000" dirty="0">
              <a:latin typeface="Arial" panose="020B0604020202020204" pitchFamily="34" charset="0"/>
              <a:cs typeface="Arial" panose="020B0604020202020204" pitchFamily="34" charset="0"/>
            </a:endParaRPr>
          </a:p>
          <a:p>
            <a:pPr marL="300038" lvl="1" indent="0" algn="r">
              <a:buNone/>
            </a:pPr>
            <a:r>
              <a:rPr lang="en-US" sz="2000" dirty="0">
                <a:latin typeface="Arial" panose="020B0604020202020204" pitchFamily="34" charset="0"/>
                <a:cs typeface="Arial" panose="020B0604020202020204" pitchFamily="34" charset="0"/>
              </a:rPr>
              <a:t>(NSW </a:t>
            </a:r>
            <a:r>
              <a:rPr lang="en-US" sz="2000" i="1" dirty="0">
                <a:latin typeface="Arial" panose="020B0604020202020204" pitchFamily="34" charset="0"/>
                <a:cs typeface="Arial" panose="020B0604020202020204" pitchFamily="34" charset="0"/>
              </a:rPr>
              <a:t>Parliamentary Debates,</a:t>
            </a:r>
            <a:r>
              <a:rPr lang="en-US" sz="2000" dirty="0">
                <a:latin typeface="Arial" panose="020B0604020202020204" pitchFamily="34" charset="0"/>
                <a:cs typeface="Arial" panose="020B0604020202020204" pitchFamily="34" charset="0"/>
              </a:rPr>
              <a:t> Legislative Assembly, Second Reading Speech, 20 October 2021 (Mark Speakman, Attorney-General)</a:t>
            </a:r>
          </a:p>
          <a:p>
            <a:endParaRPr lang="en-AU" sz="1500" dirty="0"/>
          </a:p>
        </p:txBody>
      </p:sp>
    </p:spTree>
    <p:extLst>
      <p:ext uri="{BB962C8B-B14F-4D97-AF65-F5344CB8AC3E}">
        <p14:creationId xmlns:p14="http://schemas.microsoft.com/office/powerpoint/2010/main" val="2718968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453BFA9-6697-188F-64F6-DF34EA89332E}"/>
              </a:ext>
            </a:extLst>
          </p:cNvPr>
          <p:cNvSpPr>
            <a:spLocks noGrp="1"/>
          </p:cNvSpPr>
          <p:nvPr>
            <p:ph type="title"/>
          </p:nvPr>
        </p:nvSpPr>
        <p:spPr>
          <a:xfrm>
            <a:off x="838200" y="365125"/>
            <a:ext cx="10515600" cy="1325563"/>
          </a:xfrm>
        </p:spPr>
        <p:txBody>
          <a:bodyPr>
            <a:normAutofit/>
          </a:bodyPr>
          <a:lstStyle/>
          <a:p>
            <a:r>
              <a:rPr lang="en-AU" b="1" dirty="0">
                <a:solidFill>
                  <a:schemeClr val="accent2"/>
                </a:solidFill>
                <a:latin typeface="Arial" panose="020B0604020202020204" pitchFamily="34" charset="0"/>
                <a:cs typeface="Arial" panose="020B0604020202020204" pitchFamily="34" charset="0"/>
              </a:rPr>
              <a:t>61HK   Knowledge about consent</a:t>
            </a:r>
            <a:endParaRPr lang="en-AU" dirty="0">
              <a:solidFill>
                <a:schemeClr val="accent2"/>
              </a:solidFill>
              <a:latin typeface="Arial" panose="020B0604020202020204" pitchFamily="34" charset="0"/>
              <a:cs typeface="Arial" panose="020B06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C0776FF-8DB0-5F73-27AE-3576ED5D8DC2}"/>
              </a:ext>
            </a:extLst>
          </p:cNvPr>
          <p:cNvSpPr>
            <a:spLocks noGrp="1"/>
          </p:cNvSpPr>
          <p:nvPr>
            <p:ph idx="1"/>
          </p:nvPr>
        </p:nvSpPr>
        <p:spPr>
          <a:xfrm>
            <a:off x="838200" y="1690688"/>
            <a:ext cx="10515600" cy="4802187"/>
          </a:xfrm>
        </p:spPr>
        <p:txBody>
          <a:bodyPr>
            <a:normAutofit/>
          </a:bodyPr>
          <a:lstStyle/>
          <a:p>
            <a:pPr marL="0" indent="0">
              <a:buNone/>
            </a:pPr>
            <a:r>
              <a:rPr lang="en-AU" sz="1600" dirty="0">
                <a:latin typeface="Arial" panose="020B0604020202020204" pitchFamily="34" charset="0"/>
                <a:cs typeface="Arial" panose="020B0604020202020204" pitchFamily="34" charset="0"/>
              </a:rPr>
              <a:t>(1)  A person (the accused person) is taken to know that another person does not consent to a sexual activity if—</a:t>
            </a:r>
          </a:p>
          <a:p>
            <a:pPr marL="0" indent="0">
              <a:buNone/>
            </a:pPr>
            <a:r>
              <a:rPr lang="en-AU" sz="1600" dirty="0">
                <a:latin typeface="Arial" panose="020B0604020202020204" pitchFamily="34" charset="0"/>
                <a:cs typeface="Arial" panose="020B0604020202020204" pitchFamily="34" charset="0"/>
              </a:rPr>
              <a:t>(a)  the accused person actually knows the other person does not consent to the sexual activity, or</a:t>
            </a:r>
          </a:p>
          <a:p>
            <a:pPr marL="0" indent="0">
              <a:buNone/>
            </a:pPr>
            <a:r>
              <a:rPr lang="en-AU" sz="1600" dirty="0">
                <a:latin typeface="Arial" panose="020B0604020202020204" pitchFamily="34" charset="0"/>
                <a:cs typeface="Arial" panose="020B0604020202020204" pitchFamily="34" charset="0"/>
              </a:rPr>
              <a:t>(b)  the accused person is reckless as to whether the other person consents to the sexual activity, or</a:t>
            </a:r>
          </a:p>
          <a:p>
            <a:pPr marL="0" indent="0">
              <a:buNone/>
            </a:pPr>
            <a:r>
              <a:rPr lang="en-AU" sz="1600" b="1" dirty="0">
                <a:latin typeface="Arial" panose="020B0604020202020204" pitchFamily="34" charset="0"/>
                <a:cs typeface="Arial" panose="020B0604020202020204" pitchFamily="34" charset="0"/>
              </a:rPr>
              <a:t>(c)  any belief that the accused person has, or may have, that the other person consents to the sexual activity is not reasonable in the circumstances.</a:t>
            </a:r>
          </a:p>
          <a:p>
            <a:pPr marL="0" indent="0">
              <a:buNone/>
            </a:pPr>
            <a:endParaRPr lang="en-AU" sz="1600" b="1" dirty="0">
              <a:latin typeface="Arial" panose="020B0604020202020204" pitchFamily="34" charset="0"/>
              <a:cs typeface="Arial" panose="020B0604020202020204" pitchFamily="34" charset="0"/>
            </a:endParaRPr>
          </a:p>
          <a:p>
            <a:pPr marL="0" indent="0">
              <a:buNone/>
            </a:pPr>
            <a:r>
              <a:rPr lang="en-AU" sz="1600" b="1" dirty="0">
                <a:latin typeface="Arial" panose="020B0604020202020204" pitchFamily="34" charset="0"/>
                <a:cs typeface="Arial" panose="020B0604020202020204" pitchFamily="34" charset="0"/>
              </a:rPr>
              <a:t>(2) </a:t>
            </a:r>
            <a:r>
              <a:rPr lang="en-AU" sz="1600" dirty="0">
                <a:latin typeface="Arial" panose="020B0604020202020204" pitchFamily="34" charset="0"/>
                <a:cs typeface="Arial" panose="020B0604020202020204" pitchFamily="34" charset="0"/>
              </a:rPr>
              <a:t>Without limiting subsection (1)(c), a belief that the other person consents to sexual activity is not reasonable if the accused person did not, </a:t>
            </a:r>
            <a:r>
              <a:rPr lang="en-AU" sz="1600" b="1" dirty="0">
                <a:latin typeface="Arial" panose="020B0604020202020204" pitchFamily="34" charset="0"/>
                <a:cs typeface="Arial" panose="020B0604020202020204" pitchFamily="34" charset="0"/>
              </a:rPr>
              <a:t>within a reasonable time before or at the time of the sexual activity, say or do anything</a:t>
            </a:r>
            <a:r>
              <a:rPr lang="en-AU" sz="1600" dirty="0">
                <a:latin typeface="Arial" panose="020B0604020202020204" pitchFamily="34" charset="0"/>
                <a:cs typeface="Arial" panose="020B0604020202020204" pitchFamily="34" charset="0"/>
              </a:rPr>
              <a:t> to find out whether the other person consents to the sexual activity.</a:t>
            </a:r>
          </a:p>
          <a:p>
            <a:pPr marL="0" indent="0">
              <a:buNone/>
            </a:pPr>
            <a:endParaRPr lang="en-AU" sz="1600" dirty="0">
              <a:latin typeface="Arial" panose="020B0604020202020204" pitchFamily="34" charset="0"/>
              <a:cs typeface="Arial" panose="020B0604020202020204" pitchFamily="34" charset="0"/>
            </a:endParaRPr>
          </a:p>
          <a:p>
            <a:pPr marL="0" indent="0">
              <a:buNone/>
            </a:pPr>
            <a:r>
              <a:rPr lang="en-AU" sz="1600" dirty="0">
                <a:latin typeface="Arial" panose="020B0604020202020204" pitchFamily="34" charset="0"/>
                <a:cs typeface="Arial" panose="020B0604020202020204" pitchFamily="34" charset="0"/>
              </a:rPr>
              <a:t>(5)  For the purposes of making any finding under this section, the trier of fact—</a:t>
            </a:r>
          </a:p>
          <a:p>
            <a:pPr marL="0" indent="0">
              <a:buNone/>
            </a:pPr>
            <a:r>
              <a:rPr lang="en-AU" sz="1600" dirty="0">
                <a:latin typeface="Arial" panose="020B0604020202020204" pitchFamily="34" charset="0"/>
                <a:cs typeface="Arial" panose="020B0604020202020204" pitchFamily="34" charset="0"/>
              </a:rPr>
              <a:t>(a)  </a:t>
            </a:r>
            <a:r>
              <a:rPr lang="en-AU" sz="1600" b="1" dirty="0">
                <a:latin typeface="Arial" panose="020B0604020202020204" pitchFamily="34" charset="0"/>
                <a:cs typeface="Arial" panose="020B0604020202020204" pitchFamily="34" charset="0"/>
              </a:rPr>
              <a:t>must consider all the circumstances of the case, including what, if anything, the accused person said or did, and</a:t>
            </a:r>
          </a:p>
          <a:p>
            <a:pPr marL="0" indent="0">
              <a:buNone/>
            </a:pPr>
            <a:r>
              <a:rPr lang="en-AU" sz="1600" dirty="0">
                <a:latin typeface="Arial" panose="020B0604020202020204" pitchFamily="34" charset="0"/>
                <a:cs typeface="Arial" panose="020B0604020202020204" pitchFamily="34" charset="0"/>
              </a:rPr>
              <a:t>(b)  must not consider any self-induced intoxication of the accused person.</a:t>
            </a:r>
          </a:p>
          <a:p>
            <a:endParaRPr lang="en-AU" sz="1500" dirty="0"/>
          </a:p>
        </p:txBody>
      </p:sp>
    </p:spTree>
    <p:extLst>
      <p:ext uri="{BB962C8B-B14F-4D97-AF65-F5344CB8AC3E}">
        <p14:creationId xmlns:p14="http://schemas.microsoft.com/office/powerpoint/2010/main" val="2447988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CF3A523-3B77-E0CF-D1C0-5EA2CB042CAE}"/>
              </a:ext>
            </a:extLst>
          </p:cNvPr>
          <p:cNvSpPr>
            <a:spLocks noGrp="1"/>
          </p:cNvSpPr>
          <p:nvPr>
            <p:ph type="title"/>
          </p:nvPr>
        </p:nvSpPr>
        <p:spPr>
          <a:xfrm>
            <a:off x="838200" y="365125"/>
            <a:ext cx="10515600" cy="1325563"/>
          </a:xfrm>
        </p:spPr>
        <p:txBody>
          <a:bodyPr>
            <a:normAutofit/>
          </a:bodyPr>
          <a:lstStyle/>
          <a:p>
            <a:endParaRPr lang="en-AU"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7D20F50-E6DF-3AA7-DA22-AC529B133111}"/>
              </a:ext>
            </a:extLst>
          </p:cNvPr>
          <p:cNvSpPr>
            <a:spLocks noGrp="1"/>
          </p:cNvSpPr>
          <p:nvPr>
            <p:ph idx="1"/>
          </p:nvPr>
        </p:nvSpPr>
        <p:spPr>
          <a:xfrm>
            <a:off x="838200" y="1825625"/>
            <a:ext cx="10515600" cy="4351338"/>
          </a:xfrm>
        </p:spPr>
        <p:txBody>
          <a:bodyPr>
            <a:normAutofit/>
          </a:bodyPr>
          <a:lstStyle/>
          <a:p>
            <a:pPr marL="0" indent="0" algn="ctr">
              <a:buNone/>
            </a:pPr>
            <a:endParaRPr lang="en-AU" sz="4400" b="1" dirty="0">
              <a:solidFill>
                <a:schemeClr val="accent2"/>
              </a:solidFill>
              <a:latin typeface="Arial" panose="020B0604020202020204" pitchFamily="34" charset="0"/>
              <a:cs typeface="Arial" panose="020B0604020202020204" pitchFamily="34" charset="0"/>
            </a:endParaRPr>
          </a:p>
          <a:p>
            <a:pPr marL="0" indent="0" algn="ctr">
              <a:buNone/>
            </a:pPr>
            <a:r>
              <a:rPr lang="en-AU" sz="4400" b="1" dirty="0">
                <a:solidFill>
                  <a:schemeClr val="accent2"/>
                </a:solidFill>
                <a:latin typeface="Arial" panose="020B0604020202020204" pitchFamily="34" charset="0"/>
                <a:cs typeface="Arial" panose="020B0604020202020204" pitchFamily="34" charset="0"/>
              </a:rPr>
              <a:t>Amendments to </a:t>
            </a:r>
          </a:p>
          <a:p>
            <a:pPr marL="0" indent="0" algn="ctr">
              <a:buNone/>
            </a:pPr>
            <a:r>
              <a:rPr lang="en-AU" sz="4400" b="1" i="1" dirty="0">
                <a:solidFill>
                  <a:schemeClr val="accent2"/>
                </a:solidFill>
                <a:latin typeface="Arial" panose="020B0604020202020204" pitchFamily="34" charset="0"/>
                <a:cs typeface="Arial" panose="020B0604020202020204" pitchFamily="34" charset="0"/>
              </a:rPr>
              <a:t>Criminal Procedure Act 1986</a:t>
            </a:r>
          </a:p>
          <a:p>
            <a:endParaRPr lang="en-AU" dirty="0"/>
          </a:p>
        </p:txBody>
      </p:sp>
    </p:spTree>
    <p:extLst>
      <p:ext uri="{BB962C8B-B14F-4D97-AF65-F5344CB8AC3E}">
        <p14:creationId xmlns:p14="http://schemas.microsoft.com/office/powerpoint/2010/main" val="550219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D4127CB-CDC4-0BAA-B84A-4B4159D7B2F7}"/>
              </a:ext>
            </a:extLst>
          </p:cNvPr>
          <p:cNvSpPr>
            <a:spLocks noGrp="1"/>
          </p:cNvSpPr>
          <p:nvPr>
            <p:ph type="title"/>
          </p:nvPr>
        </p:nvSpPr>
        <p:spPr>
          <a:xfrm>
            <a:off x="838200" y="365125"/>
            <a:ext cx="10515600" cy="1325563"/>
          </a:xfrm>
        </p:spPr>
        <p:txBody>
          <a:bodyPr>
            <a:noAutofit/>
          </a:bodyPr>
          <a:lstStyle/>
          <a:p>
            <a:r>
              <a:rPr lang="en-AU" sz="4000" b="1" dirty="0">
                <a:solidFill>
                  <a:schemeClr val="accent2"/>
                </a:solidFill>
                <a:latin typeface="Arial" panose="020B0604020202020204" pitchFamily="34" charset="0"/>
                <a:cs typeface="Arial" panose="020B0604020202020204" pitchFamily="34" charset="0"/>
              </a:rPr>
              <a:t>CPA new directions – designed to ‘myth bust’ or address misconceptions</a:t>
            </a:r>
            <a:endParaRPr lang="en-AU" sz="4000" dirty="0">
              <a:solidFill>
                <a:schemeClr val="accent2"/>
              </a:solidFill>
              <a:latin typeface="Arial" panose="020B0604020202020204" pitchFamily="34" charset="0"/>
              <a:cs typeface="Arial" panose="020B06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F9ACF19-05A2-DB47-7B24-487322A4755F}"/>
              </a:ext>
            </a:extLst>
          </p:cNvPr>
          <p:cNvSpPr>
            <a:spLocks noGrp="1"/>
          </p:cNvSpPr>
          <p:nvPr>
            <p:ph idx="1"/>
          </p:nvPr>
        </p:nvSpPr>
        <p:spPr>
          <a:xfrm>
            <a:off x="838200" y="1825625"/>
            <a:ext cx="10515600" cy="4351338"/>
          </a:xfrm>
        </p:spPr>
        <p:txBody>
          <a:bodyPr>
            <a:normAutofit/>
          </a:bodyPr>
          <a:lstStyle/>
          <a:p>
            <a:r>
              <a:rPr lang="en-AU" sz="2000" dirty="0">
                <a:latin typeface="Arial" panose="020B0604020202020204" pitchFamily="34" charset="0"/>
                <a:cs typeface="Arial" panose="020B0604020202020204" pitchFamily="34" charset="0"/>
              </a:rPr>
              <a:t>5 new directions incorporated into </a:t>
            </a:r>
            <a:r>
              <a:rPr lang="fr-FR" sz="2000" dirty="0" err="1">
                <a:latin typeface="Arial" panose="020B0604020202020204" pitchFamily="34" charset="0"/>
                <a:cs typeface="Arial" panose="020B0604020202020204" pitchFamily="34" charset="0"/>
              </a:rPr>
              <a:t>Ch</a:t>
            </a:r>
            <a:r>
              <a:rPr lang="fr-FR" sz="2000" dirty="0">
                <a:latin typeface="Arial" panose="020B0604020202020204" pitchFamily="34" charset="0"/>
                <a:cs typeface="Arial" panose="020B0604020202020204" pitchFamily="34" charset="0"/>
              </a:rPr>
              <a:t> 6, Part 5, Division 1, Subdivision 3:</a:t>
            </a:r>
          </a:p>
          <a:p>
            <a:pPr marL="0" indent="0">
              <a:buNone/>
            </a:pPr>
            <a:endParaRPr lang="fr-FR" sz="2000" dirty="0">
              <a:latin typeface="Arial" panose="020B0604020202020204" pitchFamily="34" charset="0"/>
              <a:cs typeface="Arial" panose="020B0604020202020204" pitchFamily="34" charset="0"/>
            </a:endParaRPr>
          </a:p>
          <a:p>
            <a:pPr lvl="1"/>
            <a:r>
              <a:rPr lang="en-AU" sz="2000" b="1" dirty="0">
                <a:latin typeface="Arial" panose="020B0604020202020204" pitchFamily="34" charset="0"/>
                <a:cs typeface="Arial" panose="020B0604020202020204" pitchFamily="34" charset="0"/>
              </a:rPr>
              <a:t>292A Circumstances in which non-consensual sexual activity occurs</a:t>
            </a:r>
          </a:p>
          <a:p>
            <a:pPr lvl="1"/>
            <a:endParaRPr lang="en-AU" sz="2000" b="1" dirty="0">
              <a:latin typeface="Arial" panose="020B0604020202020204" pitchFamily="34" charset="0"/>
              <a:cs typeface="Arial" panose="020B0604020202020204" pitchFamily="34" charset="0"/>
            </a:endParaRPr>
          </a:p>
          <a:p>
            <a:pPr lvl="1"/>
            <a:r>
              <a:rPr lang="en-AU" sz="2000" b="1" dirty="0">
                <a:latin typeface="Arial" panose="020B0604020202020204" pitchFamily="34" charset="0"/>
                <a:cs typeface="Arial" panose="020B0604020202020204" pitchFamily="34" charset="0"/>
              </a:rPr>
              <a:t>292B Responses to non-consensual sexual activity</a:t>
            </a:r>
          </a:p>
          <a:p>
            <a:pPr lvl="1"/>
            <a:endParaRPr lang="en-AU" sz="2000" b="1" dirty="0">
              <a:latin typeface="Arial" panose="020B0604020202020204" pitchFamily="34" charset="0"/>
              <a:cs typeface="Arial" panose="020B0604020202020204" pitchFamily="34" charset="0"/>
            </a:endParaRPr>
          </a:p>
          <a:p>
            <a:pPr lvl="1"/>
            <a:r>
              <a:rPr lang="en-AU" sz="2000" b="1" dirty="0">
                <a:latin typeface="Arial" panose="020B0604020202020204" pitchFamily="34" charset="0"/>
                <a:cs typeface="Arial" panose="020B0604020202020204" pitchFamily="34" charset="0"/>
              </a:rPr>
              <a:t>292C Lack of physical injury, violence or threats</a:t>
            </a:r>
          </a:p>
          <a:p>
            <a:pPr lvl="1"/>
            <a:endParaRPr lang="en-AU" sz="2000" b="1" dirty="0">
              <a:latin typeface="Arial" panose="020B0604020202020204" pitchFamily="34" charset="0"/>
              <a:cs typeface="Arial" panose="020B0604020202020204" pitchFamily="34" charset="0"/>
            </a:endParaRPr>
          </a:p>
          <a:p>
            <a:pPr lvl="1"/>
            <a:r>
              <a:rPr lang="en-AU" sz="2000" b="1" dirty="0">
                <a:latin typeface="Arial" panose="020B0604020202020204" pitchFamily="34" charset="0"/>
                <a:cs typeface="Arial" panose="020B0604020202020204" pitchFamily="34" charset="0"/>
              </a:rPr>
              <a:t>292D Responses to giving evidence</a:t>
            </a:r>
          </a:p>
          <a:p>
            <a:pPr lvl="1"/>
            <a:endParaRPr lang="en-AU" sz="2000" b="1" dirty="0">
              <a:latin typeface="Arial" panose="020B0604020202020204" pitchFamily="34" charset="0"/>
              <a:cs typeface="Arial" panose="020B0604020202020204" pitchFamily="34" charset="0"/>
            </a:endParaRPr>
          </a:p>
          <a:p>
            <a:pPr lvl="1"/>
            <a:r>
              <a:rPr lang="en-AU" sz="2000" b="1" dirty="0">
                <a:latin typeface="Arial" panose="020B0604020202020204" pitchFamily="34" charset="0"/>
                <a:cs typeface="Arial" panose="020B0604020202020204" pitchFamily="34" charset="0"/>
              </a:rPr>
              <a:t>292E Behaviour and appearance of complainant</a:t>
            </a:r>
          </a:p>
          <a:p>
            <a:pPr marL="0" indent="0">
              <a:buNone/>
            </a:pPr>
            <a:endParaRPr lang="en-AU" sz="1700" dirty="0"/>
          </a:p>
        </p:txBody>
      </p:sp>
    </p:spTree>
    <p:extLst>
      <p:ext uri="{BB962C8B-B14F-4D97-AF65-F5344CB8AC3E}">
        <p14:creationId xmlns:p14="http://schemas.microsoft.com/office/powerpoint/2010/main" val="1263793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F007704-048B-C582-FAC9-BE78BD3B8D45}"/>
              </a:ext>
            </a:extLst>
          </p:cNvPr>
          <p:cNvSpPr>
            <a:spLocks noGrp="1"/>
          </p:cNvSpPr>
          <p:nvPr>
            <p:ph type="title"/>
          </p:nvPr>
        </p:nvSpPr>
        <p:spPr>
          <a:xfrm>
            <a:off x="425824" y="609597"/>
            <a:ext cx="10757991" cy="1330841"/>
          </a:xfrm>
        </p:spPr>
        <p:txBody>
          <a:bodyPr>
            <a:normAutofit/>
          </a:bodyPr>
          <a:lstStyle/>
          <a:p>
            <a:r>
              <a:rPr lang="en-AU" b="1" i="0" u="none" strike="noStrike" baseline="0" dirty="0">
                <a:solidFill>
                  <a:schemeClr val="accent2"/>
                </a:solidFill>
                <a:latin typeface="Arial" panose="020B0604020202020204" pitchFamily="34" charset="0"/>
                <a:cs typeface="Arial" panose="020B0604020202020204" pitchFamily="34" charset="0"/>
              </a:rPr>
              <a:t>District Court Criminal Practice Note 18 Criminal Trials</a:t>
            </a:r>
            <a:endParaRPr lang="en-AU" dirty="0">
              <a:solidFill>
                <a:schemeClr val="accent2"/>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B9D9DD1-4E8E-3EA6-D862-A3AFEC7E4074}"/>
              </a:ext>
            </a:extLst>
          </p:cNvPr>
          <p:cNvSpPr>
            <a:spLocks noGrp="1"/>
          </p:cNvSpPr>
          <p:nvPr>
            <p:ph idx="1"/>
          </p:nvPr>
        </p:nvSpPr>
        <p:spPr>
          <a:xfrm>
            <a:off x="363574" y="2102924"/>
            <a:ext cx="4409242" cy="4054299"/>
          </a:xfrm>
        </p:spPr>
        <p:txBody>
          <a:bodyPr>
            <a:normAutofit/>
          </a:bodyPr>
          <a:lstStyle/>
          <a:p>
            <a:pPr marL="0" indent="0">
              <a:buNone/>
            </a:pPr>
            <a:endParaRPr lang="en-AU" sz="2000" b="0" i="0" u="none" strike="noStrike" baseline="0" dirty="0">
              <a:latin typeface="Arial" panose="020B0604020202020204" pitchFamily="34" charset="0"/>
            </a:endParaRPr>
          </a:p>
          <a:p>
            <a:pPr marL="0" indent="0">
              <a:buNone/>
            </a:pPr>
            <a:r>
              <a:rPr lang="en-AU" sz="2000" b="0" i="0" u="none" strike="noStrike" baseline="0" dirty="0">
                <a:latin typeface="Arial" panose="020B0604020202020204" pitchFamily="34" charset="0"/>
              </a:rPr>
              <a:t>[23] Each party must file and serve a completed </a:t>
            </a:r>
            <a:r>
              <a:rPr lang="en-AU" sz="2000" b="1" i="0" u="none" strike="noStrike" baseline="0" dirty="0">
                <a:latin typeface="Arial" panose="020B0604020202020204" pitchFamily="34" charset="0"/>
              </a:rPr>
              <a:t>Case Management Form </a:t>
            </a:r>
            <a:r>
              <a:rPr lang="en-AU" sz="2000" b="0" i="0" u="none" strike="noStrike" baseline="0" dirty="0">
                <a:latin typeface="Arial" panose="020B0604020202020204" pitchFamily="34" charset="0"/>
              </a:rPr>
              <a:t>no later than two days prior to the date fixed for the Readiness Hearing to the Chief Judge’s Tipstaff/Researcher for trials listed in Sydney Downing Centre (“Sydney matters”). </a:t>
            </a:r>
          </a:p>
          <a:p>
            <a:pPr marL="0" indent="0">
              <a:buNone/>
            </a:pPr>
            <a:r>
              <a:rPr lang="en-AU" sz="2000" b="0" i="0" u="none" strike="noStrike" baseline="0" dirty="0">
                <a:latin typeface="Arial" panose="020B0604020202020204" pitchFamily="34" charset="0"/>
              </a:rPr>
              <a:t>	</a:t>
            </a:r>
          </a:p>
          <a:p>
            <a:pPr marL="0" indent="0">
              <a:buNone/>
            </a:pPr>
            <a:endParaRPr lang="en-AU" sz="2000" dirty="0"/>
          </a:p>
        </p:txBody>
      </p:sp>
      <p:pic>
        <p:nvPicPr>
          <p:cNvPr id="4" name="Content Placeholder 4" descr="A screenshot of a document&#10;&#10;Description automatically generated">
            <a:extLst>
              <a:ext uri="{FF2B5EF4-FFF2-40B4-BE49-F238E27FC236}">
                <a16:creationId xmlns:a16="http://schemas.microsoft.com/office/drawing/2014/main" id="{FBE2A503-32A1-63F4-AD0E-63A24EF43485}"/>
              </a:ext>
            </a:extLst>
          </p:cNvPr>
          <p:cNvPicPr>
            <a:picLocks noChangeAspect="1"/>
          </p:cNvPicPr>
          <p:nvPr/>
        </p:nvPicPr>
        <p:blipFill>
          <a:blip r:embed="rId3"/>
          <a:stretch>
            <a:fillRect/>
          </a:stretch>
        </p:blipFill>
        <p:spPr>
          <a:xfrm>
            <a:off x="4861367" y="2482665"/>
            <a:ext cx="6646506" cy="3765738"/>
          </a:xfrm>
          <a:prstGeom prst="rect">
            <a:avLst/>
          </a:prstGeom>
        </p:spPr>
      </p:pic>
      <p:sp>
        <p:nvSpPr>
          <p:cNvPr id="13" name="Freeform: Shape 12">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TextBox 5">
            <a:extLst>
              <a:ext uri="{FF2B5EF4-FFF2-40B4-BE49-F238E27FC236}">
                <a16:creationId xmlns:a16="http://schemas.microsoft.com/office/drawing/2014/main" id="{88F0B414-D9A6-72D5-D637-2B5F5F251DA4}"/>
              </a:ext>
            </a:extLst>
          </p:cNvPr>
          <p:cNvSpPr txBox="1"/>
          <p:nvPr/>
        </p:nvSpPr>
        <p:spPr>
          <a:xfrm>
            <a:off x="5513033" y="1847960"/>
            <a:ext cx="6072326" cy="369332"/>
          </a:xfrm>
          <a:prstGeom prst="rect">
            <a:avLst/>
          </a:prstGeom>
          <a:noFill/>
        </p:spPr>
        <p:txBody>
          <a:bodyPr wrap="square">
            <a:spAutoFit/>
          </a:bodyPr>
          <a:lstStyle/>
          <a:p>
            <a:r>
              <a:rPr lang="en-AU" sz="1800" b="1" i="0" u="none" strike="noStrike" baseline="0" dirty="0">
                <a:solidFill>
                  <a:srgbClr val="000000"/>
                </a:solidFill>
                <a:latin typeface="Arial" panose="020B0604020202020204" pitchFamily="34" charset="0"/>
              </a:rPr>
              <a:t>Defence Readiness Hearing Case Management Form</a:t>
            </a:r>
            <a:endParaRPr lang="en-AU" dirty="0"/>
          </a:p>
        </p:txBody>
      </p:sp>
    </p:spTree>
    <p:extLst>
      <p:ext uri="{BB962C8B-B14F-4D97-AF65-F5344CB8AC3E}">
        <p14:creationId xmlns:p14="http://schemas.microsoft.com/office/powerpoint/2010/main" val="3247645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48D8B95-D1DB-918D-982C-6D3B8AEC8816}"/>
              </a:ext>
            </a:extLst>
          </p:cNvPr>
          <p:cNvSpPr>
            <a:spLocks noGrp="1"/>
          </p:cNvSpPr>
          <p:nvPr>
            <p:ph type="title"/>
          </p:nvPr>
        </p:nvSpPr>
        <p:spPr>
          <a:xfrm>
            <a:off x="838200" y="365125"/>
            <a:ext cx="10515600" cy="1325563"/>
          </a:xfrm>
        </p:spPr>
        <p:txBody>
          <a:bodyPr>
            <a:normAutofit/>
          </a:bodyPr>
          <a:lstStyle/>
          <a:p>
            <a:r>
              <a:rPr lang="en-AU" b="1" dirty="0">
                <a:solidFill>
                  <a:schemeClr val="accent2"/>
                </a:solidFill>
                <a:latin typeface="Arial" panose="020B0604020202020204" pitchFamily="34" charset="0"/>
                <a:cs typeface="Arial" panose="020B0604020202020204" pitchFamily="34" charset="0"/>
              </a:rPr>
              <a:t>When should the direction be given?</a:t>
            </a:r>
            <a:endParaRPr lang="en-AU" dirty="0">
              <a:solidFill>
                <a:schemeClr val="accent2"/>
              </a:solidFill>
              <a:latin typeface="Arial" panose="020B0604020202020204" pitchFamily="34" charset="0"/>
              <a:cs typeface="Arial" panose="020B06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0358C48-2BC6-312D-8A37-150011093DE2}"/>
              </a:ext>
            </a:extLst>
          </p:cNvPr>
          <p:cNvSpPr>
            <a:spLocks noGrp="1"/>
          </p:cNvSpPr>
          <p:nvPr>
            <p:ph idx="1"/>
          </p:nvPr>
        </p:nvSpPr>
        <p:spPr>
          <a:xfrm>
            <a:off x="838200" y="1500555"/>
            <a:ext cx="10896600" cy="5087814"/>
          </a:xfrm>
        </p:spPr>
        <p:txBody>
          <a:bodyPr>
            <a:normAutofit fontScale="70000" lnSpcReduction="20000"/>
          </a:bodyPr>
          <a:lstStyle/>
          <a:p>
            <a:pPr marL="0" indent="0">
              <a:buNone/>
            </a:pPr>
            <a:r>
              <a:rPr lang="en-AU" sz="2000" b="1" dirty="0">
                <a:latin typeface="Arial" panose="020B0604020202020204" pitchFamily="34" charset="0"/>
                <a:cs typeface="Arial" panose="020B0604020202020204" pitchFamily="34" charset="0"/>
              </a:rPr>
              <a:t>Subdivision 3 Directions to jury—consent</a:t>
            </a:r>
          </a:p>
          <a:p>
            <a:pPr marL="0" indent="0">
              <a:buNone/>
            </a:pPr>
            <a:r>
              <a:rPr lang="en-AU" sz="2000" b="1" dirty="0">
                <a:latin typeface="Arial" panose="020B0604020202020204" pitchFamily="34" charset="0"/>
                <a:cs typeface="Arial" panose="020B0604020202020204" pitchFamily="34" charset="0"/>
              </a:rPr>
              <a:t>292 Directions in relation to consent</a:t>
            </a:r>
            <a:endParaRPr lang="en-AU" sz="2000" dirty="0">
              <a:latin typeface="Arial" panose="020B0604020202020204" pitchFamily="34" charset="0"/>
              <a:cs typeface="Arial" panose="020B0604020202020204" pitchFamily="34" charset="0"/>
            </a:endParaRPr>
          </a:p>
          <a:p>
            <a:pPr marL="0" indent="0">
              <a:buNone/>
            </a:pPr>
            <a:r>
              <a:rPr lang="en-AU" sz="2000" dirty="0">
                <a:latin typeface="Arial" panose="020B0604020202020204" pitchFamily="34" charset="0"/>
                <a:cs typeface="Arial" panose="020B0604020202020204" pitchFamily="34" charset="0"/>
              </a:rPr>
              <a:t>(2) In a trial to which this Subdivision applies, </a:t>
            </a:r>
            <a:r>
              <a:rPr lang="en-AU" sz="2000" b="1" dirty="0">
                <a:latin typeface="Arial" panose="020B0604020202020204" pitchFamily="34" charset="0"/>
                <a:cs typeface="Arial" panose="020B0604020202020204" pitchFamily="34" charset="0"/>
              </a:rPr>
              <a:t>the judge must give </a:t>
            </a:r>
            <a:r>
              <a:rPr lang="en-AU" sz="2000" dirty="0">
                <a:latin typeface="Arial" panose="020B0604020202020204" pitchFamily="34" charset="0"/>
                <a:cs typeface="Arial" panose="020B0604020202020204" pitchFamily="34" charset="0"/>
              </a:rPr>
              <a:t>any 1 or more of the directions set out in sections 292A–292E (a </a:t>
            </a:r>
            <a:r>
              <a:rPr lang="en-AU" sz="2000" b="1" i="1" dirty="0">
                <a:latin typeface="Arial" panose="020B0604020202020204" pitchFamily="34" charset="0"/>
                <a:cs typeface="Arial" panose="020B0604020202020204" pitchFamily="34" charset="0"/>
              </a:rPr>
              <a:t>consent direction</a:t>
            </a:r>
            <a:r>
              <a:rPr lang="en-AU" sz="2000" dirty="0">
                <a:latin typeface="Arial" panose="020B0604020202020204" pitchFamily="34" charset="0"/>
                <a:cs typeface="Arial" panose="020B0604020202020204" pitchFamily="34" charset="0"/>
              </a:rPr>
              <a:t>)—</a:t>
            </a:r>
          </a:p>
          <a:p>
            <a:pPr marL="400050" lvl="1" indent="0">
              <a:buNone/>
            </a:pPr>
            <a:r>
              <a:rPr lang="en-AU" sz="2000" dirty="0">
                <a:latin typeface="Arial" panose="020B0604020202020204" pitchFamily="34" charset="0"/>
                <a:cs typeface="Arial" panose="020B0604020202020204" pitchFamily="34" charset="0"/>
              </a:rPr>
              <a:t>(a) if there is </a:t>
            </a:r>
            <a:r>
              <a:rPr lang="en-AU" sz="2000" b="1" dirty="0">
                <a:latin typeface="Arial" panose="020B0604020202020204" pitchFamily="34" charset="0"/>
                <a:cs typeface="Arial" panose="020B0604020202020204" pitchFamily="34" charset="0"/>
              </a:rPr>
              <a:t>a good reason to give </a:t>
            </a:r>
            <a:r>
              <a:rPr lang="en-AU" sz="2000" dirty="0">
                <a:latin typeface="Arial" panose="020B0604020202020204" pitchFamily="34" charset="0"/>
                <a:cs typeface="Arial" panose="020B0604020202020204" pitchFamily="34" charset="0"/>
              </a:rPr>
              <a:t>the consent direction, or</a:t>
            </a:r>
          </a:p>
          <a:p>
            <a:pPr marL="400050" lvl="1" indent="0">
              <a:buNone/>
            </a:pPr>
            <a:r>
              <a:rPr lang="en-AU" sz="2000" dirty="0">
                <a:latin typeface="Arial" panose="020B0604020202020204" pitchFamily="34" charset="0"/>
                <a:cs typeface="Arial" panose="020B0604020202020204" pitchFamily="34" charset="0"/>
              </a:rPr>
              <a:t>(b) </a:t>
            </a:r>
            <a:r>
              <a:rPr lang="en-AU" sz="2000" b="1" dirty="0">
                <a:latin typeface="Arial" panose="020B0604020202020204" pitchFamily="34" charset="0"/>
                <a:cs typeface="Arial" panose="020B0604020202020204" pitchFamily="34" charset="0"/>
              </a:rPr>
              <a:t>if requested to give </a:t>
            </a:r>
            <a:r>
              <a:rPr lang="en-AU" sz="2000" dirty="0">
                <a:latin typeface="Arial" panose="020B0604020202020204" pitchFamily="34" charset="0"/>
                <a:cs typeface="Arial" panose="020B0604020202020204" pitchFamily="34" charset="0"/>
              </a:rPr>
              <a:t>the consent direction by a party to the proceedings, unless there is a good reason not to give the direction.</a:t>
            </a:r>
          </a:p>
          <a:p>
            <a:pPr marL="0" indent="0">
              <a:buNone/>
            </a:pPr>
            <a:r>
              <a:rPr lang="en-AU" sz="2000" dirty="0">
                <a:latin typeface="Arial" panose="020B0604020202020204" pitchFamily="34" charset="0"/>
                <a:cs typeface="Arial" panose="020B0604020202020204" pitchFamily="34" charset="0"/>
              </a:rPr>
              <a:t>(3) A judge is not required to use a particular form of words in giving a consent direction.</a:t>
            </a:r>
          </a:p>
          <a:p>
            <a:pPr marL="0" indent="0">
              <a:buNone/>
            </a:pPr>
            <a:r>
              <a:rPr lang="en-AU" sz="2000" dirty="0">
                <a:latin typeface="Arial" panose="020B0604020202020204" pitchFamily="34" charset="0"/>
                <a:cs typeface="Arial" panose="020B0604020202020204" pitchFamily="34" charset="0"/>
              </a:rPr>
              <a:t>(4) A judge may, as the judge sees fit—</a:t>
            </a:r>
          </a:p>
          <a:p>
            <a:pPr marL="400050" lvl="1" indent="0">
              <a:buNone/>
            </a:pPr>
            <a:r>
              <a:rPr lang="en-AU" sz="2000" dirty="0">
                <a:latin typeface="Arial" panose="020B0604020202020204" pitchFamily="34" charset="0"/>
                <a:cs typeface="Arial" panose="020B0604020202020204" pitchFamily="34" charset="0"/>
              </a:rPr>
              <a:t>(a) give a consent direction </a:t>
            </a:r>
            <a:r>
              <a:rPr lang="en-AU" sz="2000" b="1" i="1" dirty="0">
                <a:latin typeface="Arial" panose="020B0604020202020204" pitchFamily="34" charset="0"/>
                <a:cs typeface="Arial" panose="020B0604020202020204" pitchFamily="34" charset="0"/>
              </a:rPr>
              <a:t>at any time during a trial</a:t>
            </a:r>
            <a:r>
              <a:rPr lang="en-AU" sz="2000" i="1" dirty="0">
                <a:latin typeface="Arial" panose="020B0604020202020204" pitchFamily="34" charset="0"/>
                <a:cs typeface="Arial" panose="020B0604020202020204" pitchFamily="34" charset="0"/>
              </a:rPr>
              <a:t>,</a:t>
            </a:r>
            <a:r>
              <a:rPr lang="en-AU" sz="2000" dirty="0">
                <a:latin typeface="Arial" panose="020B0604020202020204" pitchFamily="34" charset="0"/>
                <a:cs typeface="Arial" panose="020B0604020202020204" pitchFamily="34" charset="0"/>
              </a:rPr>
              <a:t> and</a:t>
            </a:r>
          </a:p>
          <a:p>
            <a:pPr marL="400050" lvl="1" indent="0">
              <a:buNone/>
            </a:pPr>
            <a:r>
              <a:rPr lang="en-AU" sz="2000" dirty="0">
                <a:latin typeface="Arial" panose="020B0604020202020204" pitchFamily="34" charset="0"/>
                <a:cs typeface="Arial" panose="020B0604020202020204" pitchFamily="34" charset="0"/>
              </a:rPr>
              <a:t>(b) give the same consent direction </a:t>
            </a:r>
            <a:r>
              <a:rPr lang="en-AU" sz="2000" b="1" i="1" dirty="0">
                <a:latin typeface="Arial" panose="020B0604020202020204" pitchFamily="34" charset="0"/>
                <a:cs typeface="Arial" panose="020B0604020202020204" pitchFamily="34" charset="0"/>
              </a:rPr>
              <a:t>on more than 1 occasion during a trial</a:t>
            </a:r>
            <a:r>
              <a:rPr lang="en-AU" sz="2000" i="1" dirty="0">
                <a:latin typeface="Arial" panose="020B0604020202020204" pitchFamily="34" charset="0"/>
                <a:cs typeface="Arial" panose="020B0604020202020204" pitchFamily="34" charset="0"/>
              </a:rPr>
              <a:t>.</a:t>
            </a:r>
          </a:p>
          <a:p>
            <a:pPr marL="685800" lvl="1"/>
            <a:endParaRPr lang="en-AU" sz="2000" dirty="0">
              <a:latin typeface="Arial" panose="020B0604020202020204" pitchFamily="34" charset="0"/>
              <a:cs typeface="Arial" panose="020B0604020202020204" pitchFamily="34" charset="0"/>
            </a:endParaRPr>
          </a:p>
          <a:p>
            <a:pPr marL="685800" lvl="1"/>
            <a:r>
              <a:rPr lang="en-AU" sz="2000" dirty="0">
                <a:latin typeface="Arial" panose="020B0604020202020204" pitchFamily="34" charset="0"/>
                <a:cs typeface="Arial" panose="020B0604020202020204" pitchFamily="34" charset="0"/>
              </a:rPr>
              <a:t>Note: this timing is mirrored for other directions in CPA see ss 293A(2) (</a:t>
            </a:r>
            <a:r>
              <a:rPr lang="en-AU" sz="2000" b="1" dirty="0">
                <a:latin typeface="Arial" panose="020B0604020202020204" pitchFamily="34" charset="0"/>
                <a:cs typeface="Arial" panose="020B0604020202020204" pitchFamily="34" charset="0"/>
              </a:rPr>
              <a:t>re differences in complainant’s account</a:t>
            </a:r>
            <a:r>
              <a:rPr lang="en-AU" sz="2000" dirty="0">
                <a:latin typeface="Arial" panose="020B0604020202020204" pitchFamily="34" charset="0"/>
                <a:cs typeface="Arial" panose="020B0604020202020204" pitchFamily="34" charset="0"/>
              </a:rPr>
              <a:t>); 294(2A) (</a:t>
            </a:r>
            <a:r>
              <a:rPr lang="en-AU" sz="2000" b="1" dirty="0">
                <a:latin typeface="Arial" panose="020B0604020202020204" pitchFamily="34" charset="0"/>
                <a:cs typeface="Arial" panose="020B0604020202020204" pitchFamily="34" charset="0"/>
              </a:rPr>
              <a:t>re</a:t>
            </a:r>
            <a:r>
              <a:rPr lang="en-AU" sz="2000" dirty="0">
                <a:latin typeface="Arial" panose="020B0604020202020204" pitchFamily="34" charset="0"/>
                <a:cs typeface="Arial" panose="020B0604020202020204" pitchFamily="34" charset="0"/>
              </a:rPr>
              <a:t> </a:t>
            </a:r>
            <a:r>
              <a:rPr lang="en-AU" sz="2000" b="1" dirty="0">
                <a:latin typeface="Arial" panose="020B0604020202020204" pitchFamily="34" charset="0"/>
                <a:cs typeface="Arial" panose="020B0604020202020204" pitchFamily="34" charset="0"/>
              </a:rPr>
              <a:t>lack of complaint</a:t>
            </a:r>
            <a:r>
              <a:rPr lang="en-AU" sz="2000" dirty="0">
                <a:latin typeface="Arial" panose="020B0604020202020204" pitchFamily="34" charset="0"/>
                <a:cs typeface="Arial" panose="020B0604020202020204" pitchFamily="34" charset="0"/>
              </a:rPr>
              <a:t>)</a:t>
            </a:r>
          </a:p>
          <a:p>
            <a:endParaRPr lang="en-AU" sz="2000" dirty="0">
              <a:latin typeface="Arial" panose="020B0604020202020204" pitchFamily="34" charset="0"/>
              <a:cs typeface="Arial" panose="020B0604020202020204" pitchFamily="34" charset="0"/>
            </a:endParaRPr>
          </a:p>
          <a:p>
            <a:pPr marL="0" indent="0">
              <a:buNone/>
            </a:pPr>
            <a:r>
              <a:rPr lang="en-AU" sz="2000" dirty="0">
                <a:latin typeface="Arial" panose="020B0604020202020204" pitchFamily="34" charset="0"/>
                <a:cs typeface="Arial" panose="020B0604020202020204" pitchFamily="34" charset="0"/>
              </a:rPr>
              <a:t>In relation to an accused’s rights, there is an understanding of the importance of the jury receiving the direction </a:t>
            </a:r>
            <a:r>
              <a:rPr lang="en-AU" sz="2000" i="1" dirty="0">
                <a:latin typeface="Arial" panose="020B0604020202020204" pitchFamily="34" charset="0"/>
                <a:cs typeface="Arial" panose="020B0604020202020204" pitchFamily="34" charset="0"/>
              </a:rPr>
              <a:t>contemporaneous </a:t>
            </a:r>
            <a:r>
              <a:rPr lang="en-AU" sz="2000" dirty="0">
                <a:latin typeface="Arial" panose="020B0604020202020204" pitchFamily="34" charset="0"/>
                <a:cs typeface="Arial" panose="020B0604020202020204" pitchFamily="34" charset="0"/>
              </a:rPr>
              <a:t>with the evidence in question (</a:t>
            </a:r>
            <a:r>
              <a:rPr lang="en-AU" sz="2000" dirty="0" err="1">
                <a:latin typeface="Arial" panose="020B0604020202020204" pitchFamily="34" charset="0"/>
                <a:cs typeface="Arial" panose="020B0604020202020204" pitchFamily="34" charset="0"/>
              </a:rPr>
              <a:t>ie</a:t>
            </a:r>
            <a:r>
              <a:rPr lang="en-AU" sz="2000" dirty="0">
                <a:latin typeface="Arial" panose="020B0604020202020204" pitchFamily="34" charset="0"/>
                <a:cs typeface="Arial" panose="020B0604020202020204" pitchFamily="34" charset="0"/>
              </a:rPr>
              <a:t>. immediately before or after), for it to have the maximum effect on the jury</a:t>
            </a:r>
          </a:p>
          <a:p>
            <a:pPr marL="400050" lvl="1" indent="0">
              <a:buNone/>
            </a:pPr>
            <a:endParaRPr lang="en-AU" sz="2000" b="1" dirty="0">
              <a:latin typeface="Arial" panose="020B0604020202020204" pitchFamily="34" charset="0"/>
              <a:cs typeface="Arial" panose="020B0604020202020204" pitchFamily="34" charset="0"/>
            </a:endParaRPr>
          </a:p>
          <a:p>
            <a:pPr marL="400050" lvl="1" indent="0">
              <a:buNone/>
            </a:pPr>
            <a:r>
              <a:rPr lang="en-AU" sz="2000" b="1" dirty="0">
                <a:latin typeface="Arial" panose="020B0604020202020204" pitchFamily="34" charset="0"/>
                <a:cs typeface="Arial" panose="020B0604020202020204" pitchFamily="34" charset="0"/>
              </a:rPr>
              <a:t>-&gt; Same logic should apply to directions designed to correct ‘rape myths’ </a:t>
            </a:r>
          </a:p>
          <a:p>
            <a:pPr marL="400050" lvl="1" indent="0">
              <a:buNone/>
            </a:pPr>
            <a:endParaRPr lang="en-AU" sz="2000" b="1" dirty="0">
              <a:latin typeface="Arial" panose="020B0604020202020204" pitchFamily="34" charset="0"/>
              <a:cs typeface="Arial" panose="020B0604020202020204" pitchFamily="34" charset="0"/>
            </a:endParaRPr>
          </a:p>
          <a:p>
            <a:pPr marL="400050" lvl="1" indent="0" algn="r">
              <a:buNone/>
            </a:pPr>
            <a:r>
              <a:rPr lang="en-AU" sz="2000" dirty="0">
                <a:latin typeface="Arial" panose="020B0604020202020204" pitchFamily="34" charset="0"/>
                <a:cs typeface="Arial" panose="020B0604020202020204" pitchFamily="34" charset="0"/>
              </a:rPr>
              <a:t>See </a:t>
            </a:r>
            <a:r>
              <a:rPr lang="en-US" sz="2000" dirty="0">
                <a:latin typeface="Arial" panose="020B0604020202020204" pitchFamily="34" charset="0"/>
                <a:cs typeface="Arial" panose="020B0604020202020204" pitchFamily="34" charset="0"/>
              </a:rPr>
              <a:t>J Quilter, L McNamara &amp; M Porter, ‘New Jury Directions for Sexual Offence Trials in NSW: The Importance of Timing’ (2022) 43(3) </a:t>
            </a:r>
            <a:r>
              <a:rPr lang="en-US" sz="2000" i="1" dirty="0">
                <a:latin typeface="Arial" panose="020B0604020202020204" pitchFamily="34" charset="0"/>
                <a:cs typeface="Arial" panose="020B0604020202020204" pitchFamily="34" charset="0"/>
              </a:rPr>
              <a:t>Criminal Law Journal</a:t>
            </a:r>
            <a:r>
              <a:rPr lang="en-US" sz="2000" dirty="0">
                <a:latin typeface="Arial" panose="020B0604020202020204" pitchFamily="34" charset="0"/>
                <a:cs typeface="Arial" panose="020B0604020202020204" pitchFamily="34" charset="0"/>
              </a:rPr>
              <a:t> 138</a:t>
            </a:r>
            <a:endParaRPr lang="en-AU" sz="2000" b="1" dirty="0">
              <a:latin typeface="Arial" panose="020B0604020202020204" pitchFamily="34" charset="0"/>
              <a:cs typeface="Arial" panose="020B0604020202020204" pitchFamily="34" charset="0"/>
            </a:endParaRPr>
          </a:p>
          <a:p>
            <a:endParaRPr lang="en-AU" sz="900" dirty="0"/>
          </a:p>
          <a:p>
            <a:endParaRPr lang="en-AU" sz="900" dirty="0"/>
          </a:p>
        </p:txBody>
      </p:sp>
    </p:spTree>
    <p:extLst>
      <p:ext uri="{BB962C8B-B14F-4D97-AF65-F5344CB8AC3E}">
        <p14:creationId xmlns:p14="http://schemas.microsoft.com/office/powerpoint/2010/main" val="1823210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C790023-01DB-337B-1864-A6795178A1C2}"/>
              </a:ext>
            </a:extLst>
          </p:cNvPr>
          <p:cNvSpPr>
            <a:spLocks noGrp="1"/>
          </p:cNvSpPr>
          <p:nvPr>
            <p:ph type="title"/>
          </p:nvPr>
        </p:nvSpPr>
        <p:spPr>
          <a:xfrm>
            <a:off x="555710" y="365125"/>
            <a:ext cx="10798090" cy="1325563"/>
          </a:xfrm>
        </p:spPr>
        <p:txBody>
          <a:bodyPr>
            <a:normAutofit/>
          </a:bodyPr>
          <a:lstStyle/>
          <a:p>
            <a:r>
              <a:rPr lang="en-AU" b="1" dirty="0">
                <a:solidFill>
                  <a:schemeClr val="accent2"/>
                </a:solidFill>
                <a:latin typeface="Arial" panose="020B0604020202020204" pitchFamily="34" charset="0"/>
                <a:cs typeface="Arial" panose="020B0604020202020204" pitchFamily="34" charset="0"/>
              </a:rPr>
              <a:t>292A Circumstances in which non-consensual sexual activity occurs</a:t>
            </a:r>
            <a:endParaRPr lang="en-AU" dirty="0">
              <a:solidFill>
                <a:schemeClr val="accent2"/>
              </a:solidFill>
              <a:latin typeface="Arial" panose="020B0604020202020204" pitchFamily="34" charset="0"/>
              <a:cs typeface="Arial" panose="020B06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3412D57-1D5A-EBD3-379E-8877AD4E5187}"/>
              </a:ext>
            </a:extLst>
          </p:cNvPr>
          <p:cNvSpPr>
            <a:spLocks noGrp="1"/>
          </p:cNvSpPr>
          <p:nvPr>
            <p:ph idx="1"/>
          </p:nvPr>
        </p:nvSpPr>
        <p:spPr>
          <a:xfrm>
            <a:off x="838200" y="1825624"/>
            <a:ext cx="10515600" cy="4441031"/>
          </a:xfrm>
        </p:spPr>
        <p:txBody>
          <a:bodyPr>
            <a:normAutofit/>
          </a:bodyPr>
          <a:lstStyle/>
          <a:p>
            <a:pPr marL="0" indent="0">
              <a:buNone/>
            </a:pPr>
            <a:r>
              <a:rPr lang="en-AU" dirty="0"/>
              <a:t>Direction—</a:t>
            </a:r>
          </a:p>
          <a:p>
            <a:pPr marL="0" indent="0">
              <a:buNone/>
            </a:pPr>
            <a:r>
              <a:rPr lang="en-AU" dirty="0"/>
              <a:t>Non-consensual sexual activity can occur—</a:t>
            </a:r>
          </a:p>
          <a:p>
            <a:pPr marL="0" indent="0">
              <a:buNone/>
            </a:pPr>
            <a:r>
              <a:rPr lang="en-AU" dirty="0"/>
              <a:t>(a)  in many different circumstances, and</a:t>
            </a:r>
          </a:p>
          <a:p>
            <a:pPr marL="0" indent="0">
              <a:buNone/>
            </a:pPr>
            <a:r>
              <a:rPr lang="en-AU" dirty="0"/>
              <a:t>(b)  between different kinds of people including—</a:t>
            </a:r>
          </a:p>
          <a:p>
            <a:pPr marL="400050" lvl="1" indent="0">
              <a:buNone/>
            </a:pPr>
            <a:r>
              <a:rPr lang="en-AU" sz="2800" dirty="0"/>
              <a:t>(</a:t>
            </a:r>
            <a:r>
              <a:rPr lang="en-AU" sz="2800" dirty="0" err="1"/>
              <a:t>i</a:t>
            </a:r>
            <a:r>
              <a:rPr lang="en-AU" sz="2800" dirty="0"/>
              <a:t>)  people who know one another, or</a:t>
            </a:r>
          </a:p>
          <a:p>
            <a:pPr marL="400050" lvl="1" indent="0">
              <a:buNone/>
            </a:pPr>
            <a:r>
              <a:rPr lang="en-AU" sz="2800" dirty="0"/>
              <a:t>(ii)  people who are married to one another, or</a:t>
            </a:r>
          </a:p>
          <a:p>
            <a:pPr marL="400050" lvl="1" indent="0">
              <a:buNone/>
            </a:pPr>
            <a:r>
              <a:rPr lang="en-AU" sz="2800" dirty="0"/>
              <a:t>(iii)  people who are in an established relationship with one another.</a:t>
            </a:r>
          </a:p>
          <a:p>
            <a:endParaRPr lang="en-AU" dirty="0"/>
          </a:p>
        </p:txBody>
      </p:sp>
    </p:spTree>
    <p:extLst>
      <p:ext uri="{BB962C8B-B14F-4D97-AF65-F5344CB8AC3E}">
        <p14:creationId xmlns:p14="http://schemas.microsoft.com/office/powerpoint/2010/main" val="1941996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DFBB264-8B8B-5EBF-5242-0134B427E71A}"/>
              </a:ext>
            </a:extLst>
          </p:cNvPr>
          <p:cNvSpPr>
            <a:spLocks noGrp="1"/>
          </p:cNvSpPr>
          <p:nvPr>
            <p:ph type="title"/>
          </p:nvPr>
        </p:nvSpPr>
        <p:spPr>
          <a:xfrm>
            <a:off x="838200" y="365125"/>
            <a:ext cx="10515600" cy="1325563"/>
          </a:xfrm>
        </p:spPr>
        <p:txBody>
          <a:bodyPr>
            <a:normAutofit/>
          </a:bodyPr>
          <a:lstStyle/>
          <a:p>
            <a:r>
              <a:rPr lang="en-AU" b="1" dirty="0">
                <a:solidFill>
                  <a:schemeClr val="accent2"/>
                </a:solidFill>
                <a:latin typeface="Arial" panose="020B0604020202020204" pitchFamily="34" charset="0"/>
                <a:cs typeface="Arial" panose="020B0604020202020204" pitchFamily="34" charset="0"/>
              </a:rPr>
              <a:t>292B Responses to non-consensual sexual activity</a:t>
            </a:r>
            <a:endParaRPr lang="en-AU" dirty="0">
              <a:solidFill>
                <a:schemeClr val="accent2"/>
              </a:solidFill>
              <a:latin typeface="Arial" panose="020B0604020202020204" pitchFamily="34" charset="0"/>
              <a:cs typeface="Arial" panose="020B06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58EC72F-B6E9-FC3F-C1CC-C53732953C7C}"/>
              </a:ext>
            </a:extLst>
          </p:cNvPr>
          <p:cNvSpPr>
            <a:spLocks noGrp="1"/>
          </p:cNvSpPr>
          <p:nvPr>
            <p:ph idx="1"/>
          </p:nvPr>
        </p:nvSpPr>
        <p:spPr>
          <a:xfrm>
            <a:off x="838200" y="1825625"/>
            <a:ext cx="10515600" cy="4667250"/>
          </a:xfrm>
        </p:spPr>
        <p:txBody>
          <a:bodyPr>
            <a:normAutofit fontScale="92500"/>
          </a:bodyPr>
          <a:lstStyle/>
          <a:p>
            <a:pPr marL="0" indent="0">
              <a:buNone/>
            </a:pPr>
            <a:r>
              <a:rPr lang="en-AU" dirty="0">
                <a:latin typeface="Arial" panose="020B0604020202020204" pitchFamily="34" charset="0"/>
                <a:cs typeface="Arial" panose="020B0604020202020204" pitchFamily="34" charset="0"/>
              </a:rPr>
              <a:t>Direction—</a:t>
            </a:r>
          </a:p>
          <a:p>
            <a:pPr marL="0" indent="0">
              <a:buNone/>
            </a:pPr>
            <a:r>
              <a:rPr lang="en-AU" dirty="0">
                <a:latin typeface="Arial" panose="020B0604020202020204" pitchFamily="34" charset="0"/>
                <a:cs typeface="Arial" panose="020B0604020202020204" pitchFamily="34" charset="0"/>
              </a:rPr>
              <a:t>(a) there is no typical or normal response to non-consensual sexual activity, and</a:t>
            </a:r>
          </a:p>
          <a:p>
            <a:pPr marL="0" indent="0">
              <a:buNone/>
            </a:pPr>
            <a:r>
              <a:rPr lang="en-AU" dirty="0">
                <a:latin typeface="Arial" panose="020B0604020202020204" pitchFamily="34" charset="0"/>
                <a:cs typeface="Arial" panose="020B0604020202020204" pitchFamily="34" charset="0"/>
              </a:rPr>
              <a:t>(b) people may respond to non-consensual sexual activity in different ways, including by freezing and not saying or doing anything, and</a:t>
            </a:r>
          </a:p>
          <a:p>
            <a:pPr marL="0" indent="0">
              <a:buNone/>
            </a:pPr>
            <a:r>
              <a:rPr lang="en-AU" dirty="0">
                <a:latin typeface="Arial" panose="020B0604020202020204" pitchFamily="34" charset="0"/>
                <a:cs typeface="Arial" panose="020B0604020202020204" pitchFamily="34" charset="0"/>
              </a:rPr>
              <a:t>(c) the jury must avoid making assessments based on preconceived ideas about how people respond to non-consensual sexual activity.</a:t>
            </a:r>
          </a:p>
          <a:p>
            <a:pPr marL="0" indent="0">
              <a:buNone/>
            </a:pPr>
            <a:endParaRPr lang="en-AU"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Note: new s 61HJ(1) ‘A person does not consent to a sexual activity if— (a) the person does not say or do anything to communicate consent’ </a:t>
            </a:r>
          </a:p>
          <a:p>
            <a:endParaRPr lang="en-AU" sz="2400" dirty="0"/>
          </a:p>
        </p:txBody>
      </p:sp>
    </p:spTree>
    <p:extLst>
      <p:ext uri="{BB962C8B-B14F-4D97-AF65-F5344CB8AC3E}">
        <p14:creationId xmlns:p14="http://schemas.microsoft.com/office/powerpoint/2010/main" val="3418853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4E6F65F-00BB-779E-ABC4-44C8FAEDA384}"/>
              </a:ext>
            </a:extLst>
          </p:cNvPr>
          <p:cNvSpPr>
            <a:spLocks noGrp="1"/>
          </p:cNvSpPr>
          <p:nvPr>
            <p:ph type="title"/>
          </p:nvPr>
        </p:nvSpPr>
        <p:spPr>
          <a:xfrm>
            <a:off x="838200" y="365125"/>
            <a:ext cx="10515600" cy="1325563"/>
          </a:xfrm>
        </p:spPr>
        <p:txBody>
          <a:bodyPr>
            <a:normAutofit/>
          </a:bodyPr>
          <a:lstStyle/>
          <a:p>
            <a:r>
              <a:rPr lang="en-AU" b="1" dirty="0">
                <a:solidFill>
                  <a:schemeClr val="accent2"/>
                </a:solidFill>
                <a:latin typeface="Arial" panose="020B0604020202020204" pitchFamily="34" charset="0"/>
                <a:cs typeface="Arial" panose="020B0604020202020204" pitchFamily="34" charset="0"/>
              </a:rPr>
              <a:t>292C Lack of physical injury, violence or threats</a:t>
            </a:r>
            <a:endParaRPr lang="en-AU" dirty="0">
              <a:solidFill>
                <a:schemeClr val="accent2"/>
              </a:solidFill>
              <a:latin typeface="Arial" panose="020B0604020202020204" pitchFamily="34" charset="0"/>
              <a:cs typeface="Arial" panose="020B06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E813243-C600-4D6A-B24C-E102AB4A24BB}"/>
              </a:ext>
            </a:extLst>
          </p:cNvPr>
          <p:cNvSpPr>
            <a:spLocks noGrp="1"/>
          </p:cNvSpPr>
          <p:nvPr>
            <p:ph idx="1"/>
          </p:nvPr>
        </p:nvSpPr>
        <p:spPr>
          <a:xfrm>
            <a:off x="838200" y="2049270"/>
            <a:ext cx="10515600" cy="4351338"/>
          </a:xfrm>
        </p:spPr>
        <p:txBody>
          <a:bodyPr>
            <a:normAutofit/>
          </a:bodyPr>
          <a:lstStyle/>
          <a:p>
            <a:pPr marL="0" indent="0">
              <a:buNone/>
            </a:pPr>
            <a:r>
              <a:rPr lang="en-AU" sz="2200" dirty="0">
                <a:latin typeface="Arial" panose="020B0604020202020204" pitchFamily="34" charset="0"/>
                <a:cs typeface="Arial" panose="020B0604020202020204" pitchFamily="34" charset="0"/>
              </a:rPr>
              <a:t>Direction—</a:t>
            </a:r>
          </a:p>
          <a:p>
            <a:pPr marL="0" indent="0">
              <a:buNone/>
            </a:pPr>
            <a:r>
              <a:rPr lang="en-AU" sz="2200" dirty="0">
                <a:latin typeface="Arial" panose="020B0604020202020204" pitchFamily="34" charset="0"/>
                <a:cs typeface="Arial" panose="020B0604020202020204" pitchFamily="34" charset="0"/>
              </a:rPr>
              <a:t>(a) people who do not consent to a sexual activity may not be physically injured or subjected to violence, or threatened with physical injury or violence, and</a:t>
            </a:r>
          </a:p>
          <a:p>
            <a:pPr marL="0" indent="0">
              <a:buNone/>
            </a:pPr>
            <a:r>
              <a:rPr lang="en-AU" sz="2200" dirty="0">
                <a:latin typeface="Arial" panose="020B0604020202020204" pitchFamily="34" charset="0"/>
                <a:cs typeface="Arial" panose="020B0604020202020204" pitchFamily="34" charset="0"/>
              </a:rPr>
              <a:t>(b) the absence of injury or violence, or threats of injury or violence, does not necessarily mean that a person is not telling the truth about an alleged sexual offence</a:t>
            </a:r>
          </a:p>
          <a:p>
            <a:pPr marL="0" indent="0">
              <a:buNone/>
            </a:pPr>
            <a:endParaRPr lang="en-AU" sz="2200" dirty="0">
              <a:latin typeface="Arial" panose="020B0604020202020204" pitchFamily="34" charset="0"/>
              <a:cs typeface="Arial" panose="020B0604020202020204" pitchFamily="34" charset="0"/>
            </a:endParaRPr>
          </a:p>
          <a:p>
            <a:r>
              <a:rPr lang="en-AU" sz="2200" dirty="0">
                <a:latin typeface="Arial" panose="020B0604020202020204" pitchFamily="34" charset="0"/>
                <a:cs typeface="Arial" panose="020B0604020202020204" pitchFamily="34" charset="0"/>
              </a:rPr>
              <a:t>Note: s 61HI(1) ‘(1) A person </a:t>
            </a:r>
            <a:r>
              <a:rPr lang="en-AU" sz="2200" b="1" i="1" dirty="0">
                <a:latin typeface="Arial" panose="020B0604020202020204" pitchFamily="34" charset="0"/>
                <a:cs typeface="Arial" panose="020B0604020202020204" pitchFamily="34" charset="0"/>
              </a:rPr>
              <a:t>consents </a:t>
            </a:r>
            <a:r>
              <a:rPr lang="en-AU" sz="2200" dirty="0">
                <a:latin typeface="Arial" panose="020B0604020202020204" pitchFamily="34" charset="0"/>
                <a:cs typeface="Arial" panose="020B0604020202020204" pitchFamily="34" charset="0"/>
              </a:rPr>
              <a:t>to a sexual activity if, at the time of the sexual activity, the person freely and voluntarily agrees to the sexual activity’ AND (4) ‘</a:t>
            </a:r>
            <a:r>
              <a:rPr lang="en-AU" sz="2200" dirty="0">
                <a:latin typeface="Arial" panose="020B0604020202020204" pitchFamily="34" charset="0"/>
                <a:ea typeface="Calibri" panose="020F0502020204030204" pitchFamily="34" charset="0"/>
                <a:cs typeface="Arial" panose="020B0604020202020204" pitchFamily="34" charset="0"/>
              </a:rPr>
              <a:t>A person who does not offer physical or verbal resistance to a sexual activity is not, by reason only of that fact, to be taken to consent to the sexual activity.’</a:t>
            </a:r>
          </a:p>
          <a:p>
            <a:pPr marL="0" indent="0">
              <a:buNone/>
            </a:pPr>
            <a:endParaRPr lang="en-AU" sz="2200" dirty="0"/>
          </a:p>
        </p:txBody>
      </p:sp>
    </p:spTree>
    <p:extLst>
      <p:ext uri="{BB962C8B-B14F-4D97-AF65-F5344CB8AC3E}">
        <p14:creationId xmlns:p14="http://schemas.microsoft.com/office/powerpoint/2010/main" val="3417968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EB8768-DE61-5FA4-2997-ABB49B17D31B}"/>
              </a:ext>
            </a:extLst>
          </p:cNvPr>
          <p:cNvSpPr>
            <a:spLocks noGrp="1"/>
          </p:cNvSpPr>
          <p:nvPr>
            <p:ph type="title"/>
          </p:nvPr>
        </p:nvSpPr>
        <p:spPr>
          <a:xfrm>
            <a:off x="1171074" y="1396686"/>
            <a:ext cx="3240506" cy="4064628"/>
          </a:xfrm>
        </p:spPr>
        <p:txBody>
          <a:bodyPr>
            <a:normAutofit/>
          </a:bodyPr>
          <a:lstStyle/>
          <a:p>
            <a:r>
              <a:rPr lang="en-AU" dirty="0">
                <a:solidFill>
                  <a:srgbClr val="FFFFFF"/>
                </a:solidFill>
                <a:latin typeface="Arial" panose="020B0604020202020204" pitchFamily="34" charset="0"/>
                <a:cs typeface="Arial" panose="020B0604020202020204" pitchFamily="34" charset="0"/>
              </a:rPr>
              <a:t>Warning</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CECB4D7C-5474-57E4-93CA-46E595898840}"/>
              </a:ext>
            </a:extLst>
          </p:cNvPr>
          <p:cNvSpPr>
            <a:spLocks noGrp="1"/>
          </p:cNvSpPr>
          <p:nvPr>
            <p:ph idx="1"/>
          </p:nvPr>
        </p:nvSpPr>
        <p:spPr>
          <a:xfrm>
            <a:off x="5093465" y="1265275"/>
            <a:ext cx="6430320" cy="5346540"/>
          </a:xfrm>
        </p:spPr>
        <p:txBody>
          <a:bodyPr>
            <a:normAutofit/>
          </a:bodyPr>
          <a:lstStyle/>
          <a:p>
            <a:pPr marL="0" indent="0">
              <a:buNone/>
            </a:pPr>
            <a:r>
              <a:rPr lang="en-AU" sz="1400" dirty="0">
                <a:latin typeface="Arial" panose="020B0604020202020204" pitchFamily="34" charset="0"/>
                <a:cs typeface="Arial" panose="020B0604020202020204" pitchFamily="34" charset="0"/>
              </a:rPr>
              <a:t>The content of this talk may be distressing to some of you. If you are finding it distressing, there are services available to you that may assist. </a:t>
            </a:r>
          </a:p>
          <a:p>
            <a:pPr marL="0" indent="0">
              <a:buNone/>
            </a:pPr>
            <a:r>
              <a:rPr lang="en-AU" sz="1400" dirty="0">
                <a:latin typeface="Arial" panose="020B0604020202020204" pitchFamily="34" charset="0"/>
                <a:cs typeface="Arial" panose="020B0604020202020204" pitchFamily="34" charset="0"/>
              </a:rPr>
              <a:t>In the first instance you may want to contact your Employee Assistance Program through</a:t>
            </a:r>
          </a:p>
          <a:p>
            <a:pPr marL="0" indent="0">
              <a:buNone/>
            </a:pPr>
            <a:endParaRPr lang="en-AU" sz="1400" dirty="0">
              <a:latin typeface="Arial" panose="020B0604020202020204" pitchFamily="34" charset="0"/>
              <a:cs typeface="Arial" panose="020B0604020202020204" pitchFamily="34" charset="0"/>
            </a:endParaRPr>
          </a:p>
          <a:p>
            <a:pPr marL="400050" lvl="1" indent="0">
              <a:buNone/>
            </a:pPr>
            <a:r>
              <a:rPr lang="en-AU" sz="1400" b="1" dirty="0">
                <a:latin typeface="Arial" panose="020B0604020202020204" pitchFamily="34" charset="0"/>
                <a:cs typeface="Arial" panose="020B0604020202020204" pitchFamily="34" charset="0"/>
              </a:rPr>
              <a:t>	Converge International:</a:t>
            </a:r>
            <a:endParaRPr lang="en-AU" sz="1400" dirty="0">
              <a:latin typeface="Arial" panose="020B0604020202020204" pitchFamily="34" charset="0"/>
              <a:cs typeface="Arial" panose="020B0604020202020204" pitchFamily="34" charset="0"/>
            </a:endParaRPr>
          </a:p>
          <a:p>
            <a:pPr marL="0" lvl="0" indent="0">
              <a:buNone/>
            </a:pPr>
            <a:r>
              <a:rPr lang="en-AU" sz="1400" dirty="0">
                <a:latin typeface="Arial" panose="020B0604020202020204" pitchFamily="34" charset="0"/>
                <a:cs typeface="Arial" panose="020B0604020202020204" pitchFamily="34" charset="0"/>
              </a:rPr>
              <a:t>	To book an appointment:</a:t>
            </a:r>
          </a:p>
          <a:p>
            <a:pPr lvl="1"/>
            <a:r>
              <a:rPr lang="en-AU" sz="1400" u="sng" dirty="0">
                <a:latin typeface="Arial" panose="020B0604020202020204" pitchFamily="34" charset="0"/>
                <a:cs typeface="Arial" panose="020B0604020202020204" pitchFamily="34" charset="0"/>
              </a:rPr>
              <a:t>Phone:</a:t>
            </a:r>
            <a:r>
              <a:rPr lang="en-AU" sz="1400" dirty="0">
                <a:latin typeface="Arial" panose="020B0604020202020204" pitchFamily="34" charset="0"/>
                <a:cs typeface="Arial" panose="020B0604020202020204" pitchFamily="34" charset="0"/>
              </a:rPr>
              <a:t> 1300 OUR EAP (1300 687 327)</a:t>
            </a:r>
          </a:p>
          <a:p>
            <a:pPr lvl="1"/>
            <a:r>
              <a:rPr lang="en-AU" sz="1400" u="sng" dirty="0">
                <a:latin typeface="Arial" panose="020B0604020202020204" pitchFamily="34" charset="0"/>
                <a:cs typeface="Arial" panose="020B0604020202020204" pitchFamily="34" charset="0"/>
              </a:rPr>
              <a:t>Website:</a:t>
            </a:r>
            <a:r>
              <a:rPr lang="en-AU" sz="1400" dirty="0">
                <a:latin typeface="Arial" panose="020B0604020202020204" pitchFamily="34" charset="0"/>
                <a:cs typeface="Arial" panose="020B0604020202020204" pitchFamily="34" charset="0"/>
              </a:rPr>
              <a:t> </a:t>
            </a:r>
            <a:r>
              <a:rPr lang="en-AU" sz="1400" u="sng" dirty="0">
                <a:latin typeface="Arial" panose="020B0604020202020204" pitchFamily="34" charset="0"/>
                <a:cs typeface="Arial" panose="020B0604020202020204" pitchFamily="34" charset="0"/>
                <a:hlinkClick r:id="rId2"/>
              </a:rPr>
              <a:t>www.convergeinternational.com.au</a:t>
            </a:r>
            <a:endParaRPr lang="en-AU" sz="1400" dirty="0">
              <a:latin typeface="Arial" panose="020B0604020202020204" pitchFamily="34" charset="0"/>
              <a:cs typeface="Arial" panose="020B0604020202020204" pitchFamily="34" charset="0"/>
            </a:endParaRPr>
          </a:p>
          <a:p>
            <a:pPr lvl="1"/>
            <a:r>
              <a:rPr lang="en-AU" sz="1400" u="sng" dirty="0">
                <a:latin typeface="Arial" panose="020B0604020202020204" pitchFamily="34" charset="0"/>
                <a:cs typeface="Arial" panose="020B0604020202020204" pitchFamily="34" charset="0"/>
              </a:rPr>
              <a:t>EAP Connect App:</a:t>
            </a:r>
            <a:r>
              <a:rPr lang="en-AU" sz="1400" dirty="0">
                <a:latin typeface="Arial" panose="020B0604020202020204" pitchFamily="34" charset="0"/>
                <a:cs typeface="Arial" panose="020B0604020202020204" pitchFamily="34" charset="0"/>
              </a:rPr>
              <a:t> Once your appointment is booked, it will be confirmed within 24 hrs via a SMS reminder. You can change or cancel up to 24 hrs before your appointment without forgoing your appointment time. </a:t>
            </a:r>
          </a:p>
          <a:p>
            <a:pPr marL="400050" lvl="1" indent="0">
              <a:buNone/>
            </a:pPr>
            <a:r>
              <a:rPr lang="en-AU" sz="1400" dirty="0">
                <a:latin typeface="Arial" panose="020B0604020202020204" pitchFamily="34" charset="0"/>
                <a:cs typeface="Arial" panose="020B0604020202020204" pitchFamily="34" charset="0"/>
              </a:rPr>
              <a:t>These services are available 24 hours, 7 days a week, to facilitate enquiries, booking requests and to provide assistance in crisis situations.</a:t>
            </a:r>
          </a:p>
          <a:p>
            <a:pPr marL="400050" lvl="1" indent="0">
              <a:buNone/>
            </a:pPr>
            <a:r>
              <a:rPr lang="en-AU" sz="1400" dirty="0">
                <a:latin typeface="Arial" panose="020B0604020202020204" pitchFamily="34" charset="0"/>
                <a:cs typeface="Arial" panose="020B0604020202020204" pitchFamily="34" charset="0"/>
              </a:rPr>
              <a:t> </a:t>
            </a:r>
          </a:p>
          <a:p>
            <a:pPr marL="0" indent="0">
              <a:buNone/>
            </a:pPr>
            <a:r>
              <a:rPr lang="en-AU" sz="1400" dirty="0">
                <a:latin typeface="Arial" panose="020B0604020202020204" pitchFamily="34" charset="0"/>
                <a:cs typeface="Arial" panose="020B0604020202020204" pitchFamily="34" charset="0"/>
              </a:rPr>
              <a:t>Other services to be aware of are:</a:t>
            </a:r>
          </a:p>
          <a:p>
            <a:pPr marL="400050" lvl="1" indent="0">
              <a:buNone/>
            </a:pPr>
            <a:r>
              <a:rPr lang="en-AU" sz="1400" b="1" dirty="0">
                <a:latin typeface="Arial" panose="020B0604020202020204" pitchFamily="34" charset="0"/>
                <a:cs typeface="Arial" panose="020B0604020202020204" pitchFamily="34" charset="0"/>
              </a:rPr>
              <a:t>Full Stop Australia</a:t>
            </a:r>
            <a:endParaRPr lang="en-AU" sz="1400" dirty="0">
              <a:latin typeface="Arial" panose="020B0604020202020204" pitchFamily="34" charset="0"/>
              <a:cs typeface="Arial" panose="020B0604020202020204" pitchFamily="34" charset="0"/>
            </a:endParaRPr>
          </a:p>
          <a:p>
            <a:pPr marL="400050" lvl="1" indent="0">
              <a:buNone/>
            </a:pPr>
            <a:r>
              <a:rPr lang="en-AU" sz="1400" b="1" dirty="0">
                <a:latin typeface="Arial" panose="020B0604020202020204" pitchFamily="34" charset="0"/>
                <a:cs typeface="Arial" panose="020B0604020202020204" pitchFamily="34" charset="0"/>
              </a:rPr>
              <a:t>1800 FULL STOP (1800 385 578)</a:t>
            </a:r>
          </a:p>
          <a:p>
            <a:pPr marL="400050" lvl="1" indent="0">
              <a:buNone/>
            </a:pPr>
            <a:r>
              <a:rPr lang="en-AU" sz="1400" b="1" dirty="0">
                <a:latin typeface="Arial" panose="020B0604020202020204" pitchFamily="34" charset="0"/>
                <a:cs typeface="Arial" panose="020B0604020202020204" pitchFamily="34" charset="0"/>
              </a:rPr>
              <a:t>Lifeline </a:t>
            </a:r>
          </a:p>
          <a:p>
            <a:pPr marL="400050" lvl="1" indent="0">
              <a:buNone/>
            </a:pPr>
            <a:r>
              <a:rPr lang="en-AU" sz="1400" b="1" dirty="0">
                <a:latin typeface="Arial" panose="020B0604020202020204" pitchFamily="34" charset="0"/>
                <a:cs typeface="Arial" panose="020B0604020202020204" pitchFamily="34" charset="0"/>
              </a:rPr>
              <a:t>13 11 14 for 24/7 crisis support</a:t>
            </a:r>
            <a:endParaRPr lang="en-AU" sz="1400" dirty="0">
              <a:latin typeface="Arial" panose="020B0604020202020204" pitchFamily="34" charset="0"/>
              <a:cs typeface="Arial" panose="020B0604020202020204" pitchFamily="34" charset="0"/>
            </a:endParaRPr>
          </a:p>
          <a:p>
            <a:endParaRPr lang="en-AU" sz="500" dirty="0"/>
          </a:p>
        </p:txBody>
      </p:sp>
    </p:spTree>
    <p:extLst>
      <p:ext uri="{BB962C8B-B14F-4D97-AF65-F5344CB8AC3E}">
        <p14:creationId xmlns:p14="http://schemas.microsoft.com/office/powerpoint/2010/main" val="1292403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A97DE14-287B-AFA3-3907-D722B2EAC370}"/>
              </a:ext>
            </a:extLst>
          </p:cNvPr>
          <p:cNvSpPr>
            <a:spLocks noGrp="1"/>
          </p:cNvSpPr>
          <p:nvPr>
            <p:ph type="title"/>
          </p:nvPr>
        </p:nvSpPr>
        <p:spPr>
          <a:xfrm>
            <a:off x="838200" y="365125"/>
            <a:ext cx="10515600" cy="1325563"/>
          </a:xfrm>
        </p:spPr>
        <p:txBody>
          <a:bodyPr>
            <a:normAutofit fontScale="90000"/>
          </a:bodyPr>
          <a:lstStyle/>
          <a:p>
            <a:br>
              <a:rPr lang="en-AU" i="1" kern="100" dirty="0">
                <a:solidFill>
                  <a:schemeClr val="accent2"/>
                </a:solidFill>
                <a:effectLst/>
                <a:latin typeface="Arial" panose="020B0604020202020204" pitchFamily="34" charset="0"/>
                <a:ea typeface="Times" panose="02020603050405020304" pitchFamily="18" charset="0"/>
                <a:cs typeface="Arial" panose="020B0604020202020204" pitchFamily="34" charset="0"/>
              </a:rPr>
            </a:br>
            <a:r>
              <a:rPr lang="en-AU" i="1" kern="100" dirty="0">
                <a:solidFill>
                  <a:schemeClr val="accent2"/>
                </a:solidFill>
                <a:effectLst/>
                <a:latin typeface="Arial" panose="020B0604020202020204" pitchFamily="34" charset="0"/>
                <a:ea typeface="Times" panose="02020603050405020304" pitchFamily="18" charset="0"/>
                <a:cs typeface="Arial" panose="020B0604020202020204" pitchFamily="34" charset="0"/>
              </a:rPr>
              <a:t>Dwyer v The King</a:t>
            </a:r>
            <a:r>
              <a:rPr lang="en-AU" kern="100" dirty="0">
                <a:solidFill>
                  <a:schemeClr val="accent2"/>
                </a:solidFill>
                <a:effectLst/>
                <a:latin typeface="Arial" panose="020B0604020202020204" pitchFamily="34" charset="0"/>
                <a:ea typeface="Times" panose="02020603050405020304" pitchFamily="18" charset="0"/>
                <a:cs typeface="Arial" panose="020B0604020202020204" pitchFamily="34" charset="0"/>
              </a:rPr>
              <a:t> [2023] VSCA 85, [66] </a:t>
            </a:r>
            <a:br>
              <a:rPr lang="en-AU" kern="100" dirty="0">
                <a:effectLst/>
                <a:latin typeface="Calibri" panose="020F0502020204030204" pitchFamily="34" charset="0"/>
                <a:ea typeface="Calibri" panose="020F0502020204030204" pitchFamily="34" charset="0"/>
                <a:cs typeface="Times New Roman" panose="02020603050405020304" pitchFamily="18" charset="0"/>
              </a:rPr>
            </a:br>
            <a:endParaRPr lang="en-AU"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9C8D250-8835-30CD-C5FA-DC55868D9B3F}"/>
              </a:ext>
            </a:extLst>
          </p:cNvPr>
          <p:cNvSpPr>
            <a:spLocks noGrp="1"/>
          </p:cNvSpPr>
          <p:nvPr>
            <p:ph idx="1"/>
          </p:nvPr>
        </p:nvSpPr>
        <p:spPr>
          <a:xfrm>
            <a:off x="838200" y="1591878"/>
            <a:ext cx="10798090" cy="4900997"/>
          </a:xfrm>
        </p:spPr>
        <p:txBody>
          <a:bodyPr>
            <a:normAutofit/>
          </a:bodyPr>
          <a:lstStyle/>
          <a:p>
            <a:pPr marL="0" indent="0" algn="just">
              <a:buNone/>
            </a:pPr>
            <a:r>
              <a:rPr lang="en-AU" sz="2400" dirty="0">
                <a:latin typeface="Arial" panose="020B0604020202020204" pitchFamily="34" charset="0"/>
                <a:cs typeface="Arial" panose="020B0604020202020204" pitchFamily="34" charset="0"/>
              </a:rPr>
              <a:t>… we consider that the complainant's near contemporaneous statements [Facebook messages] that she thought she had been taken advantage of but not raped to be of little moment in the assessment of her evidence. As the mandated direction in s 47E of the Jury Directions Act 2015 ( ‘JDA’ ) makes clear [equivalent to s 292B in NSW], experience shows that people may react differently to a sexual act to which they did not consent and that there is no typical, proper or normal response. The same observation is apposite to the complainant's evidence that she was “physically consenting” and her later self-criticism that she should have been more persistent in saying no. Section 47E of the JDA [</a:t>
            </a:r>
            <a:r>
              <a:rPr lang="en-AU" sz="2400" dirty="0" err="1">
                <a:latin typeface="Arial" panose="020B0604020202020204" pitchFamily="34" charset="0"/>
                <a:cs typeface="Arial" panose="020B0604020202020204" pitchFamily="34" charset="0"/>
              </a:rPr>
              <a:t>equiv</a:t>
            </a:r>
            <a:r>
              <a:rPr lang="en-AU" sz="2400" dirty="0">
                <a:latin typeface="Arial" panose="020B0604020202020204" pitchFamily="34" charset="0"/>
                <a:cs typeface="Arial" panose="020B0604020202020204" pitchFamily="34" charset="0"/>
              </a:rPr>
              <a:t>, s 292C in NSW] also mandates a jury direction that people who do not consent to a sexual act may not protest or physically resist the act.</a:t>
            </a:r>
          </a:p>
        </p:txBody>
      </p:sp>
    </p:spTree>
    <p:extLst>
      <p:ext uri="{BB962C8B-B14F-4D97-AF65-F5344CB8AC3E}">
        <p14:creationId xmlns:p14="http://schemas.microsoft.com/office/powerpoint/2010/main" val="3507181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FB0B0F0-1656-107B-F271-C6C72A09A492}"/>
              </a:ext>
            </a:extLst>
          </p:cNvPr>
          <p:cNvSpPr>
            <a:spLocks noGrp="1"/>
          </p:cNvSpPr>
          <p:nvPr>
            <p:ph type="title"/>
          </p:nvPr>
        </p:nvSpPr>
        <p:spPr>
          <a:xfrm>
            <a:off x="838200" y="365125"/>
            <a:ext cx="10515600" cy="1325563"/>
          </a:xfrm>
        </p:spPr>
        <p:txBody>
          <a:bodyPr>
            <a:normAutofit/>
          </a:bodyPr>
          <a:lstStyle/>
          <a:p>
            <a:r>
              <a:rPr lang="en-AU" b="1" dirty="0">
                <a:solidFill>
                  <a:schemeClr val="accent2"/>
                </a:solidFill>
                <a:latin typeface="Arial" panose="020B0604020202020204" pitchFamily="34" charset="0"/>
                <a:cs typeface="Arial" panose="020B0604020202020204" pitchFamily="34" charset="0"/>
              </a:rPr>
              <a:t>292D Responses to giving evidence</a:t>
            </a:r>
            <a:endParaRPr lang="en-AU" dirty="0">
              <a:solidFill>
                <a:schemeClr val="accent2"/>
              </a:solidFill>
              <a:latin typeface="Arial" panose="020B0604020202020204" pitchFamily="34" charset="0"/>
              <a:cs typeface="Arial" panose="020B06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EE85249-246A-0300-D190-558ABFDA47E0}"/>
              </a:ext>
            </a:extLst>
          </p:cNvPr>
          <p:cNvSpPr>
            <a:spLocks noGrp="1"/>
          </p:cNvSpPr>
          <p:nvPr>
            <p:ph idx="1"/>
          </p:nvPr>
        </p:nvSpPr>
        <p:spPr>
          <a:xfrm>
            <a:off x="838200" y="1825625"/>
            <a:ext cx="10515600" cy="4351338"/>
          </a:xfrm>
        </p:spPr>
        <p:txBody>
          <a:bodyPr>
            <a:normAutofit/>
          </a:bodyPr>
          <a:lstStyle/>
          <a:p>
            <a:pPr marL="0" indent="0">
              <a:buNone/>
            </a:pPr>
            <a:r>
              <a:rPr lang="en-AU" dirty="0">
                <a:latin typeface="Arial" panose="020B0604020202020204" pitchFamily="34" charset="0"/>
                <a:cs typeface="Arial" panose="020B0604020202020204" pitchFamily="34" charset="0"/>
              </a:rPr>
              <a:t>Direction—</a:t>
            </a:r>
          </a:p>
          <a:p>
            <a:pPr>
              <a:buAutoNum type="alphaLcParenBoth"/>
            </a:pPr>
            <a:r>
              <a:rPr lang="en-AU" dirty="0">
                <a:latin typeface="Arial" panose="020B0604020202020204" pitchFamily="34" charset="0"/>
                <a:cs typeface="Arial" panose="020B0604020202020204" pitchFamily="34" charset="0"/>
              </a:rPr>
              <a:t> trauma may affect people differently, which means that some people may show obvious signs of emotion or distress when giving evidence in court about an alleged sexual offence, but others may not, and</a:t>
            </a:r>
          </a:p>
          <a:p>
            <a:pPr marL="0" indent="0">
              <a:buNone/>
            </a:pPr>
            <a:endParaRPr lang="en-AU" dirty="0">
              <a:latin typeface="Arial" panose="020B0604020202020204" pitchFamily="34" charset="0"/>
              <a:cs typeface="Arial" panose="020B0604020202020204" pitchFamily="34" charset="0"/>
            </a:endParaRPr>
          </a:p>
          <a:p>
            <a:pPr marL="0" indent="0">
              <a:buNone/>
            </a:pPr>
            <a:r>
              <a:rPr lang="en-AU" dirty="0">
                <a:latin typeface="Arial" panose="020B0604020202020204" pitchFamily="34" charset="0"/>
                <a:cs typeface="Arial" panose="020B0604020202020204" pitchFamily="34" charset="0"/>
              </a:rPr>
              <a:t>(b)  the presence or absence of emotion or distress does not necessarily mean that a person is not telling the truth about an alleged sexual offence.</a:t>
            </a:r>
          </a:p>
          <a:p>
            <a:pPr marL="0" indent="0">
              <a:buNone/>
            </a:pPr>
            <a:endParaRPr lang="en-AU" dirty="0"/>
          </a:p>
        </p:txBody>
      </p:sp>
    </p:spTree>
    <p:extLst>
      <p:ext uri="{BB962C8B-B14F-4D97-AF65-F5344CB8AC3E}">
        <p14:creationId xmlns:p14="http://schemas.microsoft.com/office/powerpoint/2010/main" val="3882290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38200" y="365125"/>
            <a:ext cx="10515600" cy="1325563"/>
          </a:xfrm>
        </p:spPr>
        <p:txBody>
          <a:bodyPr>
            <a:normAutofit fontScale="90000"/>
          </a:bodyPr>
          <a:lstStyle/>
          <a:p>
            <a:r>
              <a:rPr lang="en-AU" sz="4900" b="1" dirty="0">
                <a:solidFill>
                  <a:schemeClr val="accent2"/>
                </a:solidFill>
                <a:latin typeface="Arial" panose="020B0604020202020204" pitchFamily="34" charset="0"/>
                <a:cs typeface="Arial" panose="020B0604020202020204" pitchFamily="34" charset="0"/>
              </a:rPr>
              <a:t>292E Behaviour and appearance of complainant</a:t>
            </a:r>
            <a:endParaRPr lang="en-AU" sz="4100" dirty="0"/>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sz="half" idx="1"/>
          </p:nvPr>
        </p:nvSpPr>
        <p:spPr>
          <a:xfrm>
            <a:off x="838200" y="1825624"/>
            <a:ext cx="10515600" cy="4441031"/>
          </a:xfrm>
        </p:spPr>
        <p:txBody>
          <a:bodyPr>
            <a:normAutofit/>
          </a:bodyPr>
          <a:lstStyle/>
          <a:p>
            <a:pPr marL="0" indent="0">
              <a:buNone/>
            </a:pPr>
            <a:r>
              <a:rPr lang="en-AU" dirty="0"/>
              <a:t>Direction—</a:t>
            </a:r>
          </a:p>
          <a:p>
            <a:pPr marL="0" indent="0">
              <a:buNone/>
            </a:pPr>
            <a:r>
              <a:rPr lang="en-AU" dirty="0"/>
              <a:t>It should not be assumed that a person consented to a sexual activity because the person—</a:t>
            </a:r>
          </a:p>
          <a:p>
            <a:pPr marL="533387" lvl="1" indent="0">
              <a:buNone/>
            </a:pPr>
            <a:r>
              <a:rPr lang="en-AU" dirty="0"/>
              <a:t>(a) wore particular clothing or had a particular appearance, or</a:t>
            </a:r>
          </a:p>
          <a:p>
            <a:pPr marL="533387" lvl="1" indent="0">
              <a:buNone/>
            </a:pPr>
            <a:r>
              <a:rPr lang="en-AU" dirty="0"/>
              <a:t>(b) consumed alcohol or another drug, or</a:t>
            </a:r>
          </a:p>
          <a:p>
            <a:pPr marL="533387" lvl="1" indent="0">
              <a:buNone/>
            </a:pPr>
            <a:r>
              <a:rPr lang="en-AU" dirty="0"/>
              <a:t>(c) was present in a particular location.</a:t>
            </a:r>
          </a:p>
          <a:p>
            <a:endParaRPr lang="en-AU" dirty="0">
              <a:latin typeface="Abadi" panose="020B0604020104020204" pitchFamily="34" charset="0"/>
            </a:endParaRPr>
          </a:p>
          <a:p>
            <a:r>
              <a:rPr lang="en-AU" dirty="0"/>
              <a:t>Note: interaction with s 61HJ(1)(c) ‘the person is so affected by alcohol or another drug as to be incapable of consenting to the sexual activity’ cannot consent</a:t>
            </a:r>
          </a:p>
          <a:p>
            <a:endParaRPr lang="en-AU" dirty="0"/>
          </a:p>
          <a:p>
            <a:endParaRPr lang="en-AU" dirty="0"/>
          </a:p>
          <a:p>
            <a:endParaRPr lang="en-AU" dirty="0"/>
          </a:p>
          <a:p>
            <a:pPr marL="533387" lvl="1" indent="0">
              <a:buNone/>
            </a:pPr>
            <a:endParaRPr lang="en-AU" dirty="0"/>
          </a:p>
        </p:txBody>
      </p:sp>
      <p:sp>
        <p:nvSpPr>
          <p:cNvPr id="4" name="Slide Number Placeholder 3"/>
          <p:cNvSpPr>
            <a:spLocks noGrp="1"/>
          </p:cNvSpPr>
          <p:nvPr>
            <p:ph type="sldNum" sz="quarter" idx="11"/>
          </p:nvPr>
        </p:nvSpPr>
        <p:spPr>
          <a:xfrm>
            <a:off x="8610600" y="6356350"/>
            <a:ext cx="2743200" cy="365125"/>
          </a:xfrm>
        </p:spPr>
        <p:txBody>
          <a:bodyPr>
            <a:normAutofit/>
          </a:bodyPr>
          <a:lstStyle/>
          <a:p>
            <a:pPr>
              <a:spcAft>
                <a:spcPts val="600"/>
              </a:spcAft>
            </a:pPr>
            <a:fld id="{DA7B4246-FDFA-7E4C-A54D-095A75DA82FF}" type="slidenum">
              <a:rPr lang="en-US" smtClean="0"/>
              <a:pPr>
                <a:spcAft>
                  <a:spcPts val="600"/>
                </a:spcAft>
              </a:pPr>
              <a:t>22</a:t>
            </a:fld>
            <a:endParaRPr lang="en-US"/>
          </a:p>
        </p:txBody>
      </p:sp>
    </p:spTree>
    <p:extLst>
      <p:ext uri="{BB962C8B-B14F-4D97-AF65-F5344CB8AC3E}">
        <p14:creationId xmlns:p14="http://schemas.microsoft.com/office/powerpoint/2010/main" val="1149504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E895B6B-F509-7A84-408F-06177BD0C28B}"/>
              </a:ext>
            </a:extLst>
          </p:cNvPr>
          <p:cNvSpPr>
            <a:spLocks noGrp="1"/>
          </p:cNvSpPr>
          <p:nvPr>
            <p:ph type="title"/>
          </p:nvPr>
        </p:nvSpPr>
        <p:spPr>
          <a:xfrm>
            <a:off x="838200" y="365125"/>
            <a:ext cx="10515600" cy="1325563"/>
          </a:xfrm>
        </p:spPr>
        <p:txBody>
          <a:bodyPr>
            <a:normAutofit/>
          </a:bodyPr>
          <a:lstStyle/>
          <a:p>
            <a:endParaRPr lang="en-AU"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6A64430-232D-D5DC-2B04-DA567D223BFD}"/>
              </a:ext>
            </a:extLst>
          </p:cNvPr>
          <p:cNvSpPr>
            <a:spLocks noGrp="1"/>
          </p:cNvSpPr>
          <p:nvPr>
            <p:ph idx="1"/>
          </p:nvPr>
        </p:nvSpPr>
        <p:spPr>
          <a:xfrm>
            <a:off x="838200" y="1825625"/>
            <a:ext cx="10515600" cy="4351338"/>
          </a:xfrm>
        </p:spPr>
        <p:txBody>
          <a:bodyPr>
            <a:normAutofit/>
          </a:bodyPr>
          <a:lstStyle/>
          <a:p>
            <a:pPr marL="0" indent="0">
              <a:buNone/>
            </a:pPr>
            <a:endParaRPr lang="en-AU" dirty="0"/>
          </a:p>
          <a:p>
            <a:pPr marL="0" indent="0">
              <a:buNone/>
            </a:pPr>
            <a:endParaRPr lang="en-AU" b="1" dirty="0"/>
          </a:p>
          <a:p>
            <a:pPr marL="0" indent="0" algn="ctr">
              <a:buNone/>
            </a:pPr>
            <a:r>
              <a:rPr lang="en-AU" sz="5400" b="1" dirty="0">
                <a:solidFill>
                  <a:schemeClr val="accent2"/>
                </a:solidFill>
                <a:latin typeface="Arial" panose="020B0604020202020204" pitchFamily="34" charset="0"/>
                <a:cs typeface="Arial" panose="020B0604020202020204" pitchFamily="34" charset="0"/>
              </a:rPr>
              <a:t>HYPOTHETICALS</a:t>
            </a:r>
          </a:p>
        </p:txBody>
      </p:sp>
    </p:spTree>
    <p:extLst>
      <p:ext uri="{BB962C8B-B14F-4D97-AF65-F5344CB8AC3E}">
        <p14:creationId xmlns:p14="http://schemas.microsoft.com/office/powerpoint/2010/main" val="19630108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5DF654A-6F07-9068-F82F-C2042B6F2351}"/>
              </a:ext>
            </a:extLst>
          </p:cNvPr>
          <p:cNvSpPr>
            <a:spLocks noGrp="1"/>
          </p:cNvSpPr>
          <p:nvPr>
            <p:ph type="title"/>
          </p:nvPr>
        </p:nvSpPr>
        <p:spPr>
          <a:xfrm>
            <a:off x="838200" y="365125"/>
            <a:ext cx="10515600" cy="1325563"/>
          </a:xfrm>
        </p:spPr>
        <p:txBody>
          <a:bodyPr>
            <a:normAutofit/>
          </a:bodyPr>
          <a:lstStyle/>
          <a:p>
            <a:r>
              <a:rPr lang="en-AU" b="1" dirty="0">
                <a:solidFill>
                  <a:schemeClr val="accent2"/>
                </a:solidFill>
                <a:latin typeface="Arial" panose="020B0604020202020204" pitchFamily="34" charset="0"/>
                <a:ea typeface="Calibri" panose="020F0502020204030204" pitchFamily="34" charset="0"/>
                <a:cs typeface="Arial" panose="020B0604020202020204" pitchFamily="34" charset="0"/>
              </a:rPr>
              <a:t>61HJ(1)(a) the person does not say or do anything to communicate consent </a:t>
            </a:r>
            <a:endParaRPr lang="en-AU" dirty="0">
              <a:solidFill>
                <a:schemeClr val="accent2"/>
              </a:solidFill>
              <a:latin typeface="Arial" panose="020B0604020202020204" pitchFamily="34" charset="0"/>
              <a:cs typeface="Arial" panose="020B06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0462134-FB02-1189-286F-D7935DB5EA52}"/>
              </a:ext>
            </a:extLst>
          </p:cNvPr>
          <p:cNvSpPr>
            <a:spLocks noGrp="1"/>
          </p:cNvSpPr>
          <p:nvPr>
            <p:ph idx="1"/>
          </p:nvPr>
        </p:nvSpPr>
        <p:spPr>
          <a:xfrm>
            <a:off x="838200" y="1825624"/>
            <a:ext cx="10966938" cy="4774467"/>
          </a:xfrm>
        </p:spPr>
        <p:txBody>
          <a:bodyPr>
            <a:normAutofit/>
          </a:bodyPr>
          <a:lstStyle/>
          <a:p>
            <a:pPr marL="0" indent="0">
              <a:buNone/>
            </a:pPr>
            <a:r>
              <a:rPr lang="en-AU" sz="1600" i="1" dirty="0">
                <a:latin typeface="Arial" panose="020B0604020202020204" pitchFamily="34" charset="0"/>
                <a:cs typeface="Arial" panose="020B0604020202020204" pitchFamily="34" charset="0"/>
              </a:rPr>
              <a:t>CROWN PROSECUTOR: How long was his penis in your vagina?</a:t>
            </a:r>
          </a:p>
          <a:p>
            <a:pPr marL="0" indent="0">
              <a:buNone/>
            </a:pPr>
            <a:r>
              <a:rPr lang="en-AU" sz="1600" i="1" dirty="0">
                <a:latin typeface="Arial" panose="020B0604020202020204" pitchFamily="34" charset="0"/>
                <a:cs typeface="Arial" panose="020B0604020202020204" pitchFamily="34" charset="0"/>
              </a:rPr>
              <a:t>COMPLAINANT: It felt like a long time, but I would think it would be about 10 or 15 minutes.</a:t>
            </a:r>
          </a:p>
          <a:p>
            <a:pPr marL="0" indent="0">
              <a:buNone/>
            </a:pPr>
            <a:r>
              <a:rPr lang="en-AU" sz="1600" b="1" i="1" dirty="0">
                <a:latin typeface="Arial" panose="020B0604020202020204" pitchFamily="34" charset="0"/>
                <a:cs typeface="Arial" panose="020B0604020202020204" pitchFamily="34" charset="0"/>
              </a:rPr>
              <a:t>CROWN PROSECUTOR:  Did you say anything to him, while this was happening?</a:t>
            </a:r>
          </a:p>
          <a:p>
            <a:pPr marL="0" indent="0">
              <a:buNone/>
            </a:pPr>
            <a:r>
              <a:rPr lang="en-AU" sz="1600" b="1" i="1" dirty="0">
                <a:latin typeface="Arial" panose="020B0604020202020204" pitchFamily="34" charset="0"/>
                <a:cs typeface="Arial" panose="020B0604020202020204" pitchFamily="34" charset="0"/>
              </a:rPr>
              <a:t>COMPLAINANT:  No.</a:t>
            </a:r>
          </a:p>
          <a:p>
            <a:pPr marL="0" indent="0">
              <a:buNone/>
            </a:pPr>
            <a:r>
              <a:rPr lang="en-AU" sz="1600" b="1" i="1" dirty="0">
                <a:latin typeface="Arial" panose="020B0604020202020204" pitchFamily="34" charset="0"/>
                <a:cs typeface="Arial" panose="020B0604020202020204" pitchFamily="34" charset="0"/>
              </a:rPr>
              <a:t>CROWN PROSECUTOR:  Why not?</a:t>
            </a:r>
          </a:p>
          <a:p>
            <a:pPr marL="0" indent="0">
              <a:buNone/>
            </a:pPr>
            <a:r>
              <a:rPr lang="en-AU" sz="1600" b="1" i="1" dirty="0">
                <a:latin typeface="Arial" panose="020B0604020202020204" pitchFamily="34" charset="0"/>
                <a:cs typeface="Arial" panose="020B0604020202020204" pitchFamily="34" charset="0"/>
              </a:rPr>
              <a:t>COMPLAINANT:  I was shocked.  I'd never experienced anything like that in my life.</a:t>
            </a:r>
          </a:p>
          <a:p>
            <a:pPr marL="0" indent="0">
              <a:spcBef>
                <a:spcPts val="0"/>
              </a:spcBef>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AU" sz="1600" i="1" dirty="0">
                <a:latin typeface="Arial" panose="020B0604020202020204" pitchFamily="34" charset="0"/>
                <a:cs typeface="Arial" panose="020B0604020202020204" pitchFamily="34" charset="0"/>
              </a:rPr>
              <a:t>CROWN PROSECUTOR</a:t>
            </a:r>
            <a:r>
              <a:rPr lang="en-AU" sz="1600" dirty="0">
                <a:effectLst/>
                <a:latin typeface="Arial" panose="020B0604020202020204" pitchFamily="34" charset="0"/>
                <a:ea typeface="Calibri" panose="020F0502020204030204" pitchFamily="34" charset="0"/>
                <a:cs typeface="Arial" panose="020B0604020202020204" pitchFamily="34" charset="0"/>
              </a:rPr>
              <a:t> How did it finish?  How did the - you said he was doing that for 10 or 15 minutes, you thought?</a:t>
            </a:r>
          </a:p>
          <a:p>
            <a:pPr marL="0" indent="0">
              <a:spcBef>
                <a:spcPts val="0"/>
              </a:spcBef>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AU" sz="1600" i="1" dirty="0">
                <a:latin typeface="Arial" panose="020B0604020202020204" pitchFamily="34" charset="0"/>
                <a:cs typeface="Arial" panose="020B0604020202020204" pitchFamily="34" charset="0"/>
              </a:rPr>
              <a:t>COMPLAINANT:  </a:t>
            </a:r>
            <a:r>
              <a:rPr lang="en-AU" sz="1600" dirty="0">
                <a:effectLst/>
                <a:latin typeface="Arial" panose="020B0604020202020204" pitchFamily="34" charset="0"/>
                <a:ea typeface="Calibri" panose="020F0502020204030204" pitchFamily="34" charset="0"/>
                <a:cs typeface="Arial" panose="020B0604020202020204" pitchFamily="34" charset="0"/>
              </a:rPr>
              <a:t> </a:t>
            </a:r>
            <a:r>
              <a:rPr lang="en-AU" sz="1600" i="1" dirty="0">
                <a:effectLst/>
                <a:latin typeface="Arial" panose="020B0604020202020204" pitchFamily="34" charset="0"/>
                <a:ea typeface="Calibri" panose="020F0502020204030204" pitchFamily="34" charset="0"/>
                <a:cs typeface="Arial" panose="020B0604020202020204" pitchFamily="34" charset="0"/>
              </a:rPr>
              <a:t>Yeah.</a:t>
            </a:r>
          </a:p>
          <a:p>
            <a:pPr marL="0" indent="0">
              <a:spcBef>
                <a:spcPts val="0"/>
              </a:spcBef>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AU" sz="1600" i="1" dirty="0">
                <a:latin typeface="Arial" panose="020B0604020202020204" pitchFamily="34" charset="0"/>
                <a:cs typeface="Arial" panose="020B0604020202020204" pitchFamily="34" charset="0"/>
              </a:rPr>
              <a:t>CROWN PROSECUTOR:</a:t>
            </a:r>
            <a:r>
              <a:rPr lang="en-AU" sz="1600" i="1" dirty="0">
                <a:effectLst/>
                <a:latin typeface="Arial" panose="020B0604020202020204" pitchFamily="34" charset="0"/>
                <a:ea typeface="Calibri" panose="020F0502020204030204" pitchFamily="34" charset="0"/>
                <a:cs typeface="Arial" panose="020B0604020202020204" pitchFamily="34" charset="0"/>
              </a:rPr>
              <a:t> So what happened?</a:t>
            </a:r>
          </a:p>
          <a:p>
            <a:pPr marL="0" indent="0">
              <a:spcBef>
                <a:spcPts val="0"/>
              </a:spcBef>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AU" sz="1600" i="1" dirty="0">
                <a:effectLst/>
                <a:latin typeface="Arial" panose="020B0604020202020204" pitchFamily="34" charset="0"/>
                <a:ea typeface="Calibri" panose="020F0502020204030204" pitchFamily="34" charset="0"/>
                <a:cs typeface="Arial" panose="020B0604020202020204" pitchFamily="34" charset="0"/>
              </a:rPr>
              <a:t>COMPLAINANT: So he took his hand off - his forearm off - my neck and his chin was digging into my collarbone at that time and he ejaculated inside of me.  I'm not sure whether or not he was wearing a condom at the time.  And then he pretty much got up, I guess, to go to the bathroom.</a:t>
            </a:r>
          </a:p>
          <a:p>
            <a:pPr marL="0" indent="0">
              <a:spcBef>
                <a:spcPts val="0"/>
              </a:spcBef>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AU" sz="1600" i="1" dirty="0">
                <a:latin typeface="Arial" panose="020B0604020202020204" pitchFamily="34" charset="0"/>
                <a:ea typeface="Calibri" panose="020F0502020204030204" pitchFamily="34" charset="0"/>
                <a:cs typeface="Arial" panose="020B0604020202020204" pitchFamily="34" charset="0"/>
              </a:rPr>
              <a:t>CROWN PROSECUTOR:</a:t>
            </a:r>
            <a:r>
              <a:rPr lang="en-AU" sz="1600" i="1" dirty="0">
                <a:effectLst/>
                <a:latin typeface="Arial" panose="020B0604020202020204" pitchFamily="34" charset="0"/>
                <a:ea typeface="Calibri" panose="020F0502020204030204" pitchFamily="34" charset="0"/>
                <a:cs typeface="Arial" panose="020B0604020202020204" pitchFamily="34" charset="0"/>
              </a:rPr>
              <a:t>  So he went into the bathroom; what happened when he did that?</a:t>
            </a:r>
          </a:p>
          <a:p>
            <a:pPr marL="0" indent="0">
              <a:spcBef>
                <a:spcPts val="0"/>
              </a:spcBef>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AU" sz="1600" i="1" dirty="0">
                <a:latin typeface="Arial" panose="020B0604020202020204" pitchFamily="34" charset="0"/>
                <a:ea typeface="Calibri" panose="020F0502020204030204" pitchFamily="34" charset="0"/>
                <a:cs typeface="Arial" panose="020B0604020202020204" pitchFamily="34" charset="0"/>
              </a:rPr>
              <a:t>COMPLAINANT:</a:t>
            </a:r>
            <a:r>
              <a:rPr lang="en-AU" sz="1600" i="1" dirty="0">
                <a:effectLst/>
                <a:latin typeface="Arial" panose="020B0604020202020204" pitchFamily="34" charset="0"/>
                <a:ea typeface="Calibri" panose="020F0502020204030204" pitchFamily="34" charset="0"/>
                <a:cs typeface="Arial" panose="020B0604020202020204" pitchFamily="34" charset="0"/>
              </a:rPr>
              <a:t>  I heard the taps running and then I just laid there and tried to work out what I was going to do, and then a lot was running through my head that I didn't actually say no, and why didn't I, why wasn't I talking, just a whole lot of fear, and then I just rolled over and pretended to be asleep when he got back.</a:t>
            </a:r>
          </a:p>
          <a:p>
            <a:pPr marL="0" indent="0">
              <a:buNone/>
            </a:pPr>
            <a:endParaRPr lang="en-AU" sz="1500" dirty="0"/>
          </a:p>
        </p:txBody>
      </p:sp>
    </p:spTree>
    <p:extLst>
      <p:ext uri="{BB962C8B-B14F-4D97-AF65-F5344CB8AC3E}">
        <p14:creationId xmlns:p14="http://schemas.microsoft.com/office/powerpoint/2010/main" val="3650445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DB456CA-D18A-D0E4-6D30-DB1FB3E7A324}"/>
              </a:ext>
            </a:extLst>
          </p:cNvPr>
          <p:cNvSpPr>
            <a:spLocks noGrp="1"/>
          </p:cNvSpPr>
          <p:nvPr>
            <p:ph type="title"/>
          </p:nvPr>
        </p:nvSpPr>
        <p:spPr>
          <a:xfrm>
            <a:off x="838200" y="365125"/>
            <a:ext cx="10515600" cy="1325563"/>
          </a:xfrm>
        </p:spPr>
        <p:txBody>
          <a:bodyPr>
            <a:normAutofit/>
          </a:bodyPr>
          <a:lstStyle/>
          <a:p>
            <a:r>
              <a:rPr lang="en-AU" b="1" dirty="0">
                <a:solidFill>
                  <a:schemeClr val="accent2"/>
                </a:solidFill>
                <a:latin typeface="Arial" panose="020B0604020202020204" pitchFamily="34" charset="0"/>
                <a:ea typeface="Calibri" panose="020F0502020204030204" pitchFamily="34" charset="0"/>
                <a:cs typeface="Arial" panose="020B0604020202020204" pitchFamily="34" charset="0"/>
              </a:rPr>
              <a:t>61HJ(1)(a) the person does not say or do anything to communicate consent </a:t>
            </a:r>
            <a:endParaRPr lang="en-AU" dirty="0">
              <a:solidFill>
                <a:schemeClr val="accent2"/>
              </a:solidFill>
              <a:latin typeface="Arial" panose="020B0604020202020204" pitchFamily="34" charset="0"/>
              <a:cs typeface="Arial" panose="020B06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6861CBD-F6B4-A68F-016A-7F12F126BC28}"/>
              </a:ext>
            </a:extLst>
          </p:cNvPr>
          <p:cNvSpPr>
            <a:spLocks noGrp="1"/>
          </p:cNvSpPr>
          <p:nvPr>
            <p:ph idx="1"/>
          </p:nvPr>
        </p:nvSpPr>
        <p:spPr>
          <a:xfrm>
            <a:off x="838199" y="1825625"/>
            <a:ext cx="10709031" cy="4667250"/>
          </a:xfrm>
        </p:spPr>
        <p:txBody>
          <a:bodyPr>
            <a:normAutofit/>
          </a:bodyPr>
          <a:lstStyle/>
          <a:p>
            <a:pPr marL="0" indent="0">
              <a:buNone/>
            </a:pPr>
            <a:r>
              <a:rPr lang="en-AU" sz="2000" i="1" dirty="0">
                <a:latin typeface="Arial" panose="020B0604020202020204" pitchFamily="34" charset="0"/>
                <a:cs typeface="Arial" panose="020B0604020202020204" pitchFamily="34" charset="0"/>
              </a:rPr>
              <a:t>DEFENCE COUNSEL: Were you wearing anything?</a:t>
            </a:r>
          </a:p>
          <a:p>
            <a:pPr marL="0" indent="0">
              <a:buNone/>
            </a:pPr>
            <a:r>
              <a:rPr lang="en-AU" sz="2000" i="1" dirty="0">
                <a:latin typeface="Arial" panose="020B0604020202020204" pitchFamily="34" charset="0"/>
                <a:cs typeface="Arial" panose="020B0604020202020204" pitchFamily="34" charset="0"/>
              </a:rPr>
              <a:t>COMPLAINANT:  Yeah, I was fully clothed.  I was wearing a white T-shirt, a white jumper, I wore two pairs of tights, my white Converses.</a:t>
            </a:r>
          </a:p>
          <a:p>
            <a:pPr marL="0" indent="0">
              <a:buNone/>
            </a:pPr>
            <a:r>
              <a:rPr lang="en-AU" sz="2000" i="1" dirty="0">
                <a:latin typeface="Arial" panose="020B0604020202020204" pitchFamily="34" charset="0"/>
                <a:cs typeface="Arial" panose="020B0604020202020204" pitchFamily="34" charset="0"/>
              </a:rPr>
              <a:t>DEFENCE COUNSEL: You felt his hand?</a:t>
            </a:r>
          </a:p>
          <a:p>
            <a:pPr marL="0" indent="0">
              <a:buNone/>
            </a:pPr>
            <a:r>
              <a:rPr lang="en-AU" sz="2000" i="1" dirty="0">
                <a:latin typeface="Arial" panose="020B0604020202020204" pitchFamily="34" charset="0"/>
                <a:cs typeface="Arial" panose="020B0604020202020204" pitchFamily="34" charset="0"/>
              </a:rPr>
              <a:t>COMPLAINANT: Yeah.</a:t>
            </a:r>
          </a:p>
          <a:p>
            <a:pPr marL="0" indent="0">
              <a:buNone/>
            </a:pPr>
            <a:r>
              <a:rPr lang="en-AU" sz="2000" i="1" dirty="0">
                <a:latin typeface="Arial" panose="020B0604020202020204" pitchFamily="34" charset="0"/>
                <a:cs typeface="Arial" panose="020B0604020202020204" pitchFamily="34" charset="0"/>
              </a:rPr>
              <a:t>DEFENCE COUNSEL: Inside your pants and his fingers inside your vagina?</a:t>
            </a:r>
          </a:p>
          <a:p>
            <a:pPr marL="0" indent="0">
              <a:buNone/>
            </a:pPr>
            <a:r>
              <a:rPr lang="en-AU" sz="2000" i="1" dirty="0">
                <a:latin typeface="Arial" panose="020B0604020202020204" pitchFamily="34" charset="0"/>
                <a:cs typeface="Arial" panose="020B0604020202020204" pitchFamily="34" charset="0"/>
              </a:rPr>
              <a:t>COMPLAINANT: Yeah, yeah.</a:t>
            </a:r>
          </a:p>
          <a:p>
            <a:pPr marL="0" indent="0">
              <a:buNone/>
            </a:pPr>
            <a:r>
              <a:rPr lang="en-AU" sz="2000" i="1" dirty="0">
                <a:latin typeface="Arial" panose="020B0604020202020204" pitchFamily="34" charset="0"/>
                <a:cs typeface="Arial" panose="020B0604020202020204" pitchFamily="34" charset="0"/>
              </a:rPr>
              <a:t>DEFENCE COUNSEL: Then what happened?</a:t>
            </a:r>
          </a:p>
          <a:p>
            <a:pPr marL="0" indent="0">
              <a:buNone/>
            </a:pPr>
            <a:r>
              <a:rPr lang="en-AU" sz="2000" i="1" dirty="0">
                <a:latin typeface="Arial" panose="020B0604020202020204" pitchFamily="34" charset="0"/>
                <a:cs typeface="Arial" panose="020B0604020202020204" pitchFamily="34" charset="0"/>
              </a:rPr>
              <a:t>COMPLAINANT: He was moving them up, in and out, up and down.</a:t>
            </a:r>
          </a:p>
          <a:p>
            <a:pPr marL="0" indent="0">
              <a:buNone/>
            </a:pPr>
            <a:r>
              <a:rPr lang="en-AU" sz="2000" b="1" i="1" dirty="0">
                <a:latin typeface="Arial" panose="020B0604020202020204" pitchFamily="34" charset="0"/>
                <a:cs typeface="Arial" panose="020B0604020202020204" pitchFamily="34" charset="0"/>
              </a:rPr>
              <a:t>DEFENCE COUNSEL: Did you say or do anything?</a:t>
            </a:r>
          </a:p>
          <a:p>
            <a:pPr marL="0" indent="0">
              <a:buNone/>
            </a:pPr>
            <a:r>
              <a:rPr lang="en-AU" sz="2000" b="1" i="1" dirty="0">
                <a:latin typeface="Arial" panose="020B0604020202020204" pitchFamily="34" charset="0"/>
                <a:cs typeface="Arial" panose="020B0604020202020204" pitchFamily="34" charset="0"/>
              </a:rPr>
              <a:t>COMPLAINANT: No, I was scared.</a:t>
            </a:r>
            <a:r>
              <a:rPr lang="en-AU" sz="2000" i="1" dirty="0">
                <a:latin typeface="Arial" panose="020B0604020202020204" pitchFamily="34" charset="0"/>
                <a:cs typeface="Arial" panose="020B0604020202020204" pitchFamily="34" charset="0"/>
              </a:rPr>
              <a:t> </a:t>
            </a:r>
          </a:p>
          <a:p>
            <a:pPr marL="0" indent="0">
              <a:buNone/>
            </a:pPr>
            <a:endParaRPr lang="en-AU" sz="2000" dirty="0"/>
          </a:p>
        </p:txBody>
      </p:sp>
    </p:spTree>
    <p:extLst>
      <p:ext uri="{BB962C8B-B14F-4D97-AF65-F5344CB8AC3E}">
        <p14:creationId xmlns:p14="http://schemas.microsoft.com/office/powerpoint/2010/main" val="783638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F683685-CBFE-EB4E-32D0-99AAE701089D}"/>
              </a:ext>
            </a:extLst>
          </p:cNvPr>
          <p:cNvSpPr>
            <a:spLocks noGrp="1"/>
          </p:cNvSpPr>
          <p:nvPr>
            <p:ph type="title"/>
          </p:nvPr>
        </p:nvSpPr>
        <p:spPr>
          <a:xfrm>
            <a:off x="838200" y="365125"/>
            <a:ext cx="10515600" cy="1325563"/>
          </a:xfrm>
        </p:spPr>
        <p:txBody>
          <a:bodyPr>
            <a:normAutofit fontScale="90000"/>
          </a:bodyPr>
          <a:lstStyle/>
          <a:p>
            <a:r>
              <a:rPr lang="en-US" b="1" dirty="0">
                <a:solidFill>
                  <a:schemeClr val="accent2"/>
                </a:solidFill>
                <a:latin typeface="Arial" panose="020B0604020202020204" pitchFamily="34" charset="0"/>
                <a:cs typeface="Arial" panose="020B0604020202020204" pitchFamily="34" charset="0"/>
              </a:rPr>
              <a:t>Resistance – verbal or physical (direction s 292C Lack of physic injury, violence or threats)</a:t>
            </a:r>
            <a:endParaRPr lang="en-AU" dirty="0">
              <a:solidFill>
                <a:schemeClr val="accent2"/>
              </a:solidFill>
              <a:latin typeface="Arial" panose="020B0604020202020204" pitchFamily="34" charset="0"/>
              <a:cs typeface="Arial" panose="020B0604020202020204" pitchFamily="34" charset="0"/>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3CE5324-317A-4CDC-EE6E-63AC42CDCD39}"/>
              </a:ext>
            </a:extLst>
          </p:cNvPr>
          <p:cNvSpPr>
            <a:spLocks noGrp="1"/>
          </p:cNvSpPr>
          <p:nvPr>
            <p:ph sz="half" idx="1"/>
          </p:nvPr>
        </p:nvSpPr>
        <p:spPr>
          <a:xfrm>
            <a:off x="838200" y="1825625"/>
            <a:ext cx="10515600" cy="4667250"/>
          </a:xfrm>
        </p:spPr>
        <p:txBody>
          <a:bodyPr>
            <a:normAutofit/>
          </a:bodyPr>
          <a:lstStyle/>
          <a:p>
            <a:pPr marL="0" indent="0">
              <a:spcBef>
                <a:spcPts val="0"/>
              </a:spcBef>
              <a:buNone/>
              <a:tabLst>
                <a:tab pos="609585" algn="l"/>
                <a:tab pos="1219170" algn="l"/>
                <a:tab pos="1828754" algn="l"/>
                <a:tab pos="2438339" algn="l"/>
                <a:tab pos="3047924" algn="l"/>
                <a:tab pos="3657509" algn="l"/>
                <a:tab pos="4267093" algn="l"/>
                <a:tab pos="4876678" algn="l"/>
                <a:tab pos="5486263" algn="l"/>
                <a:tab pos="6095848" algn="l"/>
                <a:tab pos="6705432" algn="l"/>
                <a:tab pos="7315017" algn="l"/>
                <a:tab pos="7924602" algn="l"/>
                <a:tab pos="8534187" algn="l"/>
              </a:tabLst>
            </a:pPr>
            <a:r>
              <a:rPr lang="en-AU" sz="2000" i="1" dirty="0">
                <a:ea typeface="Calibri" panose="020F0502020204030204" pitchFamily="34" charset="0"/>
                <a:cs typeface="Times New Roman" panose="02020603050405020304" pitchFamily="18" charset="0"/>
              </a:rPr>
              <a:t>DEFENCE COUNSEL:  It was penile vaginal sex and you consented to it?</a:t>
            </a:r>
          </a:p>
          <a:p>
            <a:pPr marL="0" indent="0">
              <a:spcBef>
                <a:spcPts val="0"/>
              </a:spcBef>
              <a:buNone/>
              <a:tabLst>
                <a:tab pos="609585" algn="l"/>
                <a:tab pos="1219170" algn="l"/>
                <a:tab pos="1828754" algn="l"/>
                <a:tab pos="2438339" algn="l"/>
                <a:tab pos="3047924" algn="l"/>
                <a:tab pos="3657509" algn="l"/>
                <a:tab pos="4267093" algn="l"/>
                <a:tab pos="4876678" algn="l"/>
                <a:tab pos="5486263" algn="l"/>
                <a:tab pos="6095848" algn="l"/>
                <a:tab pos="6705432" algn="l"/>
                <a:tab pos="7315017" algn="l"/>
                <a:tab pos="7924602" algn="l"/>
                <a:tab pos="8534187" algn="l"/>
              </a:tabLst>
            </a:pPr>
            <a:r>
              <a:rPr lang="en-AU" sz="2000" i="1" dirty="0">
                <a:ea typeface="Calibri" panose="020F0502020204030204" pitchFamily="34" charset="0"/>
                <a:cs typeface="Times New Roman" panose="02020603050405020304" pitchFamily="18" charset="0"/>
              </a:rPr>
              <a:t>COMPLAINANT:  No Ma'am.</a:t>
            </a:r>
          </a:p>
          <a:p>
            <a:pPr marL="0" indent="0">
              <a:spcBef>
                <a:spcPts val="0"/>
              </a:spcBef>
              <a:buNone/>
              <a:tabLst>
                <a:tab pos="609585" algn="l"/>
                <a:tab pos="1219170" algn="l"/>
                <a:tab pos="1828754" algn="l"/>
                <a:tab pos="2438339" algn="l"/>
                <a:tab pos="3047924" algn="l"/>
                <a:tab pos="3657509" algn="l"/>
                <a:tab pos="4267093" algn="l"/>
                <a:tab pos="4876678" algn="l"/>
                <a:tab pos="5486263" algn="l"/>
                <a:tab pos="6095848" algn="l"/>
                <a:tab pos="6705432" algn="l"/>
                <a:tab pos="7315017" algn="l"/>
                <a:tab pos="7924602" algn="l"/>
                <a:tab pos="8534187" algn="l"/>
              </a:tabLst>
            </a:pPr>
            <a:r>
              <a:rPr lang="en-AU" sz="2000" i="1" dirty="0">
                <a:ea typeface="Calibri" panose="020F0502020204030204" pitchFamily="34" charset="0"/>
                <a:cs typeface="Times New Roman" panose="02020603050405020304" pitchFamily="18" charset="0"/>
              </a:rPr>
              <a:t> Q.  You certainly never told him to stop, did you?</a:t>
            </a:r>
          </a:p>
          <a:p>
            <a:pPr marL="0" indent="0">
              <a:spcBef>
                <a:spcPts val="0"/>
              </a:spcBef>
              <a:buNone/>
              <a:tabLst>
                <a:tab pos="609585" algn="l"/>
                <a:tab pos="1219170" algn="l"/>
                <a:tab pos="1828754" algn="l"/>
                <a:tab pos="2438339" algn="l"/>
                <a:tab pos="3047924" algn="l"/>
                <a:tab pos="3657509" algn="l"/>
                <a:tab pos="4267093" algn="l"/>
                <a:tab pos="4876678" algn="l"/>
                <a:tab pos="5486263" algn="l"/>
                <a:tab pos="6095848" algn="l"/>
                <a:tab pos="6705432" algn="l"/>
                <a:tab pos="7315017" algn="l"/>
                <a:tab pos="7924602" algn="l"/>
                <a:tab pos="8534187" algn="l"/>
              </a:tabLst>
            </a:pPr>
            <a:r>
              <a:rPr lang="en-AU" sz="2000" i="1" dirty="0">
                <a:ea typeface="Calibri" panose="020F0502020204030204" pitchFamily="34" charset="0"/>
                <a:cs typeface="Times New Roman" panose="02020603050405020304" pitchFamily="18" charset="0"/>
              </a:rPr>
              <a:t>A.  No Ma'am.</a:t>
            </a:r>
          </a:p>
          <a:p>
            <a:pPr marL="0" indent="0">
              <a:spcBef>
                <a:spcPts val="0"/>
              </a:spcBef>
              <a:buNone/>
              <a:tabLst>
                <a:tab pos="609585" algn="l"/>
                <a:tab pos="1219170" algn="l"/>
                <a:tab pos="1828754" algn="l"/>
                <a:tab pos="2438339" algn="l"/>
                <a:tab pos="3047924" algn="l"/>
                <a:tab pos="3657509" algn="l"/>
                <a:tab pos="4267093" algn="l"/>
                <a:tab pos="4876678" algn="l"/>
                <a:tab pos="5486263" algn="l"/>
                <a:tab pos="6095848" algn="l"/>
                <a:tab pos="6705432" algn="l"/>
                <a:tab pos="7315017" algn="l"/>
                <a:tab pos="7924602" algn="l"/>
                <a:tab pos="8534187" algn="l"/>
              </a:tabLst>
            </a:pPr>
            <a:r>
              <a:rPr lang="en-AU" sz="2000" i="1" dirty="0">
                <a:ea typeface="Calibri" panose="020F0502020204030204" pitchFamily="34" charset="0"/>
                <a:cs typeface="Times New Roman" panose="02020603050405020304" pitchFamily="18" charset="0"/>
              </a:rPr>
              <a:t> Q.  You didn't say, "no"?</a:t>
            </a:r>
          </a:p>
          <a:p>
            <a:pPr marL="0" indent="0">
              <a:spcBef>
                <a:spcPts val="0"/>
              </a:spcBef>
              <a:buNone/>
              <a:tabLst>
                <a:tab pos="609585" algn="l"/>
                <a:tab pos="1219170" algn="l"/>
                <a:tab pos="1828754" algn="l"/>
                <a:tab pos="2438339" algn="l"/>
                <a:tab pos="3047924" algn="l"/>
                <a:tab pos="3657509" algn="l"/>
                <a:tab pos="4267093" algn="l"/>
                <a:tab pos="4876678" algn="l"/>
                <a:tab pos="5486263" algn="l"/>
                <a:tab pos="6095848" algn="l"/>
                <a:tab pos="6705432" algn="l"/>
                <a:tab pos="7315017" algn="l"/>
                <a:tab pos="7924602" algn="l"/>
                <a:tab pos="8534187" algn="l"/>
              </a:tabLst>
            </a:pPr>
            <a:r>
              <a:rPr lang="en-AU" sz="2000" i="1" dirty="0">
                <a:ea typeface="Calibri" panose="020F0502020204030204" pitchFamily="34" charset="0"/>
                <a:cs typeface="Times New Roman" panose="02020603050405020304" pitchFamily="18" charset="0"/>
              </a:rPr>
              <a:t>A.  No Ma'am.</a:t>
            </a:r>
          </a:p>
          <a:p>
            <a:pPr marL="0" indent="0">
              <a:spcBef>
                <a:spcPts val="0"/>
              </a:spcBef>
              <a:buNone/>
              <a:tabLst>
                <a:tab pos="609585" algn="l"/>
                <a:tab pos="1219170" algn="l"/>
                <a:tab pos="1828754" algn="l"/>
                <a:tab pos="2438339" algn="l"/>
                <a:tab pos="3047924" algn="l"/>
                <a:tab pos="3657509" algn="l"/>
                <a:tab pos="4267093" algn="l"/>
                <a:tab pos="4876678" algn="l"/>
                <a:tab pos="5486263" algn="l"/>
                <a:tab pos="6095848" algn="l"/>
                <a:tab pos="6705432" algn="l"/>
                <a:tab pos="7315017" algn="l"/>
                <a:tab pos="7924602" algn="l"/>
                <a:tab pos="8534187" algn="l"/>
              </a:tabLst>
            </a:pPr>
            <a:r>
              <a:rPr lang="en-AU" sz="2000" i="1" dirty="0">
                <a:ea typeface="Calibri" panose="020F0502020204030204" pitchFamily="34" charset="0"/>
                <a:cs typeface="Times New Roman" panose="02020603050405020304" pitchFamily="18" charset="0"/>
              </a:rPr>
              <a:t> Q.  You didn't indicate with any body language for him to get off; you didn't try and push him off or anything like that, did you?</a:t>
            </a:r>
          </a:p>
          <a:p>
            <a:pPr marL="0" indent="0">
              <a:spcBef>
                <a:spcPts val="0"/>
              </a:spcBef>
              <a:buNone/>
              <a:tabLst>
                <a:tab pos="609585" algn="l"/>
                <a:tab pos="1219170" algn="l"/>
                <a:tab pos="1828754" algn="l"/>
                <a:tab pos="2438339" algn="l"/>
                <a:tab pos="3047924" algn="l"/>
                <a:tab pos="3657509" algn="l"/>
                <a:tab pos="4267093" algn="l"/>
                <a:tab pos="4876678" algn="l"/>
                <a:tab pos="5486263" algn="l"/>
                <a:tab pos="6095848" algn="l"/>
                <a:tab pos="6705432" algn="l"/>
                <a:tab pos="7315017" algn="l"/>
                <a:tab pos="7924602" algn="l"/>
                <a:tab pos="8534187" algn="l"/>
              </a:tabLst>
            </a:pPr>
            <a:r>
              <a:rPr lang="en-AU" sz="2000" i="1" dirty="0">
                <a:ea typeface="Calibri" panose="020F0502020204030204" pitchFamily="34" charset="0"/>
                <a:cs typeface="Times New Roman" panose="02020603050405020304" pitchFamily="18" charset="0"/>
              </a:rPr>
              <a:t>A.  Yes Ma'am.</a:t>
            </a:r>
          </a:p>
          <a:p>
            <a:pPr marL="0" indent="0">
              <a:spcBef>
                <a:spcPts val="0"/>
              </a:spcBef>
              <a:buNone/>
              <a:tabLst>
                <a:tab pos="609585" algn="l"/>
                <a:tab pos="1219170" algn="l"/>
                <a:tab pos="1828754" algn="l"/>
                <a:tab pos="2438339" algn="l"/>
                <a:tab pos="3047924" algn="l"/>
                <a:tab pos="3657509" algn="l"/>
                <a:tab pos="4267093" algn="l"/>
                <a:tab pos="4876678" algn="l"/>
                <a:tab pos="5486263" algn="l"/>
                <a:tab pos="6095848" algn="l"/>
                <a:tab pos="6705432" algn="l"/>
                <a:tab pos="7315017" algn="l"/>
                <a:tab pos="7924602" algn="l"/>
                <a:tab pos="8534187" algn="l"/>
              </a:tabLst>
            </a:pPr>
            <a:r>
              <a:rPr lang="en-AU" sz="2000" i="1" dirty="0">
                <a:ea typeface="Calibri" panose="020F0502020204030204" pitchFamily="34" charset="0"/>
                <a:cs typeface="Times New Roman" panose="02020603050405020304" pitchFamily="18" charset="0"/>
              </a:rPr>
              <a:t> Q.  There was certainly never any slapping or grabbing of your breasts that caused you pain though, was there?</a:t>
            </a:r>
          </a:p>
          <a:p>
            <a:pPr marL="0" indent="0">
              <a:spcBef>
                <a:spcPts val="0"/>
              </a:spcBef>
              <a:buNone/>
              <a:tabLst>
                <a:tab pos="609585" algn="l"/>
                <a:tab pos="1219170" algn="l"/>
                <a:tab pos="1828754" algn="l"/>
                <a:tab pos="2438339" algn="l"/>
                <a:tab pos="3047924" algn="l"/>
                <a:tab pos="3657509" algn="l"/>
                <a:tab pos="4267093" algn="l"/>
                <a:tab pos="4876678" algn="l"/>
                <a:tab pos="5486263" algn="l"/>
                <a:tab pos="6095848" algn="l"/>
                <a:tab pos="6705432" algn="l"/>
                <a:tab pos="7315017" algn="l"/>
                <a:tab pos="7924602" algn="l"/>
                <a:tab pos="8534187" algn="l"/>
              </a:tabLst>
            </a:pPr>
            <a:r>
              <a:rPr lang="en-AU" sz="2000" i="1" dirty="0">
                <a:ea typeface="Calibri" panose="020F0502020204030204" pitchFamily="34" charset="0"/>
                <a:cs typeface="Times New Roman" panose="02020603050405020304" pitchFamily="18" charset="0"/>
              </a:rPr>
              <a:t>A.  Yes there was, ma'am.</a:t>
            </a:r>
          </a:p>
          <a:p>
            <a:pPr marL="0" indent="0">
              <a:spcBef>
                <a:spcPts val="0"/>
              </a:spcBef>
              <a:buNone/>
              <a:tabLst>
                <a:tab pos="609585" algn="l"/>
                <a:tab pos="1219170" algn="l"/>
                <a:tab pos="1828754" algn="l"/>
                <a:tab pos="2438339" algn="l"/>
                <a:tab pos="3047924" algn="l"/>
                <a:tab pos="3657509" algn="l"/>
                <a:tab pos="4267093" algn="l"/>
                <a:tab pos="4876678" algn="l"/>
                <a:tab pos="5486263" algn="l"/>
                <a:tab pos="6095848" algn="l"/>
                <a:tab pos="6705432" algn="l"/>
                <a:tab pos="7315017" algn="l"/>
                <a:tab pos="7924602" algn="l"/>
                <a:tab pos="8534187" algn="l"/>
              </a:tabLst>
            </a:pPr>
            <a:r>
              <a:rPr lang="en-AU" sz="2000" i="1" dirty="0">
                <a:ea typeface="Calibri" panose="020F0502020204030204" pitchFamily="34" charset="0"/>
                <a:cs typeface="Times New Roman" panose="02020603050405020304" pitchFamily="18" charset="0"/>
              </a:rPr>
              <a:t> Q.  Not on 3 July?</a:t>
            </a:r>
          </a:p>
          <a:p>
            <a:pPr marL="0" indent="0">
              <a:spcBef>
                <a:spcPts val="0"/>
              </a:spcBef>
              <a:buNone/>
              <a:tabLst>
                <a:tab pos="609585" algn="l"/>
                <a:tab pos="1219170" algn="l"/>
                <a:tab pos="1828754" algn="l"/>
                <a:tab pos="2438339" algn="l"/>
                <a:tab pos="3047924" algn="l"/>
                <a:tab pos="3657509" algn="l"/>
                <a:tab pos="4267093" algn="l"/>
                <a:tab pos="4876678" algn="l"/>
                <a:tab pos="5486263" algn="l"/>
                <a:tab pos="6095848" algn="l"/>
                <a:tab pos="6705432" algn="l"/>
                <a:tab pos="7315017" algn="l"/>
                <a:tab pos="7924602" algn="l"/>
                <a:tab pos="8534187" algn="l"/>
              </a:tabLst>
            </a:pPr>
            <a:r>
              <a:rPr lang="en-AU" sz="2000" i="1" dirty="0">
                <a:ea typeface="Calibri" panose="020F0502020204030204" pitchFamily="34" charset="0"/>
                <a:cs typeface="Times New Roman" panose="02020603050405020304" pitchFamily="18" charset="0"/>
              </a:rPr>
              <a:t>A.  Yes Ma'am.</a:t>
            </a:r>
          </a:p>
          <a:p>
            <a:pPr marL="0" indent="0">
              <a:spcBef>
                <a:spcPts val="0"/>
              </a:spcBef>
              <a:buNone/>
              <a:tabLst>
                <a:tab pos="609585" algn="l"/>
                <a:tab pos="1219170" algn="l"/>
                <a:tab pos="1828754" algn="l"/>
                <a:tab pos="2438339" algn="l"/>
                <a:tab pos="3047924" algn="l"/>
                <a:tab pos="3657509" algn="l"/>
                <a:tab pos="4267093" algn="l"/>
                <a:tab pos="4876678" algn="l"/>
                <a:tab pos="5486263" algn="l"/>
                <a:tab pos="6095848" algn="l"/>
                <a:tab pos="6705432" algn="l"/>
                <a:tab pos="7315017" algn="l"/>
                <a:tab pos="7924602" algn="l"/>
                <a:tab pos="8534187" algn="l"/>
              </a:tabLst>
            </a:pPr>
            <a:r>
              <a:rPr lang="en-AU" sz="2000" i="1" dirty="0">
                <a:ea typeface="Calibri" panose="020F0502020204030204" pitchFamily="34" charset="0"/>
                <a:cs typeface="Times New Roman" panose="02020603050405020304" pitchFamily="18" charset="0"/>
              </a:rPr>
              <a:t> Q.  And you knew at this stage that on this date I should say, that [N20A] loved you?</a:t>
            </a:r>
          </a:p>
          <a:p>
            <a:pPr marL="0" indent="0">
              <a:spcBef>
                <a:spcPts val="0"/>
              </a:spcBef>
              <a:buNone/>
              <a:tabLst>
                <a:tab pos="609585" algn="l"/>
                <a:tab pos="1219170" algn="l"/>
                <a:tab pos="1828754" algn="l"/>
                <a:tab pos="2438339" algn="l"/>
                <a:tab pos="3047924" algn="l"/>
                <a:tab pos="3657509" algn="l"/>
                <a:tab pos="4267093" algn="l"/>
                <a:tab pos="4876678" algn="l"/>
                <a:tab pos="5486263" algn="l"/>
                <a:tab pos="6095848" algn="l"/>
                <a:tab pos="6705432" algn="l"/>
                <a:tab pos="7315017" algn="l"/>
                <a:tab pos="7924602" algn="l"/>
                <a:tab pos="8534187" algn="l"/>
              </a:tabLst>
            </a:pPr>
            <a:r>
              <a:rPr lang="en-AU" sz="2000" i="1" dirty="0">
                <a:ea typeface="Calibri" panose="020F0502020204030204" pitchFamily="34" charset="0"/>
                <a:cs typeface="Times New Roman" panose="02020603050405020304" pitchFamily="18" charset="0"/>
              </a:rPr>
              <a:t>A.  Yes Ma'am.</a:t>
            </a:r>
          </a:p>
          <a:p>
            <a:endParaRPr lang="en-AU" sz="1800" dirty="0"/>
          </a:p>
        </p:txBody>
      </p:sp>
      <p:sp>
        <p:nvSpPr>
          <p:cNvPr id="4" name="Slide Number Placeholder 3">
            <a:extLst>
              <a:ext uri="{FF2B5EF4-FFF2-40B4-BE49-F238E27FC236}">
                <a16:creationId xmlns:a16="http://schemas.microsoft.com/office/drawing/2014/main" id="{E569A1C2-27F1-061D-7481-E96DFA790B47}"/>
              </a:ext>
            </a:extLst>
          </p:cNvPr>
          <p:cNvSpPr>
            <a:spLocks noGrp="1"/>
          </p:cNvSpPr>
          <p:nvPr>
            <p:ph type="sldNum" sz="quarter" idx="11"/>
          </p:nvPr>
        </p:nvSpPr>
        <p:spPr>
          <a:xfrm>
            <a:off x="8610600" y="6356350"/>
            <a:ext cx="2743200" cy="365125"/>
          </a:xfrm>
        </p:spPr>
        <p:txBody>
          <a:bodyPr>
            <a:normAutofit/>
          </a:bodyPr>
          <a:lstStyle/>
          <a:p>
            <a:pPr>
              <a:spcAft>
                <a:spcPts val="600"/>
              </a:spcAft>
            </a:pPr>
            <a:fld id="{DA7B4246-FDFA-7E4C-A54D-095A75DA82FF}" type="slidenum">
              <a:rPr lang="en-US" smtClean="0"/>
              <a:pPr>
                <a:spcAft>
                  <a:spcPts val="600"/>
                </a:spcAft>
              </a:pPr>
              <a:t>26</a:t>
            </a:fld>
            <a:endParaRPr lang="en-US"/>
          </a:p>
        </p:txBody>
      </p:sp>
    </p:spTree>
    <p:extLst>
      <p:ext uri="{BB962C8B-B14F-4D97-AF65-F5344CB8AC3E}">
        <p14:creationId xmlns:p14="http://schemas.microsoft.com/office/powerpoint/2010/main" val="201986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CADC0A7-6E85-3B48-E151-B08F5DCF0F9E}"/>
              </a:ext>
            </a:extLst>
          </p:cNvPr>
          <p:cNvSpPr>
            <a:spLocks noGrp="1"/>
          </p:cNvSpPr>
          <p:nvPr>
            <p:ph type="title"/>
          </p:nvPr>
        </p:nvSpPr>
        <p:spPr>
          <a:xfrm>
            <a:off x="838200" y="365125"/>
            <a:ext cx="10515600" cy="1325563"/>
          </a:xfrm>
        </p:spPr>
        <p:txBody>
          <a:bodyPr>
            <a:normAutofit/>
          </a:bodyPr>
          <a:lstStyle/>
          <a:p>
            <a:r>
              <a:rPr lang="en-US" b="1" dirty="0">
                <a:solidFill>
                  <a:schemeClr val="accent2"/>
                </a:solidFill>
                <a:latin typeface="Arial" panose="020B0604020202020204" pitchFamily="34" charset="0"/>
                <a:cs typeface="Arial" panose="020B0604020202020204" pitchFamily="34" charset="0"/>
              </a:rPr>
              <a:t>Intoxication</a:t>
            </a:r>
            <a:endParaRPr lang="en-AU" dirty="0">
              <a:solidFill>
                <a:schemeClr val="accent2"/>
              </a:solidFill>
              <a:latin typeface="Arial" panose="020B0604020202020204" pitchFamily="34" charset="0"/>
              <a:cs typeface="Arial" panose="020B0604020202020204" pitchFamily="34" charset="0"/>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25B404A-3A6F-21FA-0118-D6182598BA2D}"/>
              </a:ext>
            </a:extLst>
          </p:cNvPr>
          <p:cNvSpPr>
            <a:spLocks noGrp="1"/>
          </p:cNvSpPr>
          <p:nvPr>
            <p:ph sz="half" idx="1"/>
          </p:nvPr>
        </p:nvSpPr>
        <p:spPr>
          <a:xfrm>
            <a:off x="838200" y="1825625"/>
            <a:ext cx="10515600" cy="4351338"/>
          </a:xfrm>
        </p:spPr>
        <p:txBody>
          <a:bodyPr>
            <a:normAutofit/>
          </a:bodyPr>
          <a:lstStyle/>
          <a:p>
            <a:r>
              <a:rPr lang="en-AU" sz="2000" dirty="0">
                <a:latin typeface="Arial" panose="020B0604020202020204" pitchFamily="34" charset="0"/>
                <a:cs typeface="Arial" panose="020B0604020202020204" pitchFamily="34" charset="0"/>
              </a:rPr>
              <a:t>61HJ(1)(c)) A person does not consent to a sexual activity if the person is so affected by alcohol or another drug as to be incapable of consenting to the sexual activity*</a:t>
            </a:r>
          </a:p>
          <a:p>
            <a:pPr marL="609585" lvl="1" indent="0" algn="r">
              <a:buNone/>
            </a:pPr>
            <a:r>
              <a:rPr lang="en-AU" sz="2000" dirty="0">
                <a:latin typeface="Arial" panose="020B0604020202020204" pitchFamily="34" charset="0"/>
                <a:cs typeface="Arial" panose="020B0604020202020204" pitchFamily="34" charset="0"/>
              </a:rPr>
              <a:t>*No longer ‘may’ negate consent</a:t>
            </a:r>
          </a:p>
          <a:p>
            <a:pPr>
              <a:buFont typeface="Arial" panose="020B0604020202020204" pitchFamily="34" charset="0"/>
              <a:buChar char="•"/>
            </a:pPr>
            <a:endParaRPr lang="en-AU" sz="2000" dirty="0">
              <a:latin typeface="Arial" panose="020B0604020202020204" pitchFamily="34" charset="0"/>
              <a:cs typeface="Arial" panose="020B0604020202020204" pitchFamily="34" charset="0"/>
            </a:endParaRPr>
          </a:p>
          <a:p>
            <a:pPr marL="0" indent="0">
              <a:buNone/>
            </a:pPr>
            <a:r>
              <a:rPr lang="en-AU" sz="2000" dirty="0">
                <a:latin typeface="Arial" panose="020B0604020202020204" pitchFamily="34" charset="0"/>
                <a:cs typeface="Arial" panose="020B0604020202020204" pitchFamily="34" charset="0"/>
              </a:rPr>
              <a:t>	AND</a:t>
            </a:r>
          </a:p>
          <a:p>
            <a:pPr marL="0" indent="0">
              <a:buNone/>
            </a:pPr>
            <a:endParaRPr lang="en-AU" sz="2000" dirty="0">
              <a:latin typeface="Arial" panose="020B0604020202020204" pitchFamily="34" charset="0"/>
              <a:cs typeface="Arial" panose="020B0604020202020204" pitchFamily="34" charset="0"/>
            </a:endParaRPr>
          </a:p>
          <a:p>
            <a:r>
              <a:rPr lang="en-AU" sz="2000" dirty="0">
                <a:latin typeface="Arial" panose="020B0604020202020204" pitchFamily="34" charset="0"/>
                <a:cs typeface="Arial" panose="020B0604020202020204" pitchFamily="34" charset="0"/>
              </a:rPr>
              <a:t>New direction s 292E Direction—</a:t>
            </a:r>
          </a:p>
          <a:p>
            <a:pPr marL="484705" indent="0">
              <a:buNone/>
            </a:pPr>
            <a:r>
              <a:rPr lang="en-AU" sz="2000" dirty="0">
                <a:latin typeface="Arial" panose="020B0604020202020204" pitchFamily="34" charset="0"/>
                <a:cs typeface="Arial" panose="020B0604020202020204" pitchFamily="34" charset="0"/>
              </a:rPr>
              <a:t>It should not be assumed that a person consented to a sexual activity because the person—</a:t>
            </a:r>
          </a:p>
          <a:p>
            <a:pPr marL="484705" lvl="1" indent="0">
              <a:buNone/>
            </a:pPr>
            <a:r>
              <a:rPr lang="en-AU" sz="2000" dirty="0">
                <a:latin typeface="Arial" panose="020B0604020202020204" pitchFamily="34" charset="0"/>
                <a:cs typeface="Arial" panose="020B0604020202020204" pitchFamily="34" charset="0"/>
              </a:rPr>
              <a:t>…</a:t>
            </a:r>
          </a:p>
          <a:p>
            <a:pPr marL="484705" lvl="1" indent="0">
              <a:buNone/>
            </a:pPr>
            <a:r>
              <a:rPr lang="en-AU" sz="2000" dirty="0">
                <a:latin typeface="Arial" panose="020B0604020202020204" pitchFamily="34" charset="0"/>
                <a:cs typeface="Arial" panose="020B0604020202020204" pitchFamily="34" charset="0"/>
              </a:rPr>
              <a:t>(b) consumed alcohol or another drug, or</a:t>
            </a:r>
          </a:p>
          <a:p>
            <a:endParaRPr lang="en-AU" sz="1300" dirty="0"/>
          </a:p>
        </p:txBody>
      </p:sp>
      <p:sp>
        <p:nvSpPr>
          <p:cNvPr id="4" name="Slide Number Placeholder 3">
            <a:extLst>
              <a:ext uri="{FF2B5EF4-FFF2-40B4-BE49-F238E27FC236}">
                <a16:creationId xmlns:a16="http://schemas.microsoft.com/office/drawing/2014/main" id="{F2D432BB-4296-329A-C175-EA1BB3A4AED4}"/>
              </a:ext>
            </a:extLst>
          </p:cNvPr>
          <p:cNvSpPr>
            <a:spLocks noGrp="1"/>
          </p:cNvSpPr>
          <p:nvPr>
            <p:ph type="sldNum" sz="quarter" idx="11"/>
          </p:nvPr>
        </p:nvSpPr>
        <p:spPr>
          <a:xfrm>
            <a:off x="8610600" y="6356350"/>
            <a:ext cx="2743200" cy="365125"/>
          </a:xfrm>
        </p:spPr>
        <p:txBody>
          <a:bodyPr>
            <a:normAutofit/>
          </a:bodyPr>
          <a:lstStyle/>
          <a:p>
            <a:pPr>
              <a:spcAft>
                <a:spcPts val="600"/>
              </a:spcAft>
            </a:pPr>
            <a:fld id="{DA7B4246-FDFA-7E4C-A54D-095A75DA82FF}" type="slidenum">
              <a:rPr lang="en-US" smtClean="0"/>
              <a:pPr>
                <a:spcAft>
                  <a:spcPts val="600"/>
                </a:spcAft>
              </a:pPr>
              <a:t>27</a:t>
            </a:fld>
            <a:endParaRPr lang="en-US"/>
          </a:p>
        </p:txBody>
      </p:sp>
    </p:spTree>
    <p:extLst>
      <p:ext uri="{BB962C8B-B14F-4D97-AF65-F5344CB8AC3E}">
        <p14:creationId xmlns:p14="http://schemas.microsoft.com/office/powerpoint/2010/main" val="2697835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7CD06BC-346A-E93E-27F8-A2410681E7C6}"/>
              </a:ext>
            </a:extLst>
          </p:cNvPr>
          <p:cNvSpPr>
            <a:spLocks noGrp="1"/>
          </p:cNvSpPr>
          <p:nvPr>
            <p:ph type="title"/>
          </p:nvPr>
        </p:nvSpPr>
        <p:spPr>
          <a:xfrm>
            <a:off x="838200" y="365125"/>
            <a:ext cx="10515600" cy="1325563"/>
          </a:xfrm>
        </p:spPr>
        <p:txBody>
          <a:bodyPr>
            <a:normAutofit/>
          </a:bodyPr>
          <a:lstStyle/>
          <a:p>
            <a:r>
              <a:rPr lang="en-US" b="1" dirty="0">
                <a:solidFill>
                  <a:schemeClr val="accent2"/>
                </a:solidFill>
                <a:latin typeface="Arial" panose="020B0604020202020204" pitchFamily="34" charset="0"/>
                <a:cs typeface="Arial" panose="020B0604020202020204" pitchFamily="34" charset="0"/>
              </a:rPr>
              <a:t>Intoxication: </a:t>
            </a:r>
            <a:r>
              <a:rPr lang="en-AU" dirty="0">
                <a:solidFill>
                  <a:schemeClr val="accent2"/>
                </a:solidFill>
                <a:latin typeface="Arial" panose="020B0604020202020204" pitchFamily="34" charset="0"/>
                <a:cs typeface="Arial" panose="020B0604020202020204" pitchFamily="34" charset="0"/>
              </a:rPr>
              <a:t>61HJ(1)(c)</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0EB78EE-58A0-1F07-6CBD-155CC5259B18}"/>
              </a:ext>
            </a:extLst>
          </p:cNvPr>
          <p:cNvSpPr>
            <a:spLocks noGrp="1"/>
          </p:cNvSpPr>
          <p:nvPr>
            <p:ph sz="half" idx="1"/>
          </p:nvPr>
        </p:nvSpPr>
        <p:spPr>
          <a:xfrm>
            <a:off x="838200" y="1825625"/>
            <a:ext cx="10515600" cy="4351338"/>
          </a:xfrm>
        </p:spPr>
        <p:txBody>
          <a:bodyPr>
            <a:normAutofit lnSpcReduction="10000"/>
          </a:bodyPr>
          <a:lstStyle/>
          <a:p>
            <a:pPr marL="0" indent="0">
              <a:buNone/>
            </a:pPr>
            <a:r>
              <a:rPr lang="en-GB" i="1" dirty="0">
                <a:latin typeface="Arial" panose="020B0604020202020204" pitchFamily="34" charset="0"/>
                <a:cs typeface="Arial" panose="020B0604020202020204" pitchFamily="34" charset="0"/>
              </a:rPr>
              <a:t>DEFENCE COUNSEL: Would you agree with this; that by that late stage, </a:t>
            </a:r>
            <a:r>
              <a:rPr lang="en-GB" b="1" i="1" dirty="0">
                <a:latin typeface="Arial" panose="020B0604020202020204" pitchFamily="34" charset="0"/>
                <a:cs typeface="Arial" panose="020B0604020202020204" pitchFamily="34" charset="0"/>
              </a:rPr>
              <a:t>you were off your face?</a:t>
            </a:r>
          </a:p>
          <a:p>
            <a:pPr marL="0" indent="0">
              <a:buNone/>
            </a:pPr>
            <a:endParaRPr lang="en-AU" i="1"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COMPLAINANT: I don’t know. What is - what’s the difference between drunk and off your face?</a:t>
            </a:r>
          </a:p>
          <a:p>
            <a:pPr marL="0" indent="0">
              <a:buNone/>
            </a:pPr>
            <a:endParaRPr lang="en-AU" i="1"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DEFENCE COUNSEL: </a:t>
            </a:r>
            <a:r>
              <a:rPr lang="en-GB" b="1" i="1" dirty="0">
                <a:latin typeface="Arial" panose="020B0604020202020204" pitchFamily="34" charset="0"/>
                <a:cs typeface="Arial" panose="020B0604020202020204" pitchFamily="34" charset="0"/>
              </a:rPr>
              <a:t>Extremely drunk</a:t>
            </a:r>
            <a:r>
              <a:rPr lang="en-GB" i="1" dirty="0">
                <a:latin typeface="Arial" panose="020B0604020202020204" pitchFamily="34" charset="0"/>
                <a:cs typeface="Arial" panose="020B0604020202020204" pitchFamily="34" charset="0"/>
              </a:rPr>
              <a:t>; I will put it that way?</a:t>
            </a:r>
          </a:p>
          <a:p>
            <a:pPr marL="0" indent="0">
              <a:buNone/>
            </a:pPr>
            <a:endParaRPr lang="en-AU" i="1"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COMPLAINANT: I’d say quite drunk but maybe not extremely drunk.</a:t>
            </a:r>
            <a:endParaRPr lang="en-AU" i="1" dirty="0">
              <a:latin typeface="Arial" panose="020B0604020202020204" pitchFamily="34" charset="0"/>
              <a:cs typeface="Arial" panose="020B0604020202020204" pitchFamily="34" charset="0"/>
            </a:endParaRPr>
          </a:p>
          <a:p>
            <a:endParaRPr lang="en-AU" dirty="0"/>
          </a:p>
        </p:txBody>
      </p:sp>
      <p:sp>
        <p:nvSpPr>
          <p:cNvPr id="4" name="Slide Number Placeholder 3">
            <a:extLst>
              <a:ext uri="{FF2B5EF4-FFF2-40B4-BE49-F238E27FC236}">
                <a16:creationId xmlns:a16="http://schemas.microsoft.com/office/drawing/2014/main" id="{16572A99-C623-A1E7-B1EB-16E63636714F}"/>
              </a:ext>
            </a:extLst>
          </p:cNvPr>
          <p:cNvSpPr>
            <a:spLocks noGrp="1"/>
          </p:cNvSpPr>
          <p:nvPr>
            <p:ph type="sldNum" sz="quarter" idx="11"/>
          </p:nvPr>
        </p:nvSpPr>
        <p:spPr>
          <a:xfrm>
            <a:off x="8610600" y="6356350"/>
            <a:ext cx="2743200" cy="365125"/>
          </a:xfrm>
        </p:spPr>
        <p:txBody>
          <a:bodyPr>
            <a:normAutofit/>
          </a:bodyPr>
          <a:lstStyle/>
          <a:p>
            <a:pPr>
              <a:spcAft>
                <a:spcPts val="600"/>
              </a:spcAft>
            </a:pPr>
            <a:fld id="{DA7B4246-FDFA-7E4C-A54D-095A75DA82FF}" type="slidenum">
              <a:rPr lang="en-US" smtClean="0"/>
              <a:pPr>
                <a:spcAft>
                  <a:spcPts val="600"/>
                </a:spcAft>
              </a:pPr>
              <a:t>28</a:t>
            </a:fld>
            <a:endParaRPr lang="en-US"/>
          </a:p>
        </p:txBody>
      </p:sp>
    </p:spTree>
    <p:extLst>
      <p:ext uri="{BB962C8B-B14F-4D97-AF65-F5344CB8AC3E}">
        <p14:creationId xmlns:p14="http://schemas.microsoft.com/office/powerpoint/2010/main" val="6691363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7748781-64CA-9E55-40B9-3969890B8448}"/>
              </a:ext>
            </a:extLst>
          </p:cNvPr>
          <p:cNvSpPr>
            <a:spLocks noGrp="1"/>
          </p:cNvSpPr>
          <p:nvPr>
            <p:ph type="title"/>
          </p:nvPr>
        </p:nvSpPr>
        <p:spPr>
          <a:xfrm>
            <a:off x="838200" y="365125"/>
            <a:ext cx="10515600" cy="1325563"/>
          </a:xfrm>
        </p:spPr>
        <p:txBody>
          <a:bodyPr>
            <a:normAutofit/>
          </a:bodyPr>
          <a:lstStyle/>
          <a:p>
            <a:r>
              <a:rPr lang="en-US" b="1" dirty="0">
                <a:solidFill>
                  <a:schemeClr val="accent2"/>
                </a:solidFill>
                <a:latin typeface="Arial" panose="020B0604020202020204" pitchFamily="34" charset="0"/>
                <a:cs typeface="Arial" panose="020B0604020202020204" pitchFamily="34" charset="0"/>
              </a:rPr>
              <a:t>Intoxication</a:t>
            </a:r>
            <a:endParaRPr lang="en-AU" dirty="0">
              <a:solidFill>
                <a:schemeClr val="accent2"/>
              </a:solidFill>
              <a:latin typeface="Arial" panose="020B0604020202020204" pitchFamily="34" charset="0"/>
              <a:cs typeface="Arial" panose="020B0604020202020204" pitchFamily="34" charset="0"/>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9C0E54A-12A8-450A-D5F7-9E6C908E6198}"/>
              </a:ext>
            </a:extLst>
          </p:cNvPr>
          <p:cNvSpPr>
            <a:spLocks noGrp="1"/>
          </p:cNvSpPr>
          <p:nvPr>
            <p:ph sz="half" idx="1"/>
          </p:nvPr>
        </p:nvSpPr>
        <p:spPr>
          <a:xfrm>
            <a:off x="838200" y="1825624"/>
            <a:ext cx="10515600" cy="4441031"/>
          </a:xfrm>
        </p:spPr>
        <p:txBody>
          <a:bodyPr>
            <a:normAutofit lnSpcReduction="10000"/>
          </a:bodyPr>
          <a:lstStyle/>
          <a:p>
            <a:pPr marL="0" indent="0">
              <a:buNone/>
            </a:pPr>
            <a:r>
              <a:rPr lang="en-GB" sz="1800" i="1" dirty="0">
                <a:latin typeface="Arial" panose="020B0604020202020204" pitchFamily="34" charset="0"/>
                <a:cs typeface="Arial" panose="020B0604020202020204" pitchFamily="34" charset="0"/>
              </a:rPr>
              <a:t>DEFENCE COUNSEL: Do you say at this stage you were so intoxicated that you probably weren’t thinking straight?</a:t>
            </a:r>
            <a:endParaRPr lang="en-AU" sz="1800" i="1" dirty="0">
              <a:latin typeface="Arial" panose="020B0604020202020204" pitchFamily="34" charset="0"/>
              <a:cs typeface="Arial" panose="020B0604020202020204" pitchFamily="34" charset="0"/>
            </a:endParaRPr>
          </a:p>
          <a:p>
            <a:pPr marL="0" indent="0">
              <a:buNone/>
            </a:pPr>
            <a:r>
              <a:rPr lang="en-GB" sz="1800" i="1" dirty="0">
                <a:latin typeface="Arial" panose="020B0604020202020204" pitchFamily="34" charset="0"/>
                <a:cs typeface="Arial" panose="020B0604020202020204" pitchFamily="34" charset="0"/>
              </a:rPr>
              <a:t>COMPLAINANT: I don’t understand what you mean by that.</a:t>
            </a:r>
            <a:endParaRPr lang="en-AU" sz="1800" i="1" dirty="0">
              <a:latin typeface="Arial" panose="020B0604020202020204" pitchFamily="34" charset="0"/>
              <a:cs typeface="Arial" panose="020B0604020202020204" pitchFamily="34" charset="0"/>
            </a:endParaRPr>
          </a:p>
          <a:p>
            <a:pPr marL="0" indent="0">
              <a:buNone/>
            </a:pPr>
            <a:r>
              <a:rPr lang="en-GB" sz="1800" i="1" dirty="0">
                <a:latin typeface="Arial" panose="020B0604020202020204" pitchFamily="34" charset="0"/>
                <a:cs typeface="Arial" panose="020B0604020202020204" pitchFamily="34" charset="0"/>
              </a:rPr>
              <a:t>DEFENCE COUNSEL: </a:t>
            </a:r>
            <a:r>
              <a:rPr lang="en-GB" sz="1800" b="1" i="1" dirty="0">
                <a:latin typeface="Arial" panose="020B0604020202020204" pitchFamily="34" charset="0"/>
                <a:cs typeface="Arial" panose="020B0604020202020204" pitchFamily="34" charset="0"/>
              </a:rPr>
              <a:t>You weren’t making decisions and reasoning in the same way that you normally do?</a:t>
            </a:r>
            <a:endParaRPr lang="en-AU" sz="1800" b="1" i="1" dirty="0">
              <a:latin typeface="Arial" panose="020B0604020202020204" pitchFamily="34" charset="0"/>
              <a:cs typeface="Arial" panose="020B0604020202020204" pitchFamily="34" charset="0"/>
            </a:endParaRPr>
          </a:p>
          <a:p>
            <a:pPr marL="0" indent="0">
              <a:buNone/>
            </a:pPr>
            <a:r>
              <a:rPr lang="en-GB" sz="1800" i="1" dirty="0">
                <a:latin typeface="Arial" panose="020B0604020202020204" pitchFamily="34" charset="0"/>
                <a:cs typeface="Arial" panose="020B0604020202020204" pitchFamily="34" charset="0"/>
              </a:rPr>
              <a:t>COMPLAINANT: I don’t think I was doing anything abnormal.</a:t>
            </a:r>
            <a:endParaRPr lang="en-AU" sz="1800" i="1" dirty="0">
              <a:latin typeface="Arial" panose="020B0604020202020204" pitchFamily="34" charset="0"/>
              <a:cs typeface="Arial" panose="020B0604020202020204" pitchFamily="34" charset="0"/>
            </a:endParaRPr>
          </a:p>
          <a:p>
            <a:pPr marL="0" indent="0">
              <a:buNone/>
            </a:pPr>
            <a:r>
              <a:rPr lang="en-GB" sz="1800" i="1" dirty="0">
                <a:latin typeface="Arial" panose="020B0604020202020204" pitchFamily="34" charset="0"/>
                <a:cs typeface="Arial" panose="020B0604020202020204" pitchFamily="34" charset="0"/>
              </a:rPr>
              <a:t>DEFENCE COUNSEL: What about joining [the accused] on the bed? That would be abnormal?</a:t>
            </a:r>
            <a:endParaRPr lang="en-AU" sz="1800" i="1" dirty="0">
              <a:latin typeface="Arial" panose="020B0604020202020204" pitchFamily="34" charset="0"/>
              <a:cs typeface="Arial" panose="020B0604020202020204" pitchFamily="34" charset="0"/>
            </a:endParaRPr>
          </a:p>
          <a:p>
            <a:pPr marL="0" indent="0">
              <a:buNone/>
            </a:pPr>
            <a:r>
              <a:rPr lang="en-GB" sz="1800" i="1" dirty="0">
                <a:latin typeface="Arial" panose="020B0604020202020204" pitchFamily="34" charset="0"/>
                <a:cs typeface="Arial" panose="020B0604020202020204" pitchFamily="34" charset="0"/>
              </a:rPr>
              <a:t>COMPLAINANT: Yes. ...</a:t>
            </a:r>
            <a:endParaRPr lang="en-AU" sz="1800" i="1" dirty="0">
              <a:latin typeface="Arial" panose="020B0604020202020204" pitchFamily="34" charset="0"/>
              <a:cs typeface="Arial" panose="020B0604020202020204" pitchFamily="34" charset="0"/>
            </a:endParaRPr>
          </a:p>
          <a:p>
            <a:pPr marL="0" indent="0">
              <a:buNone/>
            </a:pPr>
            <a:r>
              <a:rPr lang="en-GB" sz="1800" i="1" dirty="0">
                <a:latin typeface="Arial" panose="020B0604020202020204" pitchFamily="34" charset="0"/>
                <a:cs typeface="Arial" panose="020B0604020202020204" pitchFamily="34" charset="0"/>
              </a:rPr>
              <a:t>DEFENCE COUNSEL: Isn’t it possible that in your normal state, in your conscious mind, you wouldn’t have done these things but in the state that you were in that night you might have?</a:t>
            </a:r>
            <a:endParaRPr lang="en-AU" sz="1800" i="1" dirty="0">
              <a:latin typeface="Arial" panose="020B0604020202020204" pitchFamily="34" charset="0"/>
              <a:cs typeface="Arial" panose="020B0604020202020204" pitchFamily="34" charset="0"/>
            </a:endParaRPr>
          </a:p>
          <a:p>
            <a:pPr marL="0" indent="0">
              <a:buNone/>
            </a:pPr>
            <a:r>
              <a:rPr lang="en-GB" sz="1800" i="1" dirty="0">
                <a:latin typeface="Arial" panose="020B0604020202020204" pitchFamily="34" charset="0"/>
                <a:cs typeface="Arial" panose="020B0604020202020204" pitchFamily="34" charset="0"/>
              </a:rPr>
              <a:t>COMPLAINANT: No, I wouldn’t have done those things in a drunken state.</a:t>
            </a:r>
            <a:endParaRPr lang="en-AU" sz="1800" i="1" dirty="0">
              <a:latin typeface="Arial" panose="020B0604020202020204" pitchFamily="34" charset="0"/>
              <a:cs typeface="Arial" panose="020B0604020202020204" pitchFamily="34" charset="0"/>
            </a:endParaRPr>
          </a:p>
          <a:p>
            <a:pPr marL="0" indent="0">
              <a:buNone/>
            </a:pPr>
            <a:r>
              <a:rPr lang="en-GB" sz="1800" i="1" dirty="0">
                <a:latin typeface="Arial" panose="020B0604020202020204" pitchFamily="34" charset="0"/>
                <a:cs typeface="Arial" panose="020B0604020202020204" pitchFamily="34" charset="0"/>
              </a:rPr>
              <a:t>DEFENCE COUNSEL: </a:t>
            </a:r>
            <a:r>
              <a:rPr lang="en-GB" sz="1800" b="1" i="1" dirty="0">
                <a:latin typeface="Arial" panose="020B0604020202020204" pitchFamily="34" charset="0"/>
                <a:cs typeface="Arial" panose="020B0604020202020204" pitchFamily="34" charset="0"/>
              </a:rPr>
              <a:t>It’s possible on this night that you did; that they occurred consensually?</a:t>
            </a:r>
            <a:endParaRPr lang="en-AU" sz="1800" b="1" i="1" dirty="0">
              <a:latin typeface="Arial" panose="020B0604020202020204" pitchFamily="34" charset="0"/>
              <a:cs typeface="Arial" panose="020B0604020202020204" pitchFamily="34" charset="0"/>
            </a:endParaRPr>
          </a:p>
          <a:p>
            <a:pPr marL="0" indent="0">
              <a:buNone/>
            </a:pPr>
            <a:r>
              <a:rPr lang="en-AU" sz="1800" i="1" dirty="0">
                <a:latin typeface="Arial" panose="020B0604020202020204" pitchFamily="34" charset="0"/>
                <a:cs typeface="Arial" panose="020B0604020202020204" pitchFamily="34" charset="0"/>
              </a:rPr>
              <a:t>COMPLAINANT: I dispute that.</a:t>
            </a:r>
            <a:endParaRPr lang="en-US" sz="1800" i="1" dirty="0">
              <a:latin typeface="Arial" panose="020B0604020202020204" pitchFamily="34" charset="0"/>
              <a:cs typeface="Arial" panose="020B0604020202020204" pitchFamily="34" charset="0"/>
            </a:endParaRPr>
          </a:p>
          <a:p>
            <a:endParaRPr lang="en-AU" sz="1800" dirty="0"/>
          </a:p>
        </p:txBody>
      </p:sp>
      <p:sp>
        <p:nvSpPr>
          <p:cNvPr id="4" name="Slide Number Placeholder 3">
            <a:extLst>
              <a:ext uri="{FF2B5EF4-FFF2-40B4-BE49-F238E27FC236}">
                <a16:creationId xmlns:a16="http://schemas.microsoft.com/office/drawing/2014/main" id="{6C0F3CBC-2485-DD3E-1B02-EA7609B7C6F7}"/>
              </a:ext>
            </a:extLst>
          </p:cNvPr>
          <p:cNvSpPr>
            <a:spLocks noGrp="1"/>
          </p:cNvSpPr>
          <p:nvPr>
            <p:ph type="sldNum" sz="quarter" idx="11"/>
          </p:nvPr>
        </p:nvSpPr>
        <p:spPr>
          <a:xfrm>
            <a:off x="8610600" y="6356350"/>
            <a:ext cx="2743200" cy="365125"/>
          </a:xfrm>
        </p:spPr>
        <p:txBody>
          <a:bodyPr>
            <a:normAutofit/>
          </a:bodyPr>
          <a:lstStyle/>
          <a:p>
            <a:pPr>
              <a:spcAft>
                <a:spcPts val="600"/>
              </a:spcAft>
            </a:pPr>
            <a:fld id="{DA7B4246-FDFA-7E4C-A54D-095A75DA82FF}" type="slidenum">
              <a:rPr lang="en-US" smtClean="0"/>
              <a:pPr>
                <a:spcAft>
                  <a:spcPts val="600"/>
                </a:spcAft>
              </a:pPr>
              <a:t>29</a:t>
            </a:fld>
            <a:endParaRPr lang="en-US"/>
          </a:p>
        </p:txBody>
      </p:sp>
    </p:spTree>
    <p:extLst>
      <p:ext uri="{BB962C8B-B14F-4D97-AF65-F5344CB8AC3E}">
        <p14:creationId xmlns:p14="http://schemas.microsoft.com/office/powerpoint/2010/main" val="2855791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4C531EF-89AD-61D2-AAF5-4DBD3897C0B4}"/>
              </a:ext>
            </a:extLst>
          </p:cNvPr>
          <p:cNvSpPr>
            <a:spLocks noGrp="1"/>
          </p:cNvSpPr>
          <p:nvPr>
            <p:ph type="title"/>
          </p:nvPr>
        </p:nvSpPr>
        <p:spPr>
          <a:xfrm>
            <a:off x="838200" y="365125"/>
            <a:ext cx="10515600" cy="1018197"/>
          </a:xfrm>
        </p:spPr>
        <p:txBody>
          <a:bodyPr>
            <a:normAutofit/>
          </a:bodyPr>
          <a:lstStyle/>
          <a:p>
            <a:r>
              <a:rPr lang="en-US" b="1" dirty="0">
                <a:solidFill>
                  <a:schemeClr val="accent2"/>
                </a:solidFill>
                <a:latin typeface="Arial" panose="020B0604020202020204" pitchFamily="34" charset="0"/>
                <a:cs typeface="Arial" panose="020B0604020202020204" pitchFamily="34" charset="0"/>
              </a:rPr>
              <a:t>Legislative reform 40+ years</a:t>
            </a:r>
            <a:endParaRPr lang="en-AU" dirty="0">
              <a:solidFill>
                <a:schemeClr val="accent2"/>
              </a:solidFill>
              <a:latin typeface="Arial" panose="020B0604020202020204" pitchFamily="34" charset="0"/>
              <a:cs typeface="Arial" panose="020B06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4CE56A1-C7B6-FD43-2D8A-426FC4F5CE65}"/>
              </a:ext>
            </a:extLst>
          </p:cNvPr>
          <p:cNvSpPr>
            <a:spLocks noGrp="1"/>
          </p:cNvSpPr>
          <p:nvPr>
            <p:ph idx="1"/>
          </p:nvPr>
        </p:nvSpPr>
        <p:spPr>
          <a:xfrm>
            <a:off x="838200" y="1383323"/>
            <a:ext cx="10798090" cy="5109552"/>
          </a:xfrm>
        </p:spPr>
        <p:txBody>
          <a:bodyPr>
            <a:noAutofit/>
          </a:bodyPr>
          <a:lstStyle/>
          <a:p>
            <a:pPr marL="385763" indent="-385763">
              <a:buFont typeface="+mj-lt"/>
              <a:buAutoNum type="arabicPeriod"/>
            </a:pPr>
            <a:r>
              <a:rPr lang="en-AU" sz="1800" b="1" dirty="0">
                <a:latin typeface="Arial" panose="020B0604020202020204" pitchFamily="34" charset="0"/>
                <a:cs typeface="Arial" panose="020B0604020202020204" pitchFamily="34" charset="0"/>
              </a:rPr>
              <a:t>1981</a:t>
            </a:r>
            <a:r>
              <a:rPr lang="en-AU" sz="1800" dirty="0">
                <a:latin typeface="Arial" panose="020B0604020202020204" pitchFamily="34" charset="0"/>
                <a:cs typeface="Arial" panose="020B0604020202020204" pitchFamily="34" charset="0"/>
              </a:rPr>
              <a:t>: </a:t>
            </a:r>
            <a:r>
              <a:rPr lang="en-AU" sz="1800" i="1" dirty="0">
                <a:latin typeface="Arial" panose="020B0604020202020204" pitchFamily="34" charset="0"/>
                <a:cs typeface="Arial" panose="020B0604020202020204" pitchFamily="34" charset="0"/>
              </a:rPr>
              <a:t>Crimes (Sexual Assault) Amendment Act 1981</a:t>
            </a:r>
            <a:r>
              <a:rPr lang="en-AU" sz="1800" dirty="0">
                <a:latin typeface="Arial" panose="020B0604020202020204" pitchFamily="34" charset="0"/>
                <a:cs typeface="Arial" panose="020B0604020202020204" pitchFamily="34" charset="0"/>
              </a:rPr>
              <a:t> </a:t>
            </a:r>
            <a:r>
              <a:rPr lang="en-AU" sz="1800" dirty="0" err="1">
                <a:latin typeface="Arial" panose="020B0604020202020204" pitchFamily="34" charset="0"/>
                <a:cs typeface="Arial" panose="020B0604020202020204" pitchFamily="34" charset="0"/>
              </a:rPr>
              <a:t>mo</a:t>
            </a:r>
            <a:r>
              <a:rPr lang="en-US" sz="1800" dirty="0" err="1">
                <a:latin typeface="Arial" panose="020B0604020202020204" pitchFamily="34" charset="0"/>
                <a:cs typeface="Arial" panose="020B0604020202020204" pitchFamily="34" charset="0"/>
              </a:rPr>
              <a:t>st</a:t>
            </a:r>
            <a:r>
              <a:rPr lang="en-US" sz="1800" dirty="0">
                <a:latin typeface="Arial" panose="020B0604020202020204" pitchFamily="34" charset="0"/>
                <a:cs typeface="Arial" panose="020B0604020202020204" pitchFamily="34" charset="0"/>
              </a:rPr>
              <a:t> significant: </a:t>
            </a:r>
          </a:p>
          <a:p>
            <a:pPr lvl="1">
              <a:buFontTx/>
              <a:buChar char="-"/>
            </a:pPr>
            <a:r>
              <a:rPr lang="en-US" sz="1800" dirty="0">
                <a:latin typeface="Arial" panose="020B0604020202020204" pitchFamily="34" charset="0"/>
                <a:cs typeface="Arial" panose="020B0604020202020204" pitchFamily="34" charset="0"/>
              </a:rPr>
              <a:t>graduated series of offences </a:t>
            </a:r>
          </a:p>
          <a:p>
            <a:pPr lvl="1">
              <a:buFontTx/>
              <a:buChar char="-"/>
            </a:pPr>
            <a:r>
              <a:rPr lang="en-US" sz="1800" dirty="0">
                <a:latin typeface="Arial" panose="020B0604020202020204" pitchFamily="34" charset="0"/>
                <a:cs typeface="Arial" panose="020B0604020202020204" pitchFamily="34" charset="0"/>
              </a:rPr>
              <a:t>expanded conduct</a:t>
            </a:r>
          </a:p>
          <a:p>
            <a:pPr lvl="1">
              <a:buFontTx/>
              <a:buChar char="-"/>
            </a:pPr>
            <a:r>
              <a:rPr lang="en-US" sz="1800" dirty="0">
                <a:latin typeface="Arial" panose="020B0604020202020204" pitchFamily="34" charset="0"/>
                <a:cs typeface="Arial" panose="020B0604020202020204" pitchFamily="34" charset="0"/>
              </a:rPr>
              <a:t>Gender neutrality</a:t>
            </a:r>
            <a:endParaRPr lang="en-AU" sz="1800" dirty="0">
              <a:latin typeface="Arial" panose="020B0604020202020204" pitchFamily="34" charset="0"/>
              <a:cs typeface="Arial" panose="020B0604020202020204" pitchFamily="34" charset="0"/>
            </a:endParaRPr>
          </a:p>
          <a:p>
            <a:pPr lvl="1">
              <a:buFontTx/>
              <a:buChar char="-"/>
            </a:pPr>
            <a:r>
              <a:rPr lang="en-US" sz="1800" dirty="0">
                <a:latin typeface="Arial" panose="020B0604020202020204" pitchFamily="34" charset="0"/>
                <a:cs typeface="Arial" panose="020B0604020202020204" pitchFamily="34" charset="0"/>
              </a:rPr>
              <a:t>Move to consent</a:t>
            </a:r>
          </a:p>
          <a:p>
            <a:pPr>
              <a:buFontTx/>
              <a:buChar char="-"/>
            </a:pPr>
            <a:endParaRPr lang="en-AU" sz="1800" dirty="0">
              <a:latin typeface="Arial" panose="020B0604020202020204" pitchFamily="34" charset="0"/>
              <a:cs typeface="Arial" panose="020B0604020202020204" pitchFamily="34" charset="0"/>
            </a:endParaRPr>
          </a:p>
          <a:p>
            <a:pPr marL="0" indent="0">
              <a:buNone/>
            </a:pPr>
            <a:r>
              <a:rPr lang="en-AU" sz="1800" b="1" dirty="0">
                <a:latin typeface="Arial" panose="020B0604020202020204" pitchFamily="34" charset="0"/>
                <a:cs typeface="Arial" panose="020B0604020202020204" pitchFamily="34" charset="0"/>
              </a:rPr>
              <a:t>2. 1989</a:t>
            </a:r>
            <a:r>
              <a:rPr lang="en-AU" sz="1800" dirty="0">
                <a:latin typeface="Arial" panose="020B0604020202020204" pitchFamily="34" charset="0"/>
                <a:cs typeface="Arial" panose="020B0604020202020204" pitchFamily="34" charset="0"/>
              </a:rPr>
              <a:t>: </a:t>
            </a:r>
            <a:r>
              <a:rPr lang="en-AU" sz="1800" i="1" dirty="0">
                <a:latin typeface="Arial" panose="020B0604020202020204" pitchFamily="34" charset="0"/>
                <a:cs typeface="Arial" panose="020B0604020202020204" pitchFamily="34" charset="0"/>
              </a:rPr>
              <a:t>Crimes (Amendment) Act 1989</a:t>
            </a:r>
            <a:r>
              <a:rPr lang="en-AU" sz="1800" dirty="0">
                <a:latin typeface="Arial" panose="020B0604020202020204" pitchFamily="34" charset="0"/>
                <a:cs typeface="Arial" panose="020B0604020202020204" pitchFamily="34" charset="0"/>
              </a:rPr>
              <a:t>: moved from graduated offences to three basic offences to 3 offences sexual assault; indecent assault; and acts of indecency</a:t>
            </a:r>
            <a:endParaRPr lang="en-AU" sz="1800" b="1" dirty="0">
              <a:latin typeface="Arial" panose="020B0604020202020204" pitchFamily="34" charset="0"/>
              <a:cs typeface="Arial" panose="020B0604020202020204" pitchFamily="34" charset="0"/>
            </a:endParaRPr>
          </a:p>
          <a:p>
            <a:pPr marL="0" indent="0">
              <a:buNone/>
            </a:pPr>
            <a:endParaRPr lang="en-AU" sz="1800" b="1" dirty="0">
              <a:latin typeface="Arial" panose="020B0604020202020204" pitchFamily="34" charset="0"/>
              <a:cs typeface="Arial" panose="020B0604020202020204" pitchFamily="34" charset="0"/>
            </a:endParaRPr>
          </a:p>
          <a:p>
            <a:pPr marL="0" indent="0">
              <a:buNone/>
            </a:pPr>
            <a:r>
              <a:rPr lang="en-AU" sz="1800" b="1" dirty="0">
                <a:latin typeface="Arial" panose="020B0604020202020204" pitchFamily="34" charset="0"/>
                <a:cs typeface="Arial" panose="020B0604020202020204" pitchFamily="34" charset="0"/>
              </a:rPr>
              <a:t>3. 2007: </a:t>
            </a:r>
            <a:r>
              <a:rPr lang="en-AU" sz="1800" i="1" dirty="0">
                <a:latin typeface="Arial" panose="020B0604020202020204" pitchFamily="34" charset="0"/>
                <a:cs typeface="Arial" panose="020B0604020202020204" pitchFamily="34" charset="0"/>
              </a:rPr>
              <a:t>Crimes Amendment (Consent – Sexual Assault Offences) Act 2007 </a:t>
            </a:r>
          </a:p>
          <a:p>
            <a:pPr>
              <a:buFontTx/>
              <a:buChar char="-"/>
            </a:pPr>
            <a:r>
              <a:rPr lang="en-AU" sz="1800" dirty="0">
                <a:latin typeface="Arial" panose="020B0604020202020204" pitchFamily="34" charset="0"/>
                <a:cs typeface="Arial" panose="020B0604020202020204" pitchFamily="34" charset="0"/>
              </a:rPr>
              <a:t>introduced an express definition of consent; </a:t>
            </a:r>
          </a:p>
          <a:p>
            <a:pPr>
              <a:buFontTx/>
              <a:buChar char="-"/>
            </a:pPr>
            <a:r>
              <a:rPr lang="en-AU" sz="1800" dirty="0">
                <a:latin typeface="Arial" panose="020B0604020202020204" pitchFamily="34" charset="0"/>
                <a:cs typeface="Arial" panose="020B0604020202020204" pitchFamily="34" charset="0"/>
              </a:rPr>
              <a:t>expanded the list of automatic negations and included may negate consent; </a:t>
            </a:r>
          </a:p>
          <a:p>
            <a:pPr>
              <a:buFontTx/>
              <a:buChar char="-"/>
            </a:pPr>
            <a:r>
              <a:rPr lang="en-AU" sz="1800" dirty="0">
                <a:latin typeface="Arial" panose="020B0604020202020204" pitchFamily="34" charset="0"/>
                <a:cs typeface="Arial" panose="020B0604020202020204" pitchFamily="34" charset="0"/>
              </a:rPr>
              <a:t>provisions re ‘knowledge’ including no reasonable ground</a:t>
            </a:r>
          </a:p>
          <a:p>
            <a:pPr marL="0" indent="0">
              <a:buNone/>
            </a:pPr>
            <a:endParaRPr lang="en-AU" sz="1800"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4</a:t>
            </a:r>
            <a:r>
              <a:rPr lang="en-US" sz="1800" b="1" dirty="0">
                <a:highlight>
                  <a:srgbClr val="FFFF00"/>
                </a:highlight>
                <a:latin typeface="Arial" panose="020B0604020202020204" pitchFamily="34" charset="0"/>
                <a:cs typeface="Arial" panose="020B0604020202020204" pitchFamily="34" charset="0"/>
              </a:rPr>
              <a:t>. 2021: </a:t>
            </a:r>
            <a:r>
              <a:rPr lang="en-AU" sz="1800" i="1" dirty="0">
                <a:highlight>
                  <a:srgbClr val="FFFF00"/>
                </a:highlight>
                <a:latin typeface="Arial" panose="020B0604020202020204" pitchFamily="34" charset="0"/>
                <a:cs typeface="Arial" panose="020B0604020202020204" pitchFamily="34" charset="0"/>
              </a:rPr>
              <a:t>Crimes Legislation Amendment (Sexual Consent Reforms) Act 2021</a:t>
            </a:r>
            <a:endParaRPr lang="en-AU" sz="1800" dirty="0">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72712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5373156-96FF-0C61-7EE7-48C2E52882F1}"/>
              </a:ext>
            </a:extLst>
          </p:cNvPr>
          <p:cNvSpPr>
            <a:spLocks noGrp="1"/>
          </p:cNvSpPr>
          <p:nvPr>
            <p:ph type="title"/>
          </p:nvPr>
        </p:nvSpPr>
        <p:spPr>
          <a:xfrm>
            <a:off x="838200" y="365125"/>
            <a:ext cx="10515600" cy="1325563"/>
          </a:xfrm>
        </p:spPr>
        <p:txBody>
          <a:bodyPr>
            <a:normAutofit/>
          </a:bodyPr>
          <a:lstStyle/>
          <a:p>
            <a:r>
              <a:rPr lang="en-AU" b="1" dirty="0">
                <a:solidFill>
                  <a:schemeClr val="accent2"/>
                </a:solidFill>
                <a:latin typeface="Arial" panose="020B0604020202020204" pitchFamily="34" charset="0"/>
                <a:cs typeface="Arial" panose="020B0604020202020204" pitchFamily="34" charset="0"/>
              </a:rPr>
              <a:t>61HK   Knowledge about consent</a:t>
            </a:r>
            <a:endParaRPr lang="en-AU" dirty="0">
              <a:solidFill>
                <a:schemeClr val="accent2"/>
              </a:solidFill>
              <a:latin typeface="Arial" panose="020B0604020202020204" pitchFamily="34" charset="0"/>
              <a:cs typeface="Arial" panose="020B06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D51FB57-91F2-599A-877A-AF0DC7388861}"/>
              </a:ext>
            </a:extLst>
          </p:cNvPr>
          <p:cNvSpPr>
            <a:spLocks noGrp="1"/>
          </p:cNvSpPr>
          <p:nvPr>
            <p:ph idx="1"/>
          </p:nvPr>
        </p:nvSpPr>
        <p:spPr>
          <a:xfrm>
            <a:off x="838200" y="1825625"/>
            <a:ext cx="10515600" cy="4667250"/>
          </a:xfrm>
        </p:spPr>
        <p:txBody>
          <a:bodyPr>
            <a:normAutofit fontScale="85000" lnSpcReduction="20000"/>
          </a:bodyPr>
          <a:lstStyle/>
          <a:p>
            <a:pPr marL="0" indent="0">
              <a:buNone/>
            </a:pPr>
            <a:r>
              <a:rPr lang="en-GB" sz="1800" i="1" dirty="0">
                <a:latin typeface="Arial" panose="020B0604020202020204" pitchFamily="34" charset="0"/>
                <a:cs typeface="Arial" panose="020B0604020202020204" pitchFamily="34" charset="0"/>
              </a:rPr>
              <a:t>DEFENCE COUNSEL: </a:t>
            </a:r>
            <a:r>
              <a:rPr lang="en-AU" sz="1800" i="1" dirty="0">
                <a:latin typeface="Arial" panose="020B0604020202020204" pitchFamily="34" charset="0"/>
                <a:cs typeface="Arial" panose="020B0604020202020204" pitchFamily="34" charset="0"/>
              </a:rPr>
              <a:t>When you were having sex with [the complainant] in the room, </a:t>
            </a:r>
            <a:r>
              <a:rPr lang="en-AU" sz="1800" b="1" i="1" dirty="0">
                <a:latin typeface="Arial" panose="020B0604020202020204" pitchFamily="34" charset="0"/>
                <a:cs typeface="Arial" panose="020B0604020202020204" pitchFamily="34" charset="0"/>
              </a:rPr>
              <a:t>did she say no to you at any point?</a:t>
            </a:r>
          </a:p>
          <a:p>
            <a:pPr marL="0" indent="0">
              <a:buNone/>
            </a:pPr>
            <a:r>
              <a:rPr lang="en-AU" sz="1800" b="1" i="1" dirty="0">
                <a:latin typeface="Arial" panose="020B0604020202020204" pitchFamily="34" charset="0"/>
                <a:cs typeface="Arial" panose="020B0604020202020204" pitchFamily="34" charset="0"/>
              </a:rPr>
              <a:t>ACCUSED:</a:t>
            </a:r>
            <a:r>
              <a:rPr lang="en-AU" sz="1800" i="1" dirty="0">
                <a:latin typeface="Arial" panose="020B0604020202020204" pitchFamily="34" charset="0"/>
                <a:cs typeface="Arial" panose="020B0604020202020204" pitchFamily="34" charset="0"/>
              </a:rPr>
              <a:t>  No, she didn't.</a:t>
            </a:r>
          </a:p>
          <a:p>
            <a:pPr marL="0" indent="0">
              <a:buNone/>
            </a:pPr>
            <a:r>
              <a:rPr lang="en-AU" sz="1800" i="1" dirty="0">
                <a:latin typeface="Arial" panose="020B0604020202020204" pitchFamily="34" charset="0"/>
                <a:cs typeface="Arial" panose="020B0604020202020204" pitchFamily="34" charset="0"/>
              </a:rPr>
              <a:t>D</a:t>
            </a:r>
            <a:r>
              <a:rPr lang="en-GB" sz="1800" i="1" dirty="0">
                <a:latin typeface="Arial" panose="020B0604020202020204" pitchFamily="34" charset="0"/>
                <a:cs typeface="Arial" panose="020B0604020202020204" pitchFamily="34" charset="0"/>
              </a:rPr>
              <a:t>EFENCE COUNSEL:</a:t>
            </a:r>
            <a:r>
              <a:rPr lang="en-AU" sz="1800" i="1" dirty="0">
                <a:latin typeface="Arial" panose="020B0604020202020204" pitchFamily="34" charset="0"/>
                <a:cs typeface="Arial" panose="020B0604020202020204" pitchFamily="34" charset="0"/>
              </a:rPr>
              <a:t>  </a:t>
            </a:r>
            <a:r>
              <a:rPr lang="en-AU" sz="1800" b="1" i="1" dirty="0">
                <a:latin typeface="Arial" panose="020B0604020202020204" pitchFamily="34" charset="0"/>
                <a:cs typeface="Arial" panose="020B0604020202020204" pitchFamily="34" charset="0"/>
              </a:rPr>
              <a:t>Did she tell you at any point that she didn't want to have sex with you?</a:t>
            </a:r>
          </a:p>
          <a:p>
            <a:pPr marL="0" indent="0">
              <a:buNone/>
            </a:pPr>
            <a:r>
              <a:rPr lang="en-AU" sz="1800" b="1" i="1" dirty="0">
                <a:latin typeface="Arial" panose="020B0604020202020204" pitchFamily="34" charset="0"/>
                <a:cs typeface="Arial" panose="020B0604020202020204" pitchFamily="34" charset="0"/>
              </a:rPr>
              <a:t>ACCUSED:  No.  At no - not at one point did she ever say that, like, anything like that.</a:t>
            </a:r>
          </a:p>
          <a:p>
            <a:pPr marL="0" indent="0">
              <a:buNone/>
            </a:pPr>
            <a:r>
              <a:rPr lang="en-AU" sz="1800" i="1" dirty="0">
                <a:latin typeface="Arial" panose="020B0604020202020204" pitchFamily="34" charset="0"/>
                <a:cs typeface="Arial" panose="020B0604020202020204" pitchFamily="34" charset="0"/>
              </a:rPr>
              <a:t> </a:t>
            </a:r>
            <a:r>
              <a:rPr lang="en-GB" sz="1800" i="1" dirty="0">
                <a:latin typeface="Arial" panose="020B0604020202020204" pitchFamily="34" charset="0"/>
                <a:cs typeface="Arial" panose="020B0604020202020204" pitchFamily="34" charset="0"/>
              </a:rPr>
              <a:t>DEFENCE COUNSEL: </a:t>
            </a:r>
            <a:r>
              <a:rPr lang="en-AU" sz="1800" i="1" dirty="0">
                <a:latin typeface="Arial" panose="020B0604020202020204" pitchFamily="34" charset="0"/>
                <a:cs typeface="Arial" panose="020B0604020202020204" pitchFamily="34" charset="0"/>
              </a:rPr>
              <a:t>Did she push you away at any point?</a:t>
            </a:r>
          </a:p>
          <a:p>
            <a:pPr marL="0" indent="0">
              <a:buNone/>
            </a:pPr>
            <a:r>
              <a:rPr lang="en-AU" sz="1800" b="1" i="1" dirty="0">
                <a:latin typeface="Arial" panose="020B0604020202020204" pitchFamily="34" charset="0"/>
                <a:cs typeface="Arial" panose="020B0604020202020204" pitchFamily="34" charset="0"/>
              </a:rPr>
              <a:t>ACCUSED: </a:t>
            </a:r>
            <a:r>
              <a:rPr lang="en-AU" sz="1800" i="1" dirty="0">
                <a:latin typeface="Arial" panose="020B0604020202020204" pitchFamily="34" charset="0"/>
                <a:cs typeface="Arial" panose="020B0604020202020204" pitchFamily="34" charset="0"/>
              </a:rPr>
              <a:t>No.</a:t>
            </a:r>
          </a:p>
          <a:p>
            <a:pPr marL="0" indent="0">
              <a:buNone/>
            </a:pPr>
            <a:r>
              <a:rPr lang="en-AU" sz="1800" i="1" dirty="0">
                <a:latin typeface="Arial" panose="020B0604020202020204" pitchFamily="34" charset="0"/>
                <a:cs typeface="Arial" panose="020B0604020202020204" pitchFamily="34" charset="0"/>
              </a:rPr>
              <a:t>…</a:t>
            </a:r>
          </a:p>
          <a:p>
            <a:pPr marL="0" indent="0">
              <a:buNone/>
            </a:pPr>
            <a:endParaRPr lang="en-AU" sz="1800" i="1" dirty="0">
              <a:latin typeface="Arial" panose="020B0604020202020204" pitchFamily="34" charset="0"/>
              <a:cs typeface="Arial" panose="020B0604020202020204" pitchFamily="34" charset="0"/>
            </a:endParaRPr>
          </a:p>
          <a:p>
            <a:pPr marL="0" indent="0">
              <a:buNone/>
            </a:pPr>
            <a:r>
              <a:rPr lang="en-AU" sz="1800" i="1" dirty="0">
                <a:latin typeface="Arial" panose="020B0604020202020204" pitchFamily="34" charset="0"/>
                <a:cs typeface="Arial" panose="020B0604020202020204" pitchFamily="34" charset="0"/>
              </a:rPr>
              <a:t>DEFENCE COUNSEL:  At any stage during having sex with [the complainant] </a:t>
            </a:r>
            <a:r>
              <a:rPr lang="en-AU" sz="1800" b="1" i="1" dirty="0">
                <a:latin typeface="Arial" panose="020B0604020202020204" pitchFamily="34" charset="0"/>
                <a:cs typeface="Arial" panose="020B0604020202020204" pitchFamily="34" charset="0"/>
              </a:rPr>
              <a:t>did she tell you that she didn't want to have sex with you?</a:t>
            </a:r>
          </a:p>
          <a:p>
            <a:pPr marL="0" indent="0">
              <a:buNone/>
            </a:pPr>
            <a:r>
              <a:rPr lang="en-AU" sz="1800" i="1" dirty="0">
                <a:latin typeface="Arial" panose="020B0604020202020204" pitchFamily="34" charset="0"/>
                <a:cs typeface="Arial" panose="020B0604020202020204" pitchFamily="34" charset="0"/>
              </a:rPr>
              <a:t>ACCUSED:  No, she did not.</a:t>
            </a:r>
          </a:p>
          <a:p>
            <a:pPr marL="0" indent="0">
              <a:buNone/>
            </a:pPr>
            <a:r>
              <a:rPr lang="en-AU" sz="1800" i="1" dirty="0">
                <a:latin typeface="Arial" panose="020B0604020202020204" pitchFamily="34" charset="0"/>
                <a:cs typeface="Arial" panose="020B0604020202020204" pitchFamily="34" charset="0"/>
              </a:rPr>
              <a:t>DEFENCE COUNSEL:  </a:t>
            </a:r>
            <a:r>
              <a:rPr lang="en-AU" sz="1800" b="1" i="1" dirty="0">
                <a:latin typeface="Arial" panose="020B0604020202020204" pitchFamily="34" charset="0"/>
                <a:cs typeface="Arial" panose="020B0604020202020204" pitchFamily="34" charset="0"/>
              </a:rPr>
              <a:t>Did she try and push you off?</a:t>
            </a:r>
          </a:p>
          <a:p>
            <a:pPr marL="0" indent="0">
              <a:buNone/>
            </a:pPr>
            <a:r>
              <a:rPr lang="en-AU" sz="1800" i="1" dirty="0">
                <a:latin typeface="Arial" panose="020B0604020202020204" pitchFamily="34" charset="0"/>
                <a:cs typeface="Arial" panose="020B0604020202020204" pitchFamily="34" charset="0"/>
              </a:rPr>
              <a:t>ACCUSED:  No.</a:t>
            </a:r>
          </a:p>
          <a:p>
            <a:pPr marL="0" indent="0">
              <a:buNone/>
            </a:pPr>
            <a:r>
              <a:rPr lang="en-AU" sz="1800" i="1" dirty="0">
                <a:latin typeface="Arial" panose="020B0604020202020204" pitchFamily="34" charset="0"/>
                <a:cs typeface="Arial" panose="020B0604020202020204" pitchFamily="34" charset="0"/>
              </a:rPr>
              <a:t>DEFENCE COUNSEL: </a:t>
            </a:r>
            <a:r>
              <a:rPr lang="en-AU" sz="1800" b="1" i="1" dirty="0">
                <a:latin typeface="Arial" panose="020B0604020202020204" pitchFamily="34" charset="0"/>
                <a:cs typeface="Arial" panose="020B0604020202020204" pitchFamily="34" charset="0"/>
              </a:rPr>
              <a:t>Tell you to get away or push you off the bed?</a:t>
            </a:r>
          </a:p>
          <a:p>
            <a:pPr marL="0" indent="0">
              <a:buNone/>
            </a:pPr>
            <a:r>
              <a:rPr lang="en-AU" sz="1800" i="1" dirty="0">
                <a:latin typeface="Arial" panose="020B0604020202020204" pitchFamily="34" charset="0"/>
                <a:cs typeface="Arial" panose="020B0604020202020204" pitchFamily="34" charset="0"/>
              </a:rPr>
              <a:t>ACCUSED:  No, she did not. </a:t>
            </a:r>
          </a:p>
          <a:p>
            <a:endParaRPr lang="en-AU" sz="1300" dirty="0"/>
          </a:p>
        </p:txBody>
      </p:sp>
    </p:spTree>
    <p:extLst>
      <p:ext uri="{BB962C8B-B14F-4D97-AF65-F5344CB8AC3E}">
        <p14:creationId xmlns:p14="http://schemas.microsoft.com/office/powerpoint/2010/main" val="5005979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69EFB06-08DC-33D8-E4D3-A36B02DB147D}"/>
              </a:ext>
            </a:extLst>
          </p:cNvPr>
          <p:cNvSpPr>
            <a:spLocks noGrp="1"/>
          </p:cNvSpPr>
          <p:nvPr>
            <p:ph type="title"/>
          </p:nvPr>
        </p:nvSpPr>
        <p:spPr>
          <a:xfrm>
            <a:off x="838200" y="365125"/>
            <a:ext cx="10515600" cy="1325563"/>
          </a:xfrm>
        </p:spPr>
        <p:txBody>
          <a:bodyPr>
            <a:normAutofit/>
          </a:bodyPr>
          <a:lstStyle/>
          <a:p>
            <a:r>
              <a:rPr lang="en-AU" b="1" dirty="0">
                <a:solidFill>
                  <a:schemeClr val="accent2"/>
                </a:solidFill>
                <a:latin typeface="Arial" panose="020B0604020202020204" pitchFamily="34" charset="0"/>
                <a:cs typeface="Arial" panose="020B0604020202020204" pitchFamily="34" charset="0"/>
              </a:rPr>
              <a:t>61HK   Knowledge about consent</a:t>
            </a:r>
            <a:endParaRPr lang="en-AU" dirty="0">
              <a:solidFill>
                <a:schemeClr val="accent2"/>
              </a:solidFill>
              <a:latin typeface="Arial" panose="020B0604020202020204" pitchFamily="34" charset="0"/>
              <a:cs typeface="Arial" panose="020B06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3E4CA0C-E463-5C03-78D1-2C1DB3C93AC3}"/>
              </a:ext>
            </a:extLst>
          </p:cNvPr>
          <p:cNvSpPr>
            <a:spLocks noGrp="1"/>
          </p:cNvSpPr>
          <p:nvPr>
            <p:ph idx="1"/>
          </p:nvPr>
        </p:nvSpPr>
        <p:spPr>
          <a:xfrm>
            <a:off x="838200" y="1825624"/>
            <a:ext cx="10515600" cy="4575175"/>
          </a:xfrm>
        </p:spPr>
        <p:txBody>
          <a:bodyPr>
            <a:normAutofit/>
          </a:bodyPr>
          <a:lstStyle/>
          <a:p>
            <a:pPr marL="0" indent="0">
              <a:buNone/>
            </a:pPr>
            <a:r>
              <a:rPr lang="en-AU" sz="1800" i="1" dirty="0">
                <a:latin typeface="Arial" panose="020B0604020202020204" pitchFamily="34" charset="0"/>
                <a:cs typeface="Arial" panose="020B0604020202020204" pitchFamily="34" charset="0"/>
              </a:rPr>
              <a:t>DEFENCE COUNSEL:  So where was she physically - </a:t>
            </a:r>
            <a:r>
              <a:rPr lang="en-AU" sz="1800" b="1" i="1" dirty="0">
                <a:latin typeface="Arial" panose="020B0604020202020204" pitchFamily="34" charset="0"/>
                <a:cs typeface="Arial" panose="020B0604020202020204" pitchFamily="34" charset="0"/>
              </a:rPr>
              <a:t>so she was moving her hips?</a:t>
            </a:r>
          </a:p>
          <a:p>
            <a:pPr marL="0" indent="0">
              <a:buNone/>
            </a:pPr>
            <a:r>
              <a:rPr lang="en-AU" sz="1800" i="1" dirty="0">
                <a:latin typeface="Arial" panose="020B0604020202020204" pitchFamily="34" charset="0"/>
                <a:cs typeface="Arial" panose="020B0604020202020204" pitchFamily="34" charset="0"/>
              </a:rPr>
              <a:t>ACCUSED: Yeah, so she was a bit further up me, because my penis was on her right thigh, like that.</a:t>
            </a:r>
          </a:p>
          <a:p>
            <a:pPr marL="0" indent="0">
              <a:buNone/>
            </a:pPr>
            <a:r>
              <a:rPr lang="en-AU" sz="1800" i="1" dirty="0">
                <a:latin typeface="Arial" panose="020B0604020202020204" pitchFamily="34" charset="0"/>
                <a:cs typeface="Arial" panose="020B0604020202020204" pitchFamily="34" charset="0"/>
              </a:rPr>
              <a:t>DEFENCE COUNSEL: What, </a:t>
            </a:r>
            <a:r>
              <a:rPr lang="en-AU" sz="1800" b="1" i="1" dirty="0">
                <a:latin typeface="Arial" panose="020B0604020202020204" pitchFamily="34" charset="0"/>
                <a:cs typeface="Arial" panose="020B0604020202020204" pitchFamily="34" charset="0"/>
              </a:rPr>
              <a:t>she was moving in some way, was she?</a:t>
            </a:r>
          </a:p>
          <a:p>
            <a:pPr marL="0" indent="0">
              <a:buNone/>
            </a:pPr>
            <a:r>
              <a:rPr lang="en-AU" sz="1800" i="1" dirty="0">
                <a:latin typeface="Arial" panose="020B0604020202020204" pitchFamily="34" charset="0"/>
                <a:cs typeface="Arial" panose="020B0604020202020204" pitchFamily="34" charset="0"/>
              </a:rPr>
              <a:t>ACCUSED:  Yes she was.</a:t>
            </a:r>
          </a:p>
          <a:p>
            <a:pPr marL="0" indent="0">
              <a:buNone/>
            </a:pPr>
            <a:r>
              <a:rPr lang="en-AU" sz="1800" b="1" i="1" dirty="0">
                <a:latin typeface="Arial" panose="020B0604020202020204" pitchFamily="34" charset="0"/>
                <a:cs typeface="Arial" panose="020B0604020202020204" pitchFamily="34" charset="0"/>
              </a:rPr>
              <a:t>DEFENCE COUNSEL: While she was doing that, was anything being said between the two of you?</a:t>
            </a:r>
          </a:p>
          <a:p>
            <a:pPr marL="0" indent="0">
              <a:buNone/>
            </a:pPr>
            <a:r>
              <a:rPr lang="en-AU" sz="1800" b="1" i="1" dirty="0">
                <a:latin typeface="Arial" panose="020B0604020202020204" pitchFamily="34" charset="0"/>
                <a:cs typeface="Arial" panose="020B0604020202020204" pitchFamily="34" charset="0"/>
              </a:rPr>
              <a:t>ACCUSED:  No, there was not anything being said.</a:t>
            </a:r>
          </a:p>
          <a:p>
            <a:pPr marL="0" indent="0">
              <a:buNone/>
            </a:pPr>
            <a:r>
              <a:rPr lang="en-AU" sz="1800" i="1" dirty="0">
                <a:latin typeface="Arial" panose="020B0604020202020204" pitchFamily="34" charset="0"/>
                <a:cs typeface="Arial" panose="020B0604020202020204" pitchFamily="34" charset="0"/>
              </a:rPr>
              <a:t>…</a:t>
            </a:r>
          </a:p>
          <a:p>
            <a:pPr marL="0" indent="0">
              <a:buNone/>
            </a:pPr>
            <a:endParaRPr lang="en-AU" sz="1800" i="1" dirty="0">
              <a:latin typeface="Arial" panose="020B0604020202020204" pitchFamily="34" charset="0"/>
              <a:cs typeface="Arial" panose="020B0604020202020204" pitchFamily="34" charset="0"/>
            </a:endParaRPr>
          </a:p>
          <a:p>
            <a:pPr marL="0" indent="0">
              <a:buNone/>
            </a:pPr>
            <a:r>
              <a:rPr lang="en-AU" sz="1800" i="1" dirty="0">
                <a:latin typeface="Arial" panose="020B0604020202020204" pitchFamily="34" charset="0"/>
                <a:cs typeface="Arial" panose="020B0604020202020204" pitchFamily="34" charset="0"/>
              </a:rPr>
              <a:t>DEFENCE COUNSEL (CLOSING ADDRESS): …He says, "No, we had consensual sex.  We both initiated it."  As men and women of the world, you might think that's how things happen.  </a:t>
            </a:r>
            <a:r>
              <a:rPr lang="en-AU" sz="1800" b="1" i="1" dirty="0">
                <a:latin typeface="Arial" panose="020B0604020202020204" pitchFamily="34" charset="0"/>
                <a:cs typeface="Arial" panose="020B0604020202020204" pitchFamily="34" charset="0"/>
              </a:rPr>
              <a:t>You don't have to ask, "Can I specifically do this?"  It's the way things evolve and his Honour will tell you.  That's what happens. </a:t>
            </a:r>
          </a:p>
          <a:p>
            <a:endParaRPr lang="en-AU" sz="1800" dirty="0"/>
          </a:p>
        </p:txBody>
      </p:sp>
    </p:spTree>
    <p:extLst>
      <p:ext uri="{BB962C8B-B14F-4D97-AF65-F5344CB8AC3E}">
        <p14:creationId xmlns:p14="http://schemas.microsoft.com/office/powerpoint/2010/main" val="2246910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C6CA221-165D-26DC-1223-B3677E7BE99B}"/>
              </a:ext>
            </a:extLst>
          </p:cNvPr>
          <p:cNvSpPr>
            <a:spLocks noGrp="1"/>
          </p:cNvSpPr>
          <p:nvPr>
            <p:ph type="title"/>
          </p:nvPr>
        </p:nvSpPr>
        <p:spPr>
          <a:xfrm>
            <a:off x="838200" y="365125"/>
            <a:ext cx="10515600" cy="1325563"/>
          </a:xfrm>
        </p:spPr>
        <p:txBody>
          <a:bodyPr>
            <a:normAutofit/>
          </a:bodyPr>
          <a:lstStyle/>
          <a:p>
            <a:r>
              <a:rPr lang="en-AU" b="1" dirty="0">
                <a:solidFill>
                  <a:schemeClr val="accent2"/>
                </a:solidFill>
                <a:latin typeface="Arial" panose="020B0604020202020204" pitchFamily="34" charset="0"/>
                <a:cs typeface="Arial" panose="020B0604020202020204" pitchFamily="34" charset="0"/>
              </a:rPr>
              <a:t>292D Responses to giving evidence</a:t>
            </a:r>
            <a:endParaRPr lang="en-AU" dirty="0">
              <a:solidFill>
                <a:schemeClr val="accent2"/>
              </a:solidFill>
              <a:latin typeface="Arial" panose="020B0604020202020204" pitchFamily="34" charset="0"/>
              <a:cs typeface="Arial" panose="020B0604020202020204" pitchFamily="34" charset="0"/>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272F400-D2BB-45CD-25EB-AB1DA5252A42}"/>
              </a:ext>
            </a:extLst>
          </p:cNvPr>
          <p:cNvSpPr>
            <a:spLocks noGrp="1"/>
          </p:cNvSpPr>
          <p:nvPr>
            <p:ph sz="half" idx="1"/>
          </p:nvPr>
        </p:nvSpPr>
        <p:spPr>
          <a:xfrm>
            <a:off x="838200" y="1488831"/>
            <a:ext cx="10515600" cy="4867518"/>
          </a:xfrm>
        </p:spPr>
        <p:txBody>
          <a:bodyPr>
            <a:normAutofit fontScale="92500" lnSpcReduction="10000"/>
          </a:bodyPr>
          <a:lstStyle/>
          <a:p>
            <a:pPr marL="0" indent="0">
              <a:buNone/>
            </a:pPr>
            <a:endParaRPr lang="en-AU" sz="1800" b="1" dirty="0">
              <a:latin typeface="Arial" panose="020B0604020202020204" pitchFamily="34" charset="0"/>
              <a:cs typeface="Arial" panose="020B0604020202020204" pitchFamily="34" charset="0"/>
            </a:endParaRPr>
          </a:p>
          <a:p>
            <a:pPr marL="0" indent="0">
              <a:buNone/>
            </a:pPr>
            <a:r>
              <a:rPr lang="en-AU" sz="1800" b="1" i="1" dirty="0">
                <a:latin typeface="Arial" panose="020B0604020202020204" pitchFamily="34" charset="0"/>
                <a:cs typeface="Arial" panose="020B0604020202020204" pitchFamily="34" charset="0"/>
              </a:rPr>
              <a:t>HIS HONOUR (opening address to jury): </a:t>
            </a:r>
            <a:r>
              <a:rPr lang="en-AU" sz="1800" i="1" dirty="0">
                <a:latin typeface="Arial" panose="020B0604020202020204" pitchFamily="34" charset="0"/>
                <a:cs typeface="Arial" panose="020B0604020202020204" pitchFamily="34" charset="0"/>
              </a:rPr>
              <a:t>For that reason you will need to pay careful attention to each witness as he or she gives their evidence. </a:t>
            </a:r>
            <a:r>
              <a:rPr lang="en-AU" sz="1800" b="1" i="1" dirty="0">
                <a:latin typeface="Arial" panose="020B0604020202020204" pitchFamily="34" charset="0"/>
                <a:cs typeface="Arial" panose="020B0604020202020204" pitchFamily="34" charset="0"/>
              </a:rPr>
              <a:t>You should not only listen to what the witness says, but also watch them as they are giving their evidence.  How a witness presents to you, and how he or she responds to questioning, especially in cross-examination, may assist you in deciding whether or not you accept what that witness is saying as truthful and reliable.</a:t>
            </a:r>
          </a:p>
          <a:p>
            <a:pPr marL="0" indent="0">
              <a:buNone/>
            </a:pPr>
            <a:r>
              <a:rPr lang="en-AU" sz="1800" i="1" dirty="0">
                <a:latin typeface="Arial" panose="020B0604020202020204" pitchFamily="34" charset="0"/>
                <a:cs typeface="Arial" panose="020B0604020202020204" pitchFamily="34" charset="0"/>
              </a:rPr>
              <a:t> …</a:t>
            </a:r>
          </a:p>
          <a:p>
            <a:pPr marL="0" indent="0">
              <a:buNone/>
            </a:pPr>
            <a:endParaRPr lang="en-AU" sz="1800" i="1" dirty="0">
              <a:latin typeface="Arial" panose="020B0604020202020204" pitchFamily="34" charset="0"/>
              <a:cs typeface="Arial" panose="020B0604020202020204" pitchFamily="34" charset="0"/>
            </a:endParaRPr>
          </a:p>
          <a:p>
            <a:pPr marL="0" indent="0">
              <a:buNone/>
            </a:pPr>
            <a:r>
              <a:rPr lang="en-AU" sz="1800" b="1" i="1" dirty="0">
                <a:latin typeface="Arial" panose="020B0604020202020204" pitchFamily="34" charset="0"/>
                <a:cs typeface="Arial" panose="020B0604020202020204" pitchFamily="34" charset="0"/>
              </a:rPr>
              <a:t>HIS HONOUR (opening address to jury): </a:t>
            </a:r>
            <a:r>
              <a:rPr lang="en-AU" sz="1800" i="1" dirty="0">
                <a:latin typeface="Arial" panose="020B0604020202020204" pitchFamily="34" charset="0"/>
                <a:cs typeface="Arial" panose="020B0604020202020204" pitchFamily="34" charset="0"/>
              </a:rPr>
              <a:t>You are judges of the facts.  It's important as you hear the evidence, and I expect most of the evidence will take place over the next two days, as you listen to witnesses … </a:t>
            </a:r>
            <a:r>
              <a:rPr lang="en-AU" sz="1800" b="1" i="1" dirty="0">
                <a:latin typeface="Arial" panose="020B0604020202020204" pitchFamily="34" charset="0"/>
                <a:cs typeface="Arial" panose="020B0604020202020204" pitchFamily="34" charset="0"/>
              </a:rPr>
              <a:t>but I would suggest to you that as important as taking notes and listening to the evidence is to make an appreciation, make an assessment of the witnesses themselves as they give their evidence. </a:t>
            </a:r>
            <a:r>
              <a:rPr lang="en-AU" sz="1800" i="1" dirty="0">
                <a:latin typeface="Arial" panose="020B0604020202020204" pitchFamily="34" charset="0"/>
                <a:cs typeface="Arial" panose="020B0604020202020204" pitchFamily="34" charset="0"/>
              </a:rPr>
              <a:t>You will need to consider, one, whether you accept them as being accurate, reliable, credible witnesses. You make those assessments, you bring your life experience with you; you make those assessments every day of people.  …</a:t>
            </a:r>
          </a:p>
          <a:p>
            <a:pPr marL="0" indent="0">
              <a:buNone/>
            </a:pPr>
            <a:r>
              <a:rPr lang="en-AU" sz="1800" i="1" dirty="0">
                <a:latin typeface="Arial" panose="020B0604020202020204" pitchFamily="34" charset="0"/>
                <a:cs typeface="Arial" panose="020B0604020202020204" pitchFamily="34" charset="0"/>
              </a:rPr>
              <a:t>So it's important that the assessments you make at the time are I some way recorded.  Perhaps that may be as important for you as taking notes; </a:t>
            </a:r>
            <a:r>
              <a:rPr lang="en-AU" sz="1800" b="1" i="1" dirty="0">
                <a:latin typeface="Arial" panose="020B0604020202020204" pitchFamily="34" charset="0"/>
                <a:cs typeface="Arial" panose="020B0604020202020204" pitchFamily="34" charset="0"/>
              </a:rPr>
              <a:t>is to look at the way in which the witnesses give their answers, the way they respond, whether they respond frankly, whether they're evasive; all of those things that you would look at in terms of whether they're accurate, honest and reliable.  </a:t>
            </a:r>
          </a:p>
          <a:p>
            <a:endParaRPr lang="en-AU" sz="1500" dirty="0"/>
          </a:p>
        </p:txBody>
      </p:sp>
      <p:sp>
        <p:nvSpPr>
          <p:cNvPr id="4" name="Slide Number Placeholder 3">
            <a:extLst>
              <a:ext uri="{FF2B5EF4-FFF2-40B4-BE49-F238E27FC236}">
                <a16:creationId xmlns:a16="http://schemas.microsoft.com/office/drawing/2014/main" id="{6334CE3E-8644-6747-9B5D-2CE63426604A}"/>
              </a:ext>
            </a:extLst>
          </p:cNvPr>
          <p:cNvSpPr>
            <a:spLocks noGrp="1"/>
          </p:cNvSpPr>
          <p:nvPr>
            <p:ph type="sldNum" sz="quarter" idx="11"/>
          </p:nvPr>
        </p:nvSpPr>
        <p:spPr>
          <a:xfrm>
            <a:off x="8610600" y="6356350"/>
            <a:ext cx="2743200" cy="365125"/>
          </a:xfrm>
        </p:spPr>
        <p:txBody>
          <a:bodyPr>
            <a:normAutofit/>
          </a:bodyPr>
          <a:lstStyle/>
          <a:p>
            <a:pPr>
              <a:spcAft>
                <a:spcPts val="600"/>
              </a:spcAft>
            </a:pPr>
            <a:fld id="{DA7B4246-FDFA-7E4C-A54D-095A75DA82FF}" type="slidenum">
              <a:rPr lang="en-US" smtClean="0"/>
              <a:pPr>
                <a:spcAft>
                  <a:spcPts val="600"/>
                </a:spcAft>
              </a:pPr>
              <a:t>32</a:t>
            </a:fld>
            <a:endParaRPr lang="en-US"/>
          </a:p>
        </p:txBody>
      </p:sp>
    </p:spTree>
    <p:extLst>
      <p:ext uri="{BB962C8B-B14F-4D97-AF65-F5344CB8AC3E}">
        <p14:creationId xmlns:p14="http://schemas.microsoft.com/office/powerpoint/2010/main" val="2199795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B54E3C-F894-E206-0332-9EADF3CFDCB5}"/>
              </a:ext>
            </a:extLst>
          </p:cNvPr>
          <p:cNvSpPr>
            <a:spLocks noGrp="1"/>
          </p:cNvSpPr>
          <p:nvPr>
            <p:ph type="title"/>
          </p:nvPr>
        </p:nvSpPr>
        <p:spPr>
          <a:xfrm>
            <a:off x="686834" y="1153572"/>
            <a:ext cx="3580366" cy="4461163"/>
          </a:xfrm>
        </p:spPr>
        <p:txBody>
          <a:bodyPr>
            <a:normAutofit/>
          </a:bodyPr>
          <a:lstStyle/>
          <a:p>
            <a:r>
              <a:rPr lang="en-AU" b="1" dirty="0">
                <a:solidFill>
                  <a:srgbClr val="FFFFFF"/>
                </a:solidFill>
                <a:latin typeface="Arial" panose="020B0604020202020204" pitchFamily="34" charset="0"/>
                <a:cs typeface="Arial" panose="020B0604020202020204" pitchFamily="34" charset="0"/>
              </a:rPr>
              <a:t>Recap:</a:t>
            </a:r>
            <a:br>
              <a:rPr lang="en-AU" b="1" dirty="0">
                <a:solidFill>
                  <a:srgbClr val="FFFFFF"/>
                </a:solidFill>
                <a:latin typeface="Arial" panose="020B0604020202020204" pitchFamily="34" charset="0"/>
                <a:cs typeface="Arial" panose="020B0604020202020204" pitchFamily="34" charset="0"/>
              </a:rPr>
            </a:br>
            <a:br>
              <a:rPr lang="en-AU" b="1" dirty="0">
                <a:solidFill>
                  <a:srgbClr val="FFFFFF"/>
                </a:solidFill>
                <a:latin typeface="Arial" panose="020B0604020202020204" pitchFamily="34" charset="0"/>
                <a:cs typeface="Arial" panose="020B0604020202020204" pitchFamily="34" charset="0"/>
              </a:rPr>
            </a:br>
            <a:r>
              <a:rPr lang="en-AU" b="1" i="1" dirty="0">
                <a:solidFill>
                  <a:srgbClr val="FFFFFF"/>
                </a:solidFill>
                <a:latin typeface="Arial" panose="020B0604020202020204" pitchFamily="34" charset="0"/>
                <a:cs typeface="Arial" panose="020B0604020202020204" pitchFamily="34" charset="0"/>
              </a:rPr>
              <a:t>Sexual Consent Reforms</a:t>
            </a:r>
            <a:endParaRPr lang="en-AU" dirty="0">
              <a:solidFill>
                <a:srgbClr val="FFFFFF"/>
              </a:solidFill>
              <a:latin typeface="Arial" panose="020B0604020202020204" pitchFamily="34" charset="0"/>
              <a:cs typeface="Arial" panose="020B06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81EC59E-D96B-AECC-C87E-BE33CE5E3E44}"/>
              </a:ext>
            </a:extLst>
          </p:cNvPr>
          <p:cNvSpPr>
            <a:spLocks noGrp="1"/>
          </p:cNvSpPr>
          <p:nvPr>
            <p:ph idx="1"/>
          </p:nvPr>
        </p:nvSpPr>
        <p:spPr>
          <a:xfrm>
            <a:off x="3821723" y="222738"/>
            <a:ext cx="7959969" cy="6400800"/>
          </a:xfrm>
        </p:spPr>
        <p:txBody>
          <a:bodyPr anchor="ctr">
            <a:normAutofit/>
          </a:bodyPr>
          <a:lstStyle/>
          <a:p>
            <a:r>
              <a:rPr lang="en-AU" sz="2000" dirty="0">
                <a:latin typeface="Arial" panose="020B0604020202020204" pitchFamily="34" charset="0"/>
                <a:cs typeface="Arial" panose="020B0604020202020204" pitchFamily="34" charset="0"/>
              </a:rPr>
              <a:t>Implements </a:t>
            </a:r>
            <a:r>
              <a:rPr lang="en-AU" sz="2000" b="1" dirty="0">
                <a:latin typeface="Arial" panose="020B0604020202020204" pitchFamily="34" charset="0"/>
                <a:cs typeface="Arial" panose="020B0604020202020204" pitchFamily="34" charset="0"/>
              </a:rPr>
              <a:t>ALL 44 recs of the NSWLRC Report</a:t>
            </a:r>
            <a:r>
              <a:rPr lang="en-AU" sz="2000" dirty="0">
                <a:latin typeface="Arial" panose="020B0604020202020204" pitchFamily="34" charset="0"/>
                <a:cs typeface="Arial" panose="020B0604020202020204" pitchFamily="34" charset="0"/>
              </a:rPr>
              <a:t> -&gt; BUT ALSO introduced </a:t>
            </a:r>
            <a:r>
              <a:rPr lang="en-AU" sz="2000" b="1" dirty="0">
                <a:latin typeface="Arial" panose="020B0604020202020204" pitchFamily="34" charset="0"/>
                <a:cs typeface="Arial" panose="020B0604020202020204" pitchFamily="34" charset="0"/>
              </a:rPr>
              <a:t>‘affirmative consent model’</a:t>
            </a:r>
          </a:p>
          <a:p>
            <a:endParaRPr lang="en-AU" sz="2000" dirty="0">
              <a:latin typeface="Arial" panose="020B0604020202020204" pitchFamily="34" charset="0"/>
              <a:cs typeface="Arial" panose="020B0604020202020204" pitchFamily="34" charset="0"/>
            </a:endParaRPr>
          </a:p>
          <a:p>
            <a:r>
              <a:rPr lang="en-AU" sz="2000" dirty="0">
                <a:latin typeface="Arial" panose="020B0604020202020204" pitchFamily="34" charset="0"/>
                <a:cs typeface="Arial" panose="020B0604020202020204" pitchFamily="34" charset="0"/>
              </a:rPr>
              <a:t>Significant changes to:</a:t>
            </a:r>
          </a:p>
          <a:p>
            <a:pPr lvl="1"/>
            <a:r>
              <a:rPr lang="en-AU" sz="2000" dirty="0">
                <a:latin typeface="Arial" panose="020B0604020202020204" pitchFamily="34" charset="0"/>
                <a:cs typeface="Arial" panose="020B0604020202020204" pitchFamily="34" charset="0"/>
              </a:rPr>
              <a:t>substantive offence provisions -&gt; </a:t>
            </a:r>
            <a:r>
              <a:rPr lang="en-AU" sz="2000" i="1" dirty="0">
                <a:latin typeface="Arial" panose="020B0604020202020204" pitchFamily="34" charset="0"/>
                <a:cs typeface="Arial" panose="020B0604020202020204" pitchFamily="34" charset="0"/>
              </a:rPr>
              <a:t>Crimes Act 1900</a:t>
            </a:r>
            <a:r>
              <a:rPr lang="en-AU" sz="2000" dirty="0">
                <a:latin typeface="Arial" panose="020B0604020202020204" pitchFamily="34" charset="0"/>
                <a:cs typeface="Arial" panose="020B0604020202020204" pitchFamily="34" charset="0"/>
              </a:rPr>
              <a:t> </a:t>
            </a:r>
          </a:p>
          <a:p>
            <a:pPr lvl="2"/>
            <a:r>
              <a:rPr lang="en-AU" dirty="0">
                <a:latin typeface="Arial" panose="020B0604020202020204" pitchFamily="34" charset="0"/>
                <a:cs typeface="Arial" panose="020B0604020202020204" pitchFamily="34" charset="0"/>
              </a:rPr>
              <a:t>Improves current structure including creating separate provisions for AR/MR</a:t>
            </a:r>
          </a:p>
          <a:p>
            <a:pPr lvl="2"/>
            <a:r>
              <a:rPr lang="en-AU" dirty="0">
                <a:latin typeface="Arial" panose="020B0604020202020204" pitchFamily="34" charset="0"/>
                <a:cs typeface="Arial" panose="020B0604020202020204" pitchFamily="34" charset="0"/>
              </a:rPr>
              <a:t>new AR circumstances of no consent </a:t>
            </a:r>
          </a:p>
          <a:p>
            <a:pPr lvl="2"/>
            <a:r>
              <a:rPr lang="en-AU" dirty="0">
                <a:latin typeface="Arial" panose="020B0604020202020204" pitchFamily="34" charset="0"/>
                <a:cs typeface="Arial" panose="020B0604020202020204" pitchFamily="34" charset="0"/>
              </a:rPr>
              <a:t>‘new’ MR in relation to belief in consent not reasonable </a:t>
            </a:r>
          </a:p>
          <a:p>
            <a:pPr marL="914400" lvl="2" indent="0">
              <a:buNone/>
            </a:pPr>
            <a:endParaRPr lang="en-AU" dirty="0">
              <a:latin typeface="Arial" panose="020B0604020202020204" pitchFamily="34" charset="0"/>
              <a:cs typeface="Arial" panose="020B0604020202020204" pitchFamily="34" charset="0"/>
            </a:endParaRPr>
          </a:p>
          <a:p>
            <a:pPr lvl="1"/>
            <a:r>
              <a:rPr lang="en-AU" sz="2000" dirty="0">
                <a:latin typeface="Arial" panose="020B0604020202020204" pitchFamily="34" charset="0"/>
                <a:cs typeface="Arial" panose="020B0604020202020204" pitchFamily="34" charset="0"/>
              </a:rPr>
              <a:t>procedural changes -&gt; </a:t>
            </a:r>
            <a:r>
              <a:rPr lang="en-AU" sz="2000" i="1" dirty="0">
                <a:latin typeface="Arial" panose="020B0604020202020204" pitchFamily="34" charset="0"/>
                <a:cs typeface="Arial" panose="020B0604020202020204" pitchFamily="34" charset="0"/>
              </a:rPr>
              <a:t>Criminal Procedure 1986</a:t>
            </a:r>
            <a:endParaRPr lang="en-AU" sz="2000" dirty="0">
              <a:latin typeface="Arial" panose="020B0604020202020204" pitchFamily="34" charset="0"/>
              <a:cs typeface="Arial" panose="020B0604020202020204" pitchFamily="34" charset="0"/>
            </a:endParaRPr>
          </a:p>
          <a:p>
            <a:pPr lvl="2"/>
            <a:r>
              <a:rPr lang="en-AU" dirty="0">
                <a:latin typeface="Arial" panose="020B0604020202020204" pitchFamily="34" charset="0"/>
                <a:cs typeface="Arial" panose="020B0604020202020204" pitchFamily="34" charset="0"/>
              </a:rPr>
              <a:t>5 new jury directions </a:t>
            </a:r>
          </a:p>
          <a:p>
            <a:endParaRPr lang="en-AU" sz="2000" b="1" dirty="0">
              <a:latin typeface="Arial" panose="020B0604020202020204" pitchFamily="34" charset="0"/>
              <a:cs typeface="Arial" panose="020B0604020202020204" pitchFamily="34" charset="0"/>
            </a:endParaRPr>
          </a:p>
          <a:p>
            <a:r>
              <a:rPr lang="en-AU" sz="2000" dirty="0">
                <a:latin typeface="Arial" panose="020B0604020202020204" pitchFamily="34" charset="0"/>
                <a:cs typeface="Arial" panose="020B0604020202020204" pitchFamily="34" charset="0"/>
              </a:rPr>
              <a:t>Commenced </a:t>
            </a:r>
            <a:r>
              <a:rPr lang="en-AU" sz="2000" b="1" dirty="0">
                <a:latin typeface="Arial" panose="020B0604020202020204" pitchFamily="34" charset="0"/>
                <a:cs typeface="Arial" panose="020B0604020202020204" pitchFamily="34" charset="0"/>
              </a:rPr>
              <a:t>1 June 2022 </a:t>
            </a:r>
          </a:p>
          <a:p>
            <a:pPr lvl="1"/>
            <a:r>
              <a:rPr lang="en-AU" sz="2000" dirty="0">
                <a:latin typeface="Arial" panose="020B0604020202020204" pitchFamily="34" charset="0"/>
                <a:cs typeface="Arial" panose="020B0604020202020204" pitchFamily="34" charset="0"/>
              </a:rPr>
              <a:t>Substantive provisions all offences </a:t>
            </a:r>
            <a:r>
              <a:rPr lang="en-AU" sz="2000" i="1" dirty="0">
                <a:latin typeface="Arial" panose="020B0604020202020204" pitchFamily="34" charset="0"/>
                <a:cs typeface="Arial" panose="020B0604020202020204" pitchFamily="34" charset="0"/>
              </a:rPr>
              <a:t>committed after </a:t>
            </a:r>
            <a:r>
              <a:rPr lang="en-AU" sz="2000" dirty="0">
                <a:latin typeface="Arial" panose="020B0604020202020204" pitchFamily="34" charset="0"/>
                <a:cs typeface="Arial" panose="020B0604020202020204" pitchFamily="34" charset="0"/>
              </a:rPr>
              <a:t>1 June</a:t>
            </a:r>
          </a:p>
          <a:p>
            <a:pPr lvl="1"/>
            <a:r>
              <a:rPr lang="en-AU" sz="2000" dirty="0">
                <a:latin typeface="Arial" panose="020B0604020202020204" pitchFamily="34" charset="0"/>
                <a:cs typeface="Arial" panose="020B0604020202020204" pitchFamily="34" charset="0"/>
              </a:rPr>
              <a:t>Jury directions apply to ALL trials from 1 June</a:t>
            </a:r>
          </a:p>
          <a:p>
            <a:endParaRPr lang="en-AU" sz="1300" dirty="0"/>
          </a:p>
        </p:txBody>
      </p:sp>
    </p:spTree>
    <p:extLst>
      <p:ext uri="{BB962C8B-B14F-4D97-AF65-F5344CB8AC3E}">
        <p14:creationId xmlns:p14="http://schemas.microsoft.com/office/powerpoint/2010/main" val="2281156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FE8573-C02D-E82A-30F0-DA4649CF9CED}"/>
              </a:ext>
            </a:extLst>
          </p:cNvPr>
          <p:cNvSpPr>
            <a:spLocks noGrp="1"/>
          </p:cNvSpPr>
          <p:nvPr>
            <p:ph type="title"/>
          </p:nvPr>
        </p:nvSpPr>
        <p:spPr>
          <a:xfrm>
            <a:off x="910048" y="1396686"/>
            <a:ext cx="3952894" cy="4064628"/>
          </a:xfrm>
        </p:spPr>
        <p:txBody>
          <a:bodyPr>
            <a:normAutofit/>
          </a:bodyPr>
          <a:lstStyle/>
          <a:p>
            <a:r>
              <a:rPr lang="en-AU" b="1" dirty="0">
                <a:solidFill>
                  <a:srgbClr val="FFFFFF"/>
                </a:solidFill>
                <a:latin typeface="Arial" panose="020B0604020202020204" pitchFamily="34" charset="0"/>
                <a:cs typeface="Arial" panose="020B0604020202020204" pitchFamily="34" charset="0"/>
              </a:rPr>
              <a:t>STRUCTURE: </a:t>
            </a:r>
            <a:r>
              <a:rPr lang="en-AU" b="1" i="1" dirty="0">
                <a:solidFill>
                  <a:srgbClr val="FFFFFF"/>
                </a:solidFill>
                <a:latin typeface="Arial" panose="020B0604020202020204" pitchFamily="34" charset="0"/>
                <a:cs typeface="Arial" panose="020B0604020202020204" pitchFamily="34" charset="0"/>
              </a:rPr>
              <a:t>Crimes Act 1900 </a:t>
            </a:r>
            <a:r>
              <a:rPr lang="en-AU" b="1" dirty="0">
                <a:solidFill>
                  <a:srgbClr val="FFFFFF"/>
                </a:solidFill>
                <a:latin typeface="Arial" panose="020B0604020202020204" pitchFamily="34" charset="0"/>
                <a:cs typeface="Arial" panose="020B0604020202020204" pitchFamily="34" charset="0"/>
              </a:rPr>
              <a:t>Part 3, Division 10, </a:t>
            </a:r>
            <a:r>
              <a:rPr lang="en-AU" b="1" dirty="0" err="1">
                <a:solidFill>
                  <a:srgbClr val="FFFFFF"/>
                </a:solidFill>
                <a:latin typeface="Arial" panose="020B0604020202020204" pitchFamily="34" charset="0"/>
                <a:cs typeface="Arial" panose="020B0604020202020204" pitchFamily="34" charset="0"/>
              </a:rPr>
              <a:t>Subdiv</a:t>
            </a:r>
            <a:r>
              <a:rPr lang="en-AU" b="1" dirty="0">
                <a:solidFill>
                  <a:srgbClr val="FFFFFF"/>
                </a:solidFill>
                <a:latin typeface="Arial" panose="020B0604020202020204" pitchFamily="34" charset="0"/>
                <a:cs typeface="Arial" panose="020B0604020202020204" pitchFamily="34" charset="0"/>
              </a:rPr>
              <a:t> 1A</a:t>
            </a:r>
            <a:endParaRPr lang="en-AU" dirty="0">
              <a:solidFill>
                <a:srgbClr val="FFFFFF"/>
              </a:solidFill>
              <a:latin typeface="Arial" panose="020B0604020202020204" pitchFamily="34" charset="0"/>
              <a:cs typeface="Arial" panose="020B0604020202020204" pitchFamily="34" charset="0"/>
            </a:endParaRPr>
          </a:p>
        </p:txBody>
      </p:sp>
      <p:sp>
        <p:nvSpPr>
          <p:cNvPr id="17"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EEE6D7E5-1F62-1AB4-85C4-2C37AC2EAE63}"/>
              </a:ext>
            </a:extLst>
          </p:cNvPr>
          <p:cNvSpPr>
            <a:spLocks noGrp="1"/>
          </p:cNvSpPr>
          <p:nvPr>
            <p:ph idx="1"/>
          </p:nvPr>
        </p:nvSpPr>
        <p:spPr>
          <a:xfrm>
            <a:off x="5109127" y="890954"/>
            <a:ext cx="6836688" cy="5697415"/>
          </a:xfrm>
        </p:spPr>
        <p:txBody>
          <a:bodyPr>
            <a:normAutofit lnSpcReduction="10000"/>
          </a:bodyPr>
          <a:lstStyle/>
          <a:p>
            <a:r>
              <a:rPr lang="en-AU" sz="2400" dirty="0">
                <a:latin typeface="Arial" panose="020B0604020202020204" pitchFamily="34" charset="0"/>
                <a:cs typeface="Arial" panose="020B0604020202020204" pitchFamily="34" charset="0"/>
              </a:rPr>
              <a:t>New </a:t>
            </a:r>
            <a:r>
              <a:rPr lang="en-AU" sz="2400" dirty="0" err="1">
                <a:latin typeface="Arial" panose="020B0604020202020204" pitchFamily="34" charset="0"/>
                <a:cs typeface="Arial" panose="020B0604020202020204" pitchFamily="34" charset="0"/>
              </a:rPr>
              <a:t>Subdiv</a:t>
            </a:r>
            <a:r>
              <a:rPr lang="en-AU" sz="2400" dirty="0">
                <a:latin typeface="Arial" panose="020B0604020202020204" pitchFamily="34" charset="0"/>
                <a:cs typeface="Arial" panose="020B0604020202020204" pitchFamily="34" charset="0"/>
              </a:rPr>
              <a:t> 1A broken into:</a:t>
            </a:r>
          </a:p>
          <a:p>
            <a:endParaRPr lang="en-AU" sz="2400" dirty="0">
              <a:latin typeface="Arial" panose="020B0604020202020204" pitchFamily="34" charset="0"/>
              <a:cs typeface="Arial" panose="020B0604020202020204" pitchFamily="34" charset="0"/>
            </a:endParaRPr>
          </a:p>
          <a:p>
            <a:pPr lvl="1"/>
            <a:r>
              <a:rPr lang="en-AU" b="1" dirty="0">
                <a:latin typeface="Arial" panose="020B0604020202020204" pitchFamily="34" charset="0"/>
                <a:cs typeface="Arial" panose="020B0604020202020204" pitchFamily="34" charset="0"/>
              </a:rPr>
              <a:t>61HF Objectives</a:t>
            </a:r>
          </a:p>
          <a:p>
            <a:pPr lvl="1"/>
            <a:endParaRPr lang="en-AU" dirty="0">
              <a:latin typeface="Arial" panose="020B0604020202020204" pitchFamily="34" charset="0"/>
              <a:cs typeface="Arial" panose="020B0604020202020204" pitchFamily="34" charset="0"/>
            </a:endParaRPr>
          </a:p>
          <a:p>
            <a:pPr lvl="1"/>
            <a:r>
              <a:rPr lang="en-AU" b="1" dirty="0">
                <a:latin typeface="Arial" panose="020B0604020202020204" pitchFamily="34" charset="0"/>
                <a:cs typeface="Arial" panose="020B0604020202020204" pitchFamily="34" charset="0"/>
              </a:rPr>
              <a:t>61HI Consent generally </a:t>
            </a:r>
          </a:p>
          <a:p>
            <a:pPr lvl="1"/>
            <a:endParaRPr lang="en-AU" b="1" dirty="0">
              <a:latin typeface="Arial" panose="020B0604020202020204" pitchFamily="34" charset="0"/>
              <a:cs typeface="Arial" panose="020B0604020202020204" pitchFamily="34" charset="0"/>
            </a:endParaRPr>
          </a:p>
          <a:p>
            <a:pPr lvl="1"/>
            <a:r>
              <a:rPr lang="en-AU" b="1" dirty="0">
                <a:latin typeface="Arial" panose="020B0604020202020204" pitchFamily="34" charset="0"/>
                <a:cs typeface="Arial" panose="020B0604020202020204" pitchFamily="34" charset="0"/>
              </a:rPr>
              <a:t>61HJ Circumstances in which there is no consent</a:t>
            </a:r>
          </a:p>
          <a:p>
            <a:pPr lvl="1"/>
            <a:endParaRPr lang="en-AU" b="1" dirty="0">
              <a:latin typeface="Arial" panose="020B0604020202020204" pitchFamily="34" charset="0"/>
              <a:cs typeface="Arial" panose="020B0604020202020204" pitchFamily="34" charset="0"/>
            </a:endParaRPr>
          </a:p>
          <a:p>
            <a:pPr lvl="1"/>
            <a:r>
              <a:rPr lang="en-AU" b="1" dirty="0">
                <a:latin typeface="Arial" panose="020B0604020202020204" pitchFamily="34" charset="0"/>
                <a:cs typeface="Arial" panose="020B0604020202020204" pitchFamily="34" charset="0"/>
              </a:rPr>
              <a:t>61HK Knowledge about consent</a:t>
            </a:r>
            <a:endParaRPr lang="en-AU" dirty="0">
              <a:latin typeface="Arial" panose="020B0604020202020204" pitchFamily="34" charset="0"/>
              <a:cs typeface="Arial" panose="020B0604020202020204" pitchFamily="34" charset="0"/>
            </a:endParaRPr>
          </a:p>
          <a:p>
            <a:pPr marL="0" indent="0">
              <a:buNone/>
            </a:pPr>
            <a:endParaRPr lang="en-AU" sz="2000" dirty="0">
              <a:latin typeface="Arial" panose="020B0604020202020204" pitchFamily="34" charset="0"/>
              <a:cs typeface="Arial" panose="020B0604020202020204" pitchFamily="34" charset="0"/>
            </a:endParaRPr>
          </a:p>
          <a:p>
            <a:pPr marL="0" indent="0">
              <a:buNone/>
            </a:pPr>
            <a:endParaRPr lang="en-AU" sz="2000" b="1" dirty="0">
              <a:latin typeface="Arial" panose="020B0604020202020204" pitchFamily="34" charset="0"/>
              <a:cs typeface="Arial" panose="020B0604020202020204" pitchFamily="34" charset="0"/>
            </a:endParaRPr>
          </a:p>
          <a:p>
            <a:pPr marL="0" indent="0">
              <a:buNone/>
            </a:pPr>
            <a:r>
              <a:rPr lang="en-AU" sz="2000" b="1" dirty="0">
                <a:latin typeface="Arial" panose="020B0604020202020204" pitchFamily="34" charset="0"/>
                <a:cs typeface="Arial" panose="020B0604020202020204" pitchFamily="34" charset="0"/>
              </a:rPr>
              <a:t>Application: </a:t>
            </a:r>
            <a:r>
              <a:rPr lang="en-AU" sz="1800" dirty="0">
                <a:latin typeface="Arial" panose="020B0604020202020204" pitchFamily="34" charset="0"/>
                <a:cs typeface="Arial" panose="020B0604020202020204" pitchFamily="34" charset="0"/>
              </a:rPr>
              <a:t>T</a:t>
            </a:r>
            <a:r>
              <a:rPr lang="en-AU" sz="1800" b="0" i="0" dirty="0">
                <a:effectLst/>
                <a:latin typeface="Arial" panose="020B0604020202020204" pitchFamily="34" charset="0"/>
                <a:cs typeface="Arial" panose="020B0604020202020204" pitchFamily="34" charset="0"/>
              </a:rPr>
              <a:t>his Subdivision applies to offences, or attempts to commit offences, against sections 61I (sexual assault), 61J (</a:t>
            </a:r>
            <a:r>
              <a:rPr lang="en-AU" sz="1800" b="0" i="0" dirty="0" err="1">
                <a:effectLst/>
                <a:latin typeface="Arial" panose="020B0604020202020204" pitchFamily="34" charset="0"/>
                <a:cs typeface="Arial" panose="020B0604020202020204" pitchFamily="34" charset="0"/>
              </a:rPr>
              <a:t>agg</a:t>
            </a:r>
            <a:r>
              <a:rPr lang="en-AU" sz="1800" b="0" i="0" dirty="0">
                <a:effectLst/>
                <a:latin typeface="Arial" panose="020B0604020202020204" pitchFamily="34" charset="0"/>
                <a:cs typeface="Arial" panose="020B0604020202020204" pitchFamily="34" charset="0"/>
              </a:rPr>
              <a:t> SA), 61JA (</a:t>
            </a:r>
            <a:r>
              <a:rPr lang="en-AU" sz="1800" b="0" i="0" dirty="0" err="1">
                <a:effectLst/>
                <a:latin typeface="Arial" panose="020B0604020202020204" pitchFamily="34" charset="0"/>
                <a:cs typeface="Arial" panose="020B0604020202020204" pitchFamily="34" charset="0"/>
              </a:rPr>
              <a:t>agg</a:t>
            </a:r>
            <a:r>
              <a:rPr lang="en-AU" sz="1800" b="0" i="0" dirty="0">
                <a:effectLst/>
                <a:latin typeface="Arial" panose="020B0604020202020204" pitchFamily="34" charset="0"/>
                <a:cs typeface="Arial" panose="020B0604020202020204" pitchFamily="34" charset="0"/>
              </a:rPr>
              <a:t> SA in company), 61KC (sexual touching), 61KD (</a:t>
            </a:r>
            <a:r>
              <a:rPr lang="en-AU" sz="1800" b="0" i="0" dirty="0" err="1">
                <a:effectLst/>
                <a:latin typeface="Arial" panose="020B0604020202020204" pitchFamily="34" charset="0"/>
                <a:cs typeface="Arial" panose="020B0604020202020204" pitchFamily="34" charset="0"/>
              </a:rPr>
              <a:t>agg</a:t>
            </a:r>
            <a:r>
              <a:rPr lang="en-AU" sz="1800" b="0" i="0" dirty="0">
                <a:effectLst/>
                <a:latin typeface="Arial" panose="020B0604020202020204" pitchFamily="34" charset="0"/>
                <a:cs typeface="Arial" panose="020B0604020202020204" pitchFamily="34" charset="0"/>
              </a:rPr>
              <a:t> sexual touching), 61KE (sexual act) and 61KF (</a:t>
            </a:r>
            <a:r>
              <a:rPr lang="en-AU" sz="1800" b="0" i="0" dirty="0" err="1">
                <a:effectLst/>
                <a:latin typeface="Arial" panose="020B0604020202020204" pitchFamily="34" charset="0"/>
                <a:cs typeface="Arial" panose="020B0604020202020204" pitchFamily="34" charset="0"/>
              </a:rPr>
              <a:t>agg</a:t>
            </a:r>
            <a:r>
              <a:rPr lang="en-AU" sz="1800" b="0" i="0" dirty="0">
                <a:effectLst/>
                <a:latin typeface="Arial" panose="020B0604020202020204" pitchFamily="34" charset="0"/>
                <a:cs typeface="Arial" panose="020B0604020202020204" pitchFamily="34" charset="0"/>
              </a:rPr>
              <a:t> sexual act): </a:t>
            </a:r>
            <a:r>
              <a:rPr lang="en-AU" sz="1800" dirty="0">
                <a:latin typeface="Arial" panose="020B0604020202020204" pitchFamily="34" charset="0"/>
                <a:cs typeface="Arial" panose="020B0604020202020204" pitchFamily="34" charset="0"/>
              </a:rPr>
              <a:t>s</a:t>
            </a:r>
            <a:r>
              <a:rPr lang="en-AU" sz="1800" b="0" i="0" dirty="0">
                <a:effectLst/>
                <a:latin typeface="Arial" panose="020B0604020202020204" pitchFamily="34" charset="0"/>
                <a:cs typeface="Arial" panose="020B0604020202020204" pitchFamily="34" charset="0"/>
              </a:rPr>
              <a:t> 61HG(1)</a:t>
            </a:r>
            <a:endParaRPr lang="en-AU"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6105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21A2098-F917-88FA-7791-B452B02A291D}"/>
              </a:ext>
            </a:extLst>
          </p:cNvPr>
          <p:cNvSpPr>
            <a:spLocks noGrp="1"/>
          </p:cNvSpPr>
          <p:nvPr>
            <p:ph type="title"/>
          </p:nvPr>
        </p:nvSpPr>
        <p:spPr>
          <a:xfrm>
            <a:off x="838200" y="365125"/>
            <a:ext cx="10515600" cy="1325563"/>
          </a:xfrm>
        </p:spPr>
        <p:txBody>
          <a:bodyPr>
            <a:normAutofit/>
          </a:bodyPr>
          <a:lstStyle/>
          <a:p>
            <a:r>
              <a:rPr lang="en-US" b="1" dirty="0">
                <a:solidFill>
                  <a:schemeClr val="accent2"/>
                </a:solidFill>
                <a:latin typeface="Arial" panose="020B0604020202020204" pitchFamily="34" charset="0"/>
                <a:ea typeface="Times New Roman" panose="02020603050405020304" pitchFamily="18" charset="0"/>
                <a:cs typeface="Arial" panose="020B0604020202020204" pitchFamily="34" charset="0"/>
              </a:rPr>
              <a:t>S 61HF Objectives</a:t>
            </a:r>
            <a:endParaRPr lang="en-AU" b="1" dirty="0">
              <a:solidFill>
                <a:schemeClr val="accent2"/>
              </a:solidFill>
              <a:latin typeface="Arial" panose="020B0604020202020204" pitchFamily="34" charset="0"/>
              <a:cs typeface="Arial" panose="020B06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20877FE-3340-B6AF-8CAD-65E4BE045AA4}"/>
              </a:ext>
            </a:extLst>
          </p:cNvPr>
          <p:cNvSpPr>
            <a:spLocks noGrp="1"/>
          </p:cNvSpPr>
          <p:nvPr>
            <p:ph idx="1"/>
          </p:nvPr>
        </p:nvSpPr>
        <p:spPr>
          <a:xfrm>
            <a:off x="838200" y="1825625"/>
            <a:ext cx="10515600" cy="4667250"/>
          </a:xfrm>
        </p:spPr>
        <p:txBody>
          <a:bodyPr>
            <a:normAutofit/>
          </a:bodyPr>
          <a:lstStyle/>
          <a:p>
            <a:pPr marL="0" indent="0">
              <a:spcBef>
                <a:spcPts val="323"/>
              </a:spcBef>
              <a:buNone/>
            </a:pPr>
            <a:r>
              <a:rPr lang="en-US" dirty="0">
                <a:latin typeface="Arial" panose="020B0604020202020204" pitchFamily="34" charset="0"/>
                <a:ea typeface="Times New Roman" panose="02020603050405020304" pitchFamily="18" charset="0"/>
                <a:cs typeface="Arial" panose="020B0604020202020204" pitchFamily="34" charset="0"/>
              </a:rPr>
              <a:t>An</a:t>
            </a:r>
            <a:r>
              <a:rPr lang="en-US" spc="-11"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objective</a:t>
            </a:r>
            <a:r>
              <a:rPr lang="en-US" spc="-4"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of</a:t>
            </a:r>
            <a:r>
              <a:rPr lang="en-US" spc="-4"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this</a:t>
            </a:r>
            <a:r>
              <a:rPr lang="en-US" spc="-4"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Subdivision</a:t>
            </a:r>
            <a:r>
              <a:rPr lang="en-US" spc="-8"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is</a:t>
            </a:r>
            <a:r>
              <a:rPr lang="en-US" spc="-4"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to</a:t>
            </a:r>
            <a:r>
              <a:rPr lang="en-US" spc="-4" dirty="0">
                <a:latin typeface="Arial" panose="020B0604020202020204" pitchFamily="34" charset="0"/>
                <a:ea typeface="Times New Roman" panose="02020603050405020304" pitchFamily="18" charset="0"/>
                <a:cs typeface="Arial" panose="020B0604020202020204" pitchFamily="34" charset="0"/>
              </a:rPr>
              <a:t> </a:t>
            </a:r>
            <a:r>
              <a:rPr lang="en-US" dirty="0" err="1">
                <a:latin typeface="Arial" panose="020B0604020202020204" pitchFamily="34" charset="0"/>
                <a:ea typeface="Times New Roman" panose="02020603050405020304" pitchFamily="18" charset="0"/>
                <a:cs typeface="Arial" panose="020B0604020202020204" pitchFamily="34" charset="0"/>
              </a:rPr>
              <a:t>recognise</a:t>
            </a:r>
            <a:r>
              <a:rPr lang="en-US" spc="-4"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the</a:t>
            </a:r>
            <a:r>
              <a:rPr lang="en-US" spc="-4"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following—</a:t>
            </a:r>
            <a:br>
              <a:rPr lang="en-US" dirty="0">
                <a:latin typeface="Arial" panose="020B0604020202020204" pitchFamily="34" charset="0"/>
                <a:ea typeface="Times New Roman" panose="02020603050405020304" pitchFamily="18" charset="0"/>
                <a:cs typeface="Arial" panose="020B0604020202020204" pitchFamily="34" charset="0"/>
              </a:rPr>
            </a:br>
            <a:endParaRPr lang="en-AU" dirty="0">
              <a:latin typeface="Arial" panose="020B0604020202020204" pitchFamily="34" charset="0"/>
              <a:ea typeface="Times New Roman" panose="02020603050405020304" pitchFamily="18" charset="0"/>
              <a:cs typeface="Arial" panose="020B0604020202020204" pitchFamily="34" charset="0"/>
            </a:endParaRPr>
          </a:p>
          <a:p>
            <a:pPr marL="300038" marR="53340" lvl="1" indent="0">
              <a:spcBef>
                <a:spcPts val="278"/>
              </a:spcBef>
              <a:spcAft>
                <a:spcPts val="900"/>
              </a:spcAft>
              <a:buNone/>
              <a:tabLst>
                <a:tab pos="1165860" algn="l"/>
                <a:tab pos="1166336" algn="l"/>
              </a:tabLst>
            </a:pPr>
            <a:r>
              <a:rPr lang="en-AU" dirty="0">
                <a:latin typeface="Arial" panose="020B0604020202020204" pitchFamily="34" charset="0"/>
                <a:ea typeface="Calibri" panose="020F0502020204030204" pitchFamily="34" charset="0"/>
                <a:cs typeface="Arial" panose="020B0604020202020204" pitchFamily="34" charset="0"/>
              </a:rPr>
              <a:t>(a) every</a:t>
            </a:r>
            <a:r>
              <a:rPr lang="en-AU" spc="86"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person</a:t>
            </a:r>
            <a:r>
              <a:rPr lang="en-AU" spc="90"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has</a:t>
            </a:r>
            <a:r>
              <a:rPr lang="en-AU" spc="86"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a</a:t>
            </a:r>
            <a:r>
              <a:rPr lang="en-AU" spc="90"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right</a:t>
            </a:r>
            <a:r>
              <a:rPr lang="en-AU" spc="86"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to</a:t>
            </a:r>
            <a:r>
              <a:rPr lang="en-AU" spc="90"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choose</a:t>
            </a:r>
            <a:r>
              <a:rPr lang="en-AU" spc="86"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whether</a:t>
            </a:r>
            <a:r>
              <a:rPr lang="en-AU" spc="90"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or</a:t>
            </a:r>
            <a:r>
              <a:rPr lang="en-AU" spc="86"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not</a:t>
            </a:r>
            <a:r>
              <a:rPr lang="en-AU" spc="90"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to</a:t>
            </a:r>
            <a:r>
              <a:rPr lang="en-AU" spc="90"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participate</a:t>
            </a:r>
            <a:r>
              <a:rPr lang="en-AU" spc="86"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in</a:t>
            </a:r>
            <a:r>
              <a:rPr lang="en-AU" spc="90"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a sexual</a:t>
            </a:r>
            <a:r>
              <a:rPr lang="en-AU" spc="-8"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activity,</a:t>
            </a:r>
          </a:p>
          <a:p>
            <a:pPr marL="300038" lvl="1" indent="0">
              <a:spcBef>
                <a:spcPts val="199"/>
              </a:spcBef>
              <a:spcAft>
                <a:spcPts val="900"/>
              </a:spcAft>
              <a:buNone/>
              <a:tabLst>
                <a:tab pos="1165860" algn="l"/>
                <a:tab pos="1166336" algn="l"/>
              </a:tabLst>
            </a:pPr>
            <a:r>
              <a:rPr lang="en-AU" dirty="0">
                <a:latin typeface="Arial" panose="020B0604020202020204" pitchFamily="34" charset="0"/>
                <a:ea typeface="Calibri" panose="020F0502020204030204" pitchFamily="34" charset="0"/>
                <a:cs typeface="Arial" panose="020B0604020202020204" pitchFamily="34" charset="0"/>
              </a:rPr>
              <a:t>(b) consent</a:t>
            </a:r>
            <a:r>
              <a:rPr lang="en-AU" spc="-4"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to a</a:t>
            </a:r>
            <a:r>
              <a:rPr lang="en-AU" spc="-4"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sexual</a:t>
            </a:r>
            <a:r>
              <a:rPr lang="en-AU" spc="-4"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activity</a:t>
            </a:r>
            <a:r>
              <a:rPr lang="en-AU" spc="-4"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is not</a:t>
            </a:r>
            <a:r>
              <a:rPr lang="en-AU" spc="-4"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to be</a:t>
            </a:r>
            <a:r>
              <a:rPr lang="en-AU" spc="-4"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presumed,</a:t>
            </a:r>
          </a:p>
          <a:p>
            <a:pPr marL="300038" lvl="1" indent="0">
              <a:spcBef>
                <a:spcPts val="199"/>
              </a:spcBef>
              <a:spcAft>
                <a:spcPts val="900"/>
              </a:spcAft>
              <a:buNone/>
              <a:tabLst>
                <a:tab pos="1165860" algn="l"/>
                <a:tab pos="1166336" algn="l"/>
              </a:tabLst>
            </a:pPr>
            <a:r>
              <a:rPr lang="en-AU" dirty="0">
                <a:latin typeface="Arial" panose="020B0604020202020204" pitchFamily="34" charset="0"/>
                <a:ea typeface="Calibri" panose="020F0502020204030204" pitchFamily="34" charset="0"/>
                <a:cs typeface="Arial" panose="020B0604020202020204" pitchFamily="34" charset="0"/>
              </a:rPr>
              <a:t>(c) consensual</a:t>
            </a:r>
            <a:r>
              <a:rPr lang="en-AU" spc="4"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sexual</a:t>
            </a:r>
            <a:r>
              <a:rPr lang="en-AU" spc="4"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activity</a:t>
            </a:r>
            <a:r>
              <a:rPr lang="en-AU" spc="4"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involves</a:t>
            </a:r>
            <a:r>
              <a:rPr lang="en-AU" spc="4"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ongoing</a:t>
            </a:r>
            <a:r>
              <a:rPr lang="en-AU" spc="4"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and</a:t>
            </a:r>
            <a:r>
              <a:rPr lang="en-AU" spc="4"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mutual</a:t>
            </a:r>
            <a:r>
              <a:rPr lang="en-AU" spc="-195"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communication, decision-making and free and voluntary agreement</a:t>
            </a:r>
            <a:r>
              <a:rPr lang="en-AU" spc="4"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between</a:t>
            </a:r>
            <a:r>
              <a:rPr lang="en-AU" spc="-4"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the persons participating in the sexual</a:t>
            </a:r>
            <a:r>
              <a:rPr lang="en-AU" spc="-8" dirty="0">
                <a:latin typeface="Arial" panose="020B0604020202020204" pitchFamily="34" charset="0"/>
                <a:ea typeface="Calibri" panose="020F0502020204030204" pitchFamily="34" charset="0"/>
                <a:cs typeface="Arial" panose="020B0604020202020204" pitchFamily="34" charset="0"/>
              </a:rPr>
              <a:t> </a:t>
            </a:r>
            <a:r>
              <a:rPr lang="en-AU" dirty="0">
                <a:latin typeface="Arial" panose="020B0604020202020204" pitchFamily="34" charset="0"/>
                <a:ea typeface="Calibri" panose="020F0502020204030204" pitchFamily="34" charset="0"/>
                <a:cs typeface="Arial" panose="020B0604020202020204" pitchFamily="34" charset="0"/>
              </a:rPr>
              <a:t>activity.</a:t>
            </a:r>
          </a:p>
          <a:p>
            <a:endParaRPr lang="en-AU" dirty="0"/>
          </a:p>
        </p:txBody>
      </p:sp>
    </p:spTree>
    <p:extLst>
      <p:ext uri="{BB962C8B-B14F-4D97-AF65-F5344CB8AC3E}">
        <p14:creationId xmlns:p14="http://schemas.microsoft.com/office/powerpoint/2010/main" val="1707366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CE95B70-BE3E-E90B-B1F3-40498C5ABD1C}"/>
              </a:ext>
            </a:extLst>
          </p:cNvPr>
          <p:cNvSpPr>
            <a:spLocks noGrp="1"/>
          </p:cNvSpPr>
          <p:nvPr>
            <p:ph type="title"/>
          </p:nvPr>
        </p:nvSpPr>
        <p:spPr>
          <a:xfrm>
            <a:off x="838200" y="365125"/>
            <a:ext cx="10515600" cy="1325563"/>
          </a:xfrm>
        </p:spPr>
        <p:txBody>
          <a:bodyPr>
            <a:normAutofit/>
          </a:bodyPr>
          <a:lstStyle/>
          <a:p>
            <a:r>
              <a:rPr lang="en-AU" b="1" dirty="0">
                <a:solidFill>
                  <a:schemeClr val="accent2"/>
                </a:solidFill>
                <a:latin typeface="Arial" panose="020B0604020202020204" pitchFamily="34" charset="0"/>
                <a:cs typeface="Arial" panose="020B0604020202020204" pitchFamily="34" charset="0"/>
              </a:rPr>
              <a:t>61HI Consent generally</a:t>
            </a:r>
            <a:endParaRPr lang="en-AU" dirty="0">
              <a:solidFill>
                <a:schemeClr val="accent2"/>
              </a:solidFill>
              <a:latin typeface="Arial" panose="020B0604020202020204" pitchFamily="34" charset="0"/>
              <a:cs typeface="Arial" panose="020B06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06ED179-E864-0765-C68F-A1FBF15628ED}"/>
              </a:ext>
            </a:extLst>
          </p:cNvPr>
          <p:cNvSpPr>
            <a:spLocks noGrp="1"/>
          </p:cNvSpPr>
          <p:nvPr>
            <p:ph idx="1"/>
          </p:nvPr>
        </p:nvSpPr>
        <p:spPr>
          <a:xfrm>
            <a:off x="838200" y="1559169"/>
            <a:ext cx="10515600" cy="4933706"/>
          </a:xfrm>
        </p:spPr>
        <p:txBody>
          <a:bodyPr>
            <a:normAutofit/>
          </a:bodyPr>
          <a:lstStyle/>
          <a:p>
            <a:pPr>
              <a:buFont typeface="+mj-lt"/>
              <a:buAutoNum type="arabicParenBoth"/>
              <a:tabLst>
                <a:tab pos="171450" algn="l"/>
              </a:tabLst>
            </a:pPr>
            <a:r>
              <a:rPr lang="en-AU" sz="1600" dirty="0">
                <a:latin typeface="Arial" panose="020B0604020202020204" pitchFamily="34" charset="0"/>
                <a:ea typeface="Calibri" panose="020F0502020204030204" pitchFamily="34" charset="0"/>
                <a:cs typeface="Arial" panose="020B0604020202020204" pitchFamily="34" charset="0"/>
              </a:rPr>
              <a:t>A</a:t>
            </a:r>
            <a:r>
              <a:rPr lang="en-AU" sz="1600" spc="-19" dirty="0">
                <a:latin typeface="Arial" panose="020B0604020202020204" pitchFamily="34" charset="0"/>
                <a:ea typeface="Calibri" panose="020F0502020204030204" pitchFamily="34" charset="0"/>
                <a:cs typeface="Arial" panose="020B0604020202020204" pitchFamily="34" charset="0"/>
              </a:rPr>
              <a:t> </a:t>
            </a:r>
            <a:r>
              <a:rPr lang="en-AU" sz="1600" dirty="0">
                <a:latin typeface="Arial" panose="020B0604020202020204" pitchFamily="34" charset="0"/>
                <a:ea typeface="Calibri" panose="020F0502020204030204" pitchFamily="34" charset="0"/>
                <a:cs typeface="Arial" panose="020B0604020202020204" pitchFamily="34" charset="0"/>
              </a:rPr>
              <a:t>person</a:t>
            </a:r>
            <a:r>
              <a:rPr lang="en-AU" sz="1600" spc="-19" dirty="0">
                <a:latin typeface="Arial" panose="020B0604020202020204" pitchFamily="34" charset="0"/>
                <a:ea typeface="Calibri" panose="020F0502020204030204" pitchFamily="34" charset="0"/>
                <a:cs typeface="Arial" panose="020B0604020202020204" pitchFamily="34" charset="0"/>
              </a:rPr>
              <a:t> </a:t>
            </a:r>
            <a:r>
              <a:rPr lang="en-AU" sz="1600" b="1" i="1" dirty="0">
                <a:latin typeface="Arial" panose="020B0604020202020204" pitchFamily="34" charset="0"/>
                <a:ea typeface="Calibri" panose="020F0502020204030204" pitchFamily="34" charset="0"/>
                <a:cs typeface="Arial" panose="020B0604020202020204" pitchFamily="34" charset="0"/>
              </a:rPr>
              <a:t>consents</a:t>
            </a:r>
            <a:r>
              <a:rPr lang="en-AU" sz="1600" i="1" spc="-15" dirty="0">
                <a:latin typeface="Arial" panose="020B0604020202020204" pitchFamily="34" charset="0"/>
                <a:ea typeface="Calibri" panose="020F0502020204030204" pitchFamily="34" charset="0"/>
                <a:cs typeface="Arial" panose="020B0604020202020204" pitchFamily="34" charset="0"/>
              </a:rPr>
              <a:t> </a:t>
            </a:r>
            <a:r>
              <a:rPr lang="en-AU" sz="1600" dirty="0">
                <a:latin typeface="Arial" panose="020B0604020202020204" pitchFamily="34" charset="0"/>
                <a:ea typeface="Calibri" panose="020F0502020204030204" pitchFamily="34" charset="0"/>
                <a:cs typeface="Arial" panose="020B0604020202020204" pitchFamily="34" charset="0"/>
              </a:rPr>
              <a:t>to</a:t>
            </a:r>
            <a:r>
              <a:rPr lang="en-AU" sz="1600" spc="-15" dirty="0">
                <a:latin typeface="Arial" panose="020B0604020202020204" pitchFamily="34" charset="0"/>
                <a:ea typeface="Calibri" panose="020F0502020204030204" pitchFamily="34" charset="0"/>
                <a:cs typeface="Arial" panose="020B0604020202020204" pitchFamily="34" charset="0"/>
              </a:rPr>
              <a:t> </a:t>
            </a:r>
            <a:r>
              <a:rPr lang="en-AU" sz="1600" dirty="0">
                <a:latin typeface="Arial" panose="020B0604020202020204" pitchFamily="34" charset="0"/>
                <a:ea typeface="Calibri" panose="020F0502020204030204" pitchFamily="34" charset="0"/>
                <a:cs typeface="Arial" panose="020B0604020202020204" pitchFamily="34" charset="0"/>
              </a:rPr>
              <a:t>a</a:t>
            </a:r>
            <a:r>
              <a:rPr lang="en-AU" sz="1600" spc="-15" dirty="0">
                <a:latin typeface="Arial" panose="020B0604020202020204" pitchFamily="34" charset="0"/>
                <a:ea typeface="Calibri" panose="020F0502020204030204" pitchFamily="34" charset="0"/>
                <a:cs typeface="Arial" panose="020B0604020202020204" pitchFamily="34" charset="0"/>
              </a:rPr>
              <a:t> </a:t>
            </a:r>
            <a:r>
              <a:rPr lang="en-AU" sz="1600" dirty="0">
                <a:latin typeface="Arial" panose="020B0604020202020204" pitchFamily="34" charset="0"/>
                <a:ea typeface="Calibri" panose="020F0502020204030204" pitchFamily="34" charset="0"/>
                <a:cs typeface="Arial" panose="020B0604020202020204" pitchFamily="34" charset="0"/>
              </a:rPr>
              <a:t>sexual</a:t>
            </a:r>
            <a:r>
              <a:rPr lang="en-AU" sz="1600" spc="-15" dirty="0">
                <a:latin typeface="Arial" panose="020B0604020202020204" pitchFamily="34" charset="0"/>
                <a:ea typeface="Calibri" panose="020F0502020204030204" pitchFamily="34" charset="0"/>
                <a:cs typeface="Arial" panose="020B0604020202020204" pitchFamily="34" charset="0"/>
              </a:rPr>
              <a:t> </a:t>
            </a:r>
            <a:r>
              <a:rPr lang="en-AU" sz="1600" dirty="0">
                <a:latin typeface="Arial" panose="020B0604020202020204" pitchFamily="34" charset="0"/>
                <a:ea typeface="Calibri" panose="020F0502020204030204" pitchFamily="34" charset="0"/>
                <a:cs typeface="Arial" panose="020B0604020202020204" pitchFamily="34" charset="0"/>
              </a:rPr>
              <a:t>activity</a:t>
            </a:r>
            <a:r>
              <a:rPr lang="en-AU" sz="1600" spc="-15" dirty="0">
                <a:latin typeface="Arial" panose="020B0604020202020204" pitchFamily="34" charset="0"/>
                <a:ea typeface="Calibri" panose="020F0502020204030204" pitchFamily="34" charset="0"/>
                <a:cs typeface="Arial" panose="020B0604020202020204" pitchFamily="34" charset="0"/>
              </a:rPr>
              <a:t> </a:t>
            </a:r>
            <a:r>
              <a:rPr lang="en-AU" sz="1600" dirty="0">
                <a:latin typeface="Arial" panose="020B0604020202020204" pitchFamily="34" charset="0"/>
                <a:ea typeface="Calibri" panose="020F0502020204030204" pitchFamily="34" charset="0"/>
                <a:cs typeface="Arial" panose="020B0604020202020204" pitchFamily="34" charset="0"/>
              </a:rPr>
              <a:t>if,</a:t>
            </a:r>
            <a:r>
              <a:rPr lang="en-AU" sz="1600" spc="-15" dirty="0">
                <a:latin typeface="Arial" panose="020B0604020202020204" pitchFamily="34" charset="0"/>
                <a:ea typeface="Calibri" panose="020F0502020204030204" pitchFamily="34" charset="0"/>
                <a:cs typeface="Arial" panose="020B0604020202020204" pitchFamily="34" charset="0"/>
              </a:rPr>
              <a:t> </a:t>
            </a:r>
            <a:r>
              <a:rPr lang="en-AU" sz="1600" dirty="0">
                <a:latin typeface="Arial" panose="020B0604020202020204" pitchFamily="34" charset="0"/>
                <a:ea typeface="Calibri" panose="020F0502020204030204" pitchFamily="34" charset="0"/>
                <a:cs typeface="Arial" panose="020B0604020202020204" pitchFamily="34" charset="0"/>
              </a:rPr>
              <a:t>at</a:t>
            </a:r>
            <a:r>
              <a:rPr lang="en-AU" sz="1600" spc="-11" dirty="0">
                <a:latin typeface="Arial" panose="020B0604020202020204" pitchFamily="34" charset="0"/>
                <a:ea typeface="Calibri" panose="020F0502020204030204" pitchFamily="34" charset="0"/>
                <a:cs typeface="Arial" panose="020B0604020202020204" pitchFamily="34" charset="0"/>
              </a:rPr>
              <a:t> </a:t>
            </a:r>
            <a:r>
              <a:rPr lang="en-AU" sz="1600" dirty="0">
                <a:latin typeface="Arial" panose="020B0604020202020204" pitchFamily="34" charset="0"/>
                <a:ea typeface="Calibri" panose="020F0502020204030204" pitchFamily="34" charset="0"/>
                <a:cs typeface="Arial" panose="020B0604020202020204" pitchFamily="34" charset="0"/>
              </a:rPr>
              <a:t>the</a:t>
            </a:r>
            <a:r>
              <a:rPr lang="en-AU" sz="1600" spc="-15" dirty="0">
                <a:latin typeface="Arial" panose="020B0604020202020204" pitchFamily="34" charset="0"/>
                <a:ea typeface="Calibri" panose="020F0502020204030204" pitchFamily="34" charset="0"/>
                <a:cs typeface="Arial" panose="020B0604020202020204" pitchFamily="34" charset="0"/>
              </a:rPr>
              <a:t> </a:t>
            </a:r>
            <a:r>
              <a:rPr lang="en-AU" sz="1600" dirty="0">
                <a:latin typeface="Arial" panose="020B0604020202020204" pitchFamily="34" charset="0"/>
                <a:ea typeface="Calibri" panose="020F0502020204030204" pitchFamily="34" charset="0"/>
                <a:cs typeface="Arial" panose="020B0604020202020204" pitchFamily="34" charset="0"/>
              </a:rPr>
              <a:t>time</a:t>
            </a:r>
            <a:r>
              <a:rPr lang="en-AU" sz="1600" spc="-15" dirty="0">
                <a:latin typeface="Arial" panose="020B0604020202020204" pitchFamily="34" charset="0"/>
                <a:ea typeface="Calibri" panose="020F0502020204030204" pitchFamily="34" charset="0"/>
                <a:cs typeface="Arial" panose="020B0604020202020204" pitchFamily="34" charset="0"/>
              </a:rPr>
              <a:t> </a:t>
            </a:r>
            <a:r>
              <a:rPr lang="en-AU" sz="1600" dirty="0">
                <a:latin typeface="Arial" panose="020B0604020202020204" pitchFamily="34" charset="0"/>
                <a:ea typeface="Calibri" panose="020F0502020204030204" pitchFamily="34" charset="0"/>
                <a:cs typeface="Arial" panose="020B0604020202020204" pitchFamily="34" charset="0"/>
              </a:rPr>
              <a:t>of</a:t>
            </a:r>
            <a:r>
              <a:rPr lang="en-AU" sz="1600" spc="-15" dirty="0">
                <a:latin typeface="Arial" panose="020B0604020202020204" pitchFamily="34" charset="0"/>
                <a:ea typeface="Calibri" panose="020F0502020204030204" pitchFamily="34" charset="0"/>
                <a:cs typeface="Arial" panose="020B0604020202020204" pitchFamily="34" charset="0"/>
              </a:rPr>
              <a:t> </a:t>
            </a:r>
            <a:r>
              <a:rPr lang="en-AU" sz="1600" dirty="0">
                <a:latin typeface="Arial" panose="020B0604020202020204" pitchFamily="34" charset="0"/>
                <a:ea typeface="Calibri" panose="020F0502020204030204" pitchFamily="34" charset="0"/>
                <a:cs typeface="Arial" panose="020B0604020202020204" pitchFamily="34" charset="0"/>
              </a:rPr>
              <a:t>the</a:t>
            </a:r>
            <a:r>
              <a:rPr lang="en-AU" sz="1600" spc="-15" dirty="0">
                <a:latin typeface="Arial" panose="020B0604020202020204" pitchFamily="34" charset="0"/>
                <a:ea typeface="Calibri" panose="020F0502020204030204" pitchFamily="34" charset="0"/>
                <a:cs typeface="Arial" panose="020B0604020202020204" pitchFamily="34" charset="0"/>
              </a:rPr>
              <a:t> </a:t>
            </a:r>
            <a:r>
              <a:rPr lang="en-AU" sz="1600" dirty="0">
                <a:latin typeface="Arial" panose="020B0604020202020204" pitchFamily="34" charset="0"/>
                <a:ea typeface="Calibri" panose="020F0502020204030204" pitchFamily="34" charset="0"/>
                <a:cs typeface="Arial" panose="020B0604020202020204" pitchFamily="34" charset="0"/>
              </a:rPr>
              <a:t>sexual</a:t>
            </a:r>
            <a:r>
              <a:rPr lang="en-AU" sz="1600" spc="-19" dirty="0">
                <a:latin typeface="Arial" panose="020B0604020202020204" pitchFamily="34" charset="0"/>
                <a:ea typeface="Calibri" panose="020F0502020204030204" pitchFamily="34" charset="0"/>
                <a:cs typeface="Arial" panose="020B0604020202020204" pitchFamily="34" charset="0"/>
              </a:rPr>
              <a:t> </a:t>
            </a:r>
            <a:r>
              <a:rPr lang="en-AU" sz="1600" dirty="0">
                <a:latin typeface="Arial" panose="020B0604020202020204" pitchFamily="34" charset="0"/>
                <a:ea typeface="Calibri" panose="020F0502020204030204" pitchFamily="34" charset="0"/>
                <a:cs typeface="Arial" panose="020B0604020202020204" pitchFamily="34" charset="0"/>
              </a:rPr>
              <a:t>activity,</a:t>
            </a:r>
            <a:r>
              <a:rPr lang="en-AU" sz="1600" spc="-11" dirty="0">
                <a:latin typeface="Arial" panose="020B0604020202020204" pitchFamily="34" charset="0"/>
                <a:ea typeface="Calibri" panose="020F0502020204030204" pitchFamily="34" charset="0"/>
                <a:cs typeface="Arial" panose="020B0604020202020204" pitchFamily="34" charset="0"/>
              </a:rPr>
              <a:t> </a:t>
            </a:r>
            <a:r>
              <a:rPr lang="en-AU" sz="1600" dirty="0">
                <a:latin typeface="Arial" panose="020B0604020202020204" pitchFamily="34" charset="0"/>
                <a:ea typeface="Calibri" panose="020F0502020204030204" pitchFamily="34" charset="0"/>
                <a:cs typeface="Arial" panose="020B0604020202020204" pitchFamily="34" charset="0"/>
              </a:rPr>
              <a:t>the person</a:t>
            </a:r>
            <a:r>
              <a:rPr lang="en-AU" sz="1600" spc="-4" dirty="0">
                <a:latin typeface="Arial" panose="020B0604020202020204" pitchFamily="34" charset="0"/>
                <a:ea typeface="Calibri" panose="020F0502020204030204" pitchFamily="34" charset="0"/>
                <a:cs typeface="Arial" panose="020B0604020202020204" pitchFamily="34" charset="0"/>
              </a:rPr>
              <a:t> </a:t>
            </a:r>
            <a:r>
              <a:rPr lang="en-AU" sz="1600" dirty="0">
                <a:latin typeface="Arial" panose="020B0604020202020204" pitchFamily="34" charset="0"/>
                <a:ea typeface="Calibri" panose="020F0502020204030204" pitchFamily="34" charset="0"/>
                <a:cs typeface="Arial" panose="020B0604020202020204" pitchFamily="34" charset="0"/>
              </a:rPr>
              <a:t>freely and voluntarily agrees to the sexual</a:t>
            </a:r>
            <a:r>
              <a:rPr lang="en-AU" sz="1600" spc="-8" dirty="0">
                <a:latin typeface="Arial" panose="020B0604020202020204" pitchFamily="34" charset="0"/>
                <a:ea typeface="Calibri" panose="020F0502020204030204" pitchFamily="34" charset="0"/>
                <a:cs typeface="Arial" panose="020B0604020202020204" pitchFamily="34" charset="0"/>
              </a:rPr>
              <a:t> </a:t>
            </a:r>
            <a:r>
              <a:rPr lang="en-AU" sz="1600" dirty="0">
                <a:latin typeface="Arial" panose="020B0604020202020204" pitchFamily="34" charset="0"/>
                <a:ea typeface="Calibri" panose="020F0502020204030204" pitchFamily="34" charset="0"/>
                <a:cs typeface="Arial" panose="020B0604020202020204" pitchFamily="34" charset="0"/>
              </a:rPr>
              <a:t>activity.</a:t>
            </a:r>
          </a:p>
          <a:p>
            <a:pPr lvl="0">
              <a:buFont typeface="+mj-lt"/>
              <a:buAutoNum type="arabicParenBoth"/>
            </a:pPr>
            <a:r>
              <a:rPr lang="en-AU" sz="1600" dirty="0">
                <a:latin typeface="Arial" panose="020B0604020202020204" pitchFamily="34" charset="0"/>
                <a:ea typeface="Calibri" panose="020F0502020204030204" pitchFamily="34" charset="0"/>
                <a:cs typeface="Arial" panose="020B0604020202020204" pitchFamily="34" charset="0"/>
              </a:rPr>
              <a:t>A person may, by words or conduct, withdraw consent to a sexual activity at any time. </a:t>
            </a:r>
          </a:p>
          <a:p>
            <a:pPr lvl="0">
              <a:buFont typeface="+mj-lt"/>
              <a:buAutoNum type="arabicParenBoth"/>
            </a:pPr>
            <a:r>
              <a:rPr lang="en-AU" sz="1600" dirty="0">
                <a:latin typeface="Arial" panose="020B0604020202020204" pitchFamily="34" charset="0"/>
                <a:ea typeface="Calibri" panose="020F0502020204030204" pitchFamily="34" charset="0"/>
                <a:cs typeface="Arial" panose="020B0604020202020204" pitchFamily="34" charset="0"/>
              </a:rPr>
              <a:t>Sexual activity that occurs after consent has been withdrawn occurs without consent. </a:t>
            </a:r>
          </a:p>
          <a:p>
            <a:pPr>
              <a:spcAft>
                <a:spcPts val="900"/>
              </a:spcAft>
              <a:buFont typeface="+mj-lt"/>
              <a:buAutoNum type="arabicParenBoth"/>
              <a:tabLst>
                <a:tab pos="171450" algn="l"/>
              </a:tabLst>
            </a:pPr>
            <a:r>
              <a:rPr lang="en-AU" sz="1600" dirty="0">
                <a:latin typeface="Arial" panose="020B0604020202020204" pitchFamily="34" charset="0"/>
                <a:ea typeface="Calibri" panose="020F0502020204030204" pitchFamily="34" charset="0"/>
                <a:cs typeface="Arial" panose="020B0604020202020204" pitchFamily="34" charset="0"/>
              </a:rPr>
              <a:t>A person who does not offer physical or verbal resistance to a sexual activity is not, by reason only of that fact, to be taken to consent to the sexual activity.</a:t>
            </a:r>
          </a:p>
          <a:p>
            <a:pPr>
              <a:spcAft>
                <a:spcPts val="900"/>
              </a:spcAft>
              <a:buFont typeface="+mj-lt"/>
              <a:buAutoNum type="arabicParenBoth"/>
              <a:tabLst>
                <a:tab pos="171450" algn="l"/>
              </a:tabLst>
            </a:pPr>
            <a:r>
              <a:rPr lang="en-AU" sz="1600" dirty="0">
                <a:latin typeface="Arial" panose="020B0604020202020204" pitchFamily="34" charset="0"/>
                <a:ea typeface="Calibri" panose="020F0502020204030204" pitchFamily="34" charset="0"/>
                <a:cs typeface="Arial" panose="020B0604020202020204" pitchFamily="34" charset="0"/>
              </a:rPr>
              <a:t>A person who consents to a particular sexual activity is not, by reason only of that fact, to be taken to consent to any other sexual activity. </a:t>
            </a:r>
          </a:p>
          <a:p>
            <a:pPr marL="457200" lvl="1" indent="0">
              <a:spcAft>
                <a:spcPts val="900"/>
              </a:spcAft>
              <a:buNone/>
              <a:tabLst>
                <a:tab pos="171450" algn="l"/>
              </a:tabLst>
            </a:pPr>
            <a:r>
              <a:rPr lang="en-AU" sz="1600" b="1" dirty="0">
                <a:latin typeface="Arial" panose="020B0604020202020204" pitchFamily="34" charset="0"/>
                <a:ea typeface="Calibri" panose="020F0502020204030204" pitchFamily="34" charset="0"/>
                <a:cs typeface="Arial" panose="020B0604020202020204" pitchFamily="34" charset="0"/>
              </a:rPr>
              <a:t>Example</a:t>
            </a:r>
            <a:r>
              <a:rPr lang="en-AU" sz="1600" dirty="0">
                <a:latin typeface="Arial" panose="020B0604020202020204" pitchFamily="34" charset="0"/>
                <a:ea typeface="Calibri" panose="020F0502020204030204" pitchFamily="34" charset="0"/>
                <a:cs typeface="Arial" panose="020B0604020202020204" pitchFamily="34" charset="0"/>
              </a:rPr>
              <a:t>— A person who consents to a sexual activity using a condom is not, by reason only of that fact, to be taken to consent to a sexual activity without using a condom. </a:t>
            </a:r>
          </a:p>
          <a:p>
            <a:pPr>
              <a:buFont typeface="+mj-lt"/>
              <a:buAutoNum type="arabicParenBoth"/>
              <a:tabLst>
                <a:tab pos="171450" algn="l"/>
              </a:tabLst>
            </a:pPr>
            <a:r>
              <a:rPr lang="en-AU" sz="1600" dirty="0">
                <a:latin typeface="Arial" panose="020B0604020202020204" pitchFamily="34" charset="0"/>
                <a:ea typeface="Calibri" panose="020F0502020204030204" pitchFamily="34" charset="0"/>
                <a:cs typeface="Arial" panose="020B0604020202020204" pitchFamily="34" charset="0"/>
              </a:rPr>
              <a:t>A person who consents to a sexual activity with a person on one occasion is not, by reason only of that fact, to be taken to consent to a sexual activity with—</a:t>
            </a:r>
          </a:p>
          <a:p>
            <a:pPr lvl="1">
              <a:buFont typeface="+mj-lt"/>
              <a:buAutoNum type="alphaLcParenR"/>
              <a:tabLst>
                <a:tab pos="171450" algn="l"/>
              </a:tabLst>
            </a:pPr>
            <a:r>
              <a:rPr lang="en-AU" sz="1600" dirty="0">
                <a:latin typeface="Arial" panose="020B0604020202020204" pitchFamily="34" charset="0"/>
                <a:ea typeface="Calibri" panose="020F0502020204030204" pitchFamily="34" charset="0"/>
                <a:cs typeface="Arial" panose="020B0604020202020204" pitchFamily="34" charset="0"/>
              </a:rPr>
              <a:t>that person on another occasion, or </a:t>
            </a:r>
          </a:p>
          <a:p>
            <a:pPr lvl="1">
              <a:spcAft>
                <a:spcPts val="900"/>
              </a:spcAft>
              <a:buFont typeface="+mj-lt"/>
              <a:buAutoNum type="alphaLcParenR"/>
              <a:tabLst>
                <a:tab pos="171450" algn="l"/>
              </a:tabLst>
            </a:pPr>
            <a:r>
              <a:rPr lang="en-AU" sz="1600" dirty="0">
                <a:latin typeface="Arial" panose="020B0604020202020204" pitchFamily="34" charset="0"/>
                <a:ea typeface="Calibri" panose="020F0502020204030204" pitchFamily="34" charset="0"/>
                <a:cs typeface="Arial" panose="020B0604020202020204" pitchFamily="34" charset="0"/>
              </a:rPr>
              <a:t>another person on that or another occasion.</a:t>
            </a:r>
          </a:p>
          <a:p>
            <a:endParaRPr lang="en-AU" sz="1000" dirty="0"/>
          </a:p>
        </p:txBody>
      </p:sp>
    </p:spTree>
    <p:extLst>
      <p:ext uri="{BB962C8B-B14F-4D97-AF65-F5344CB8AC3E}">
        <p14:creationId xmlns:p14="http://schemas.microsoft.com/office/powerpoint/2010/main" val="3754665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DBBE3E9-FAA2-E570-1985-4AF55469778E}"/>
              </a:ext>
            </a:extLst>
          </p:cNvPr>
          <p:cNvSpPr>
            <a:spLocks noGrp="1"/>
          </p:cNvSpPr>
          <p:nvPr>
            <p:ph type="title"/>
          </p:nvPr>
        </p:nvSpPr>
        <p:spPr>
          <a:xfrm>
            <a:off x="838200" y="365125"/>
            <a:ext cx="10515600" cy="1325563"/>
          </a:xfrm>
        </p:spPr>
        <p:txBody>
          <a:bodyPr>
            <a:normAutofit/>
          </a:bodyPr>
          <a:lstStyle/>
          <a:p>
            <a:r>
              <a:rPr lang="en-AU" b="1" dirty="0">
                <a:solidFill>
                  <a:schemeClr val="accent2"/>
                </a:solidFill>
                <a:latin typeface="Arial" panose="020B0604020202020204" pitchFamily="34" charset="0"/>
                <a:cs typeface="Arial" panose="020B0604020202020204" pitchFamily="34" charset="0"/>
              </a:rPr>
              <a:t>S 61HJ Circumstances in which there is no consent</a:t>
            </a:r>
            <a:endParaRPr lang="en-AU" dirty="0">
              <a:solidFill>
                <a:schemeClr val="accent2"/>
              </a:solidFill>
              <a:latin typeface="Arial" panose="020B0604020202020204" pitchFamily="34" charset="0"/>
              <a:cs typeface="Arial" panose="020B0604020202020204" pitchFamily="34" charset="0"/>
            </a:endParaRP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A36CF12-70C1-3AC0-4871-005442CA8773}"/>
              </a:ext>
            </a:extLst>
          </p:cNvPr>
          <p:cNvSpPr>
            <a:spLocks noGrp="1"/>
          </p:cNvSpPr>
          <p:nvPr>
            <p:ph idx="1"/>
          </p:nvPr>
        </p:nvSpPr>
        <p:spPr>
          <a:xfrm>
            <a:off x="838200" y="1825624"/>
            <a:ext cx="10515600" cy="4528283"/>
          </a:xfrm>
        </p:spPr>
        <p:txBody>
          <a:bodyPr>
            <a:normAutofit/>
          </a:bodyPr>
          <a:lstStyle/>
          <a:p>
            <a:r>
              <a:rPr lang="en-AU" b="1" dirty="0">
                <a:latin typeface="Arial" panose="020B0604020202020204" pitchFamily="34" charset="0"/>
                <a:cs typeface="Arial" panose="020B0604020202020204" pitchFamily="34" charset="0"/>
              </a:rPr>
              <a:t>11 circumstances </a:t>
            </a:r>
            <a:r>
              <a:rPr lang="en-AU" dirty="0">
                <a:latin typeface="Arial" panose="020B0604020202020204" pitchFamily="34" charset="0"/>
                <a:cs typeface="Arial" panose="020B0604020202020204" pitchFamily="34" charset="0"/>
              </a:rPr>
              <a:t>of non consent </a:t>
            </a:r>
          </a:p>
          <a:p>
            <a:pPr lvl="1"/>
            <a:r>
              <a:rPr lang="en-AU" dirty="0">
                <a:latin typeface="Arial" panose="020B0604020202020204" pitchFamily="34" charset="0"/>
                <a:cs typeface="Arial" panose="020B0604020202020204" pitchFamily="34" charset="0"/>
              </a:rPr>
              <a:t>Note: non-exhaustive list: see s 61HJ(2)</a:t>
            </a:r>
          </a:p>
          <a:p>
            <a:endParaRPr lang="en-AU"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Amalgamates the former </a:t>
            </a:r>
            <a:r>
              <a:rPr lang="en-AU" i="1" dirty="0">
                <a:latin typeface="Arial" panose="020B0604020202020204" pitchFamily="34" charset="0"/>
                <a:cs typeface="Arial" panose="020B0604020202020204" pitchFamily="34" charset="0"/>
              </a:rPr>
              <a:t>automatic </a:t>
            </a:r>
            <a:r>
              <a:rPr lang="en-AU" dirty="0">
                <a:latin typeface="Arial" panose="020B0604020202020204" pitchFamily="34" charset="0"/>
                <a:cs typeface="Arial" panose="020B0604020202020204" pitchFamily="34" charset="0"/>
              </a:rPr>
              <a:t>and </a:t>
            </a:r>
            <a:r>
              <a:rPr lang="en-AU" i="1" dirty="0">
                <a:latin typeface="Arial" panose="020B0604020202020204" pitchFamily="34" charset="0"/>
                <a:cs typeface="Arial" panose="020B0604020202020204" pitchFamily="34" charset="0"/>
              </a:rPr>
              <a:t>may</a:t>
            </a:r>
            <a:r>
              <a:rPr lang="en-AU" dirty="0">
                <a:latin typeface="Arial" panose="020B0604020202020204" pitchFamily="34" charset="0"/>
                <a:cs typeface="Arial" panose="020B0604020202020204" pitchFamily="34" charset="0"/>
              </a:rPr>
              <a:t> negate consent provisions and additional non-consent circumstances  </a:t>
            </a:r>
          </a:p>
          <a:p>
            <a:endParaRPr lang="en-AU" dirty="0">
              <a:latin typeface="Arial" panose="020B0604020202020204" pitchFamily="34" charset="0"/>
              <a:cs typeface="Arial" panose="020B0604020202020204" pitchFamily="34" charset="0"/>
            </a:endParaRPr>
          </a:p>
          <a:p>
            <a:r>
              <a:rPr lang="en-AU" b="1" dirty="0">
                <a:latin typeface="Arial" panose="020B0604020202020204" pitchFamily="34" charset="0"/>
                <a:cs typeface="Arial" panose="020B0604020202020204" pitchFamily="34" charset="0"/>
              </a:rPr>
              <a:t>s 61HE(1)(a) is NEW</a:t>
            </a:r>
          </a:p>
          <a:p>
            <a:pPr lvl="1"/>
            <a:r>
              <a:rPr lang="en-AU" dirty="0">
                <a:latin typeface="Arial" panose="020B0604020202020204" pitchFamily="34" charset="0"/>
                <a:cs typeface="Arial" panose="020B0604020202020204" pitchFamily="34" charset="0"/>
              </a:rPr>
              <a:t>Designed to cover the so-called ‘freeze response’ (rec NSWLRC &amp; Saxon Mullins)</a:t>
            </a:r>
          </a:p>
          <a:p>
            <a:pPr marL="0" indent="0">
              <a:buNone/>
            </a:pPr>
            <a:endParaRPr lang="en-AU" dirty="0"/>
          </a:p>
        </p:txBody>
      </p:sp>
    </p:spTree>
    <p:extLst>
      <p:ext uri="{BB962C8B-B14F-4D97-AF65-F5344CB8AC3E}">
        <p14:creationId xmlns:p14="http://schemas.microsoft.com/office/powerpoint/2010/main" val="2039438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C4FED54-DFBB-7763-CDE0-F420B6DCC911}"/>
              </a:ext>
            </a:extLst>
          </p:cNvPr>
          <p:cNvSpPr>
            <a:spLocks noGrp="1"/>
          </p:cNvSpPr>
          <p:nvPr>
            <p:ph type="title"/>
          </p:nvPr>
        </p:nvSpPr>
        <p:spPr>
          <a:xfrm>
            <a:off x="838200" y="365125"/>
            <a:ext cx="10515600" cy="1325563"/>
          </a:xfrm>
        </p:spPr>
        <p:txBody>
          <a:bodyPr>
            <a:normAutofit/>
          </a:bodyPr>
          <a:lstStyle/>
          <a:p>
            <a:r>
              <a:rPr lang="en-AU" b="1" dirty="0">
                <a:solidFill>
                  <a:schemeClr val="accent2"/>
                </a:solidFill>
                <a:latin typeface="Arial" panose="020B0604020202020204" pitchFamily="34" charset="0"/>
                <a:cs typeface="Arial" panose="020B0604020202020204" pitchFamily="34" charset="0"/>
              </a:rPr>
              <a:t>61HJ Circumstances in which there is no consent (selected)</a:t>
            </a:r>
            <a:endParaRPr lang="en-AU" dirty="0">
              <a:solidFill>
                <a:schemeClr val="accent2"/>
              </a:solidFill>
              <a:latin typeface="Arial" panose="020B0604020202020204" pitchFamily="34" charset="0"/>
              <a:cs typeface="Arial" panose="020B06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A9F7D21-362D-C15E-E003-CEEEBF708657}"/>
              </a:ext>
            </a:extLst>
          </p:cNvPr>
          <p:cNvSpPr>
            <a:spLocks noGrp="1"/>
          </p:cNvSpPr>
          <p:nvPr>
            <p:ph idx="1"/>
          </p:nvPr>
        </p:nvSpPr>
        <p:spPr>
          <a:xfrm>
            <a:off x="838200" y="1825625"/>
            <a:ext cx="10515600" cy="4667250"/>
          </a:xfrm>
        </p:spPr>
        <p:txBody>
          <a:bodyPr>
            <a:normAutofit/>
          </a:bodyPr>
          <a:lstStyle/>
          <a:p>
            <a:pPr>
              <a:buAutoNum type="arabicParenBoth"/>
            </a:pPr>
            <a:r>
              <a:rPr lang="en-AU" sz="1800" dirty="0">
                <a:latin typeface="Arial" panose="020B0604020202020204" pitchFamily="34" charset="0"/>
                <a:cs typeface="Arial" panose="020B0604020202020204" pitchFamily="34" charset="0"/>
              </a:rPr>
              <a:t> A person does not consent to a sexual activity if—</a:t>
            </a:r>
          </a:p>
          <a:p>
            <a:pPr marL="0" indent="0">
              <a:buNone/>
            </a:pPr>
            <a:endParaRPr lang="en-AU" sz="1800" dirty="0">
              <a:latin typeface="Arial" panose="020B0604020202020204" pitchFamily="34" charset="0"/>
              <a:cs typeface="Arial" panose="020B0604020202020204" pitchFamily="34" charset="0"/>
            </a:endParaRPr>
          </a:p>
          <a:p>
            <a:pPr marL="706438">
              <a:buAutoNum type="alphaLcParenBoth"/>
            </a:pPr>
            <a:r>
              <a:rPr lang="en-AU" sz="1800" b="1" dirty="0">
                <a:latin typeface="Arial" panose="020B0604020202020204" pitchFamily="34" charset="0"/>
                <a:ea typeface="Calibri" panose="020F0502020204030204" pitchFamily="34" charset="0"/>
                <a:cs typeface="Arial" panose="020B0604020202020204" pitchFamily="34" charset="0"/>
              </a:rPr>
              <a:t> the person does not say or do anything to communicate consent, </a:t>
            </a:r>
            <a:r>
              <a:rPr lang="en-AU" sz="1800" dirty="0">
                <a:latin typeface="Arial" panose="020B0604020202020204" pitchFamily="34" charset="0"/>
                <a:ea typeface="Calibri" panose="020F0502020204030204" pitchFamily="34" charset="0"/>
                <a:cs typeface="Arial" panose="020B0604020202020204" pitchFamily="34" charset="0"/>
              </a:rPr>
              <a:t>or </a:t>
            </a:r>
          </a:p>
          <a:p>
            <a:pPr marL="363538" indent="0">
              <a:buNone/>
            </a:pPr>
            <a:endParaRPr lang="en-AU" sz="1800" dirty="0">
              <a:latin typeface="Arial" panose="020B0604020202020204" pitchFamily="34" charset="0"/>
              <a:ea typeface="Calibri" panose="020F0502020204030204" pitchFamily="34" charset="0"/>
              <a:cs typeface="Arial" panose="020B0604020202020204" pitchFamily="34" charset="0"/>
            </a:endParaRPr>
          </a:p>
          <a:p>
            <a:pPr marL="363538" indent="0">
              <a:buNone/>
            </a:pPr>
            <a:r>
              <a:rPr lang="en-AU" sz="1800" dirty="0">
                <a:latin typeface="Arial" panose="020B0604020202020204" pitchFamily="34" charset="0"/>
                <a:cs typeface="Arial" panose="020B0604020202020204" pitchFamily="34" charset="0"/>
              </a:rPr>
              <a:t>(b) the person does not have the capacity to consent to the sexual activity, or</a:t>
            </a:r>
          </a:p>
          <a:p>
            <a:pPr marL="363538" indent="0">
              <a:buNone/>
            </a:pPr>
            <a:endParaRPr lang="en-AU" sz="1800" dirty="0">
              <a:latin typeface="Arial" panose="020B0604020202020204" pitchFamily="34" charset="0"/>
              <a:cs typeface="Arial" panose="020B0604020202020204" pitchFamily="34" charset="0"/>
            </a:endParaRPr>
          </a:p>
          <a:p>
            <a:pPr marL="363538" indent="0">
              <a:buNone/>
            </a:pPr>
            <a:r>
              <a:rPr lang="en-AU" sz="1800" dirty="0">
                <a:latin typeface="Arial" panose="020B0604020202020204" pitchFamily="34" charset="0"/>
                <a:cs typeface="Arial" panose="020B0604020202020204" pitchFamily="34" charset="0"/>
              </a:rPr>
              <a:t>(c) *the person is so affected by alcohol or another drug as to be incapable of consenting to the sexual activity, or</a:t>
            </a:r>
          </a:p>
          <a:p>
            <a:pPr marL="363538" indent="0">
              <a:buNone/>
            </a:pPr>
            <a:endParaRPr lang="en-AU" sz="1800" dirty="0">
              <a:latin typeface="Arial" panose="020B0604020202020204" pitchFamily="34" charset="0"/>
              <a:cs typeface="Arial" panose="020B0604020202020204" pitchFamily="34" charset="0"/>
            </a:endParaRPr>
          </a:p>
          <a:p>
            <a:pPr marL="363538" indent="0">
              <a:buNone/>
            </a:pPr>
            <a:r>
              <a:rPr lang="en-AU" sz="1800" dirty="0">
                <a:latin typeface="Arial" panose="020B0604020202020204" pitchFamily="34" charset="0"/>
                <a:cs typeface="Arial" panose="020B0604020202020204" pitchFamily="34" charset="0"/>
              </a:rPr>
              <a:t>(d) the person is unconscious or asleep …</a:t>
            </a:r>
          </a:p>
          <a:p>
            <a:pPr marL="363538" indent="0">
              <a:buNone/>
            </a:pPr>
            <a:endParaRPr lang="en-AU" sz="1800" dirty="0">
              <a:latin typeface="Arial" panose="020B0604020202020204" pitchFamily="34" charset="0"/>
              <a:cs typeface="Arial" panose="020B0604020202020204" pitchFamily="34" charset="0"/>
            </a:endParaRPr>
          </a:p>
          <a:p>
            <a:pPr marL="363538" indent="0">
              <a:buNone/>
            </a:pPr>
            <a:r>
              <a:rPr lang="en-AU" sz="1800" dirty="0">
                <a:latin typeface="Arial" panose="020B0604020202020204" pitchFamily="34" charset="0"/>
                <a:cs typeface="Arial" panose="020B0604020202020204" pitchFamily="34" charset="0"/>
              </a:rPr>
              <a:t>*no longer a ‘may’ negate consent; previously ‘substantially intoxicated’ </a:t>
            </a:r>
          </a:p>
          <a:p>
            <a:pPr marL="0" indent="0">
              <a:buNone/>
            </a:pPr>
            <a:endParaRPr lang="en-AU" sz="1800" dirty="0"/>
          </a:p>
          <a:p>
            <a:pPr marL="0" indent="0">
              <a:buNone/>
            </a:pPr>
            <a:endParaRPr lang="en-AU" sz="1800" dirty="0"/>
          </a:p>
        </p:txBody>
      </p:sp>
    </p:spTree>
    <p:extLst>
      <p:ext uri="{BB962C8B-B14F-4D97-AF65-F5344CB8AC3E}">
        <p14:creationId xmlns:p14="http://schemas.microsoft.com/office/powerpoint/2010/main" val="1650047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775</TotalTime>
  <Words>4236</Words>
  <Application>Microsoft Office PowerPoint</Application>
  <PresentationFormat>Widescreen</PresentationFormat>
  <Paragraphs>331</Paragraphs>
  <Slides>32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Abadi</vt:lpstr>
      <vt:lpstr>Arial</vt:lpstr>
      <vt:lpstr>Calibri</vt:lpstr>
      <vt:lpstr>Calibri Light</vt:lpstr>
      <vt:lpstr>Office Theme</vt:lpstr>
      <vt:lpstr>Consent reforms in NSW – 2 years on </vt:lpstr>
      <vt:lpstr>Warning</vt:lpstr>
      <vt:lpstr>Legislative reform 40+ years</vt:lpstr>
      <vt:lpstr>Recap:  Sexual Consent Reforms</vt:lpstr>
      <vt:lpstr>STRUCTURE: Crimes Act 1900 Part 3, Division 10, Subdiv 1A</vt:lpstr>
      <vt:lpstr>S 61HF Objectives</vt:lpstr>
      <vt:lpstr>61HI Consent generally</vt:lpstr>
      <vt:lpstr>S 61HJ Circumstances in which there is no consent</vt:lpstr>
      <vt:lpstr>61HJ Circumstances in which there is no consent (selected)</vt:lpstr>
      <vt:lpstr>AIM of s 61HJ(1)(a)</vt:lpstr>
      <vt:lpstr>Affirmative Consent – s 61HK</vt:lpstr>
      <vt:lpstr>61HK   Knowledge about consent</vt:lpstr>
      <vt:lpstr>PowerPoint Presentation</vt:lpstr>
      <vt:lpstr>CPA new directions – designed to ‘myth bust’ or address misconceptions</vt:lpstr>
      <vt:lpstr>District Court Criminal Practice Note 18 Criminal Trials</vt:lpstr>
      <vt:lpstr>When should the direction be given?</vt:lpstr>
      <vt:lpstr>292A Circumstances in which non-consensual sexual activity occurs</vt:lpstr>
      <vt:lpstr>292B Responses to non-consensual sexual activity</vt:lpstr>
      <vt:lpstr>292C Lack of physical injury, violence or threats</vt:lpstr>
      <vt:lpstr> Dwyer v The King [2023] VSCA 85, [66]  </vt:lpstr>
      <vt:lpstr>292D Responses to giving evidence</vt:lpstr>
      <vt:lpstr>292E Behaviour and appearance of complainant</vt:lpstr>
      <vt:lpstr>PowerPoint Presentation</vt:lpstr>
      <vt:lpstr>61HJ(1)(a) the person does not say or do anything to communicate consent </vt:lpstr>
      <vt:lpstr>61HJ(1)(a) the person does not say or do anything to communicate consent </vt:lpstr>
      <vt:lpstr>Resistance – verbal or physical (direction s 292C Lack of physic injury, violence or threats)</vt:lpstr>
      <vt:lpstr>Intoxication</vt:lpstr>
      <vt:lpstr>Intoxication: 61HJ(1)(c)</vt:lpstr>
      <vt:lpstr>Intoxication</vt:lpstr>
      <vt:lpstr>61HK   Knowledge about consent</vt:lpstr>
      <vt:lpstr>61HK   Knowledge about consent</vt:lpstr>
      <vt:lpstr>292D Responses to giving evidence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Consent reforms in NSW – 2 years on</dc:title>
  <dc:creator>Julia Quilter</dc:creator>
  <cp:lastModifiedBy>Dimech, Matt</cp:lastModifiedBy>
  <cp:revision>89</cp:revision>
  <dcterms:created xsi:type="dcterms:W3CDTF">2024-05-22T02:56:20Z</dcterms:created>
  <dcterms:modified xsi:type="dcterms:W3CDTF">2024-07-12T12:39:32Z</dcterms:modified>
</cp:coreProperties>
</file>