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67" r:id="rId4"/>
    <p:sldId id="270" r:id="rId5"/>
    <p:sldId id="275" r:id="rId6"/>
    <p:sldId id="271" r:id="rId7"/>
    <p:sldId id="257" r:id="rId8"/>
    <p:sldId id="264" r:id="rId9"/>
    <p:sldId id="281" r:id="rId10"/>
    <p:sldId id="265" r:id="rId11"/>
    <p:sldId id="282" r:id="rId12"/>
    <p:sldId id="266" r:id="rId13"/>
    <p:sldId id="283" r:id="rId14"/>
    <p:sldId id="277" r:id="rId15"/>
    <p:sldId id="288" r:id="rId16"/>
    <p:sldId id="278" r:id="rId17"/>
    <p:sldId id="287" r:id="rId18"/>
    <p:sldId id="261" r:id="rId19"/>
    <p:sldId id="269" r:id="rId20"/>
    <p:sldId id="258" r:id="rId21"/>
    <p:sldId id="259" r:id="rId22"/>
    <p:sldId id="290" r:id="rId23"/>
    <p:sldId id="291" r:id="rId24"/>
    <p:sldId id="272" r:id="rId25"/>
    <p:sldId id="273" r:id="rId26"/>
  </p:sldIdLst>
  <p:sldSz cx="12192000" cy="6858000"/>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91" y="37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diagrams/_rels/data4.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4.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E4654D-3354-4563-A4D5-A1BBD339FD3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C98A53DC-E31C-4D68-A6F1-C01567C3903B}">
      <dgm:prSet/>
      <dgm:spPr/>
      <dgm:t>
        <a:bodyPr/>
        <a:lstStyle/>
        <a:p>
          <a:r>
            <a:rPr lang="en-AU" dirty="0"/>
            <a:t>Where do you sleep most nights? </a:t>
          </a:r>
          <a:endParaRPr lang="en-US" dirty="0"/>
        </a:p>
      </dgm:t>
    </dgm:pt>
    <dgm:pt modelId="{C36459DE-0BBC-47E4-B8F5-D239A87E20BC}" type="parTrans" cxnId="{E2E423A5-085A-4168-B80F-B609ED8E6B52}">
      <dgm:prSet/>
      <dgm:spPr/>
      <dgm:t>
        <a:bodyPr/>
        <a:lstStyle/>
        <a:p>
          <a:endParaRPr lang="en-US"/>
        </a:p>
      </dgm:t>
    </dgm:pt>
    <dgm:pt modelId="{C130E02E-1D43-4F9E-813F-9826529581F7}" type="sibTrans" cxnId="{E2E423A5-085A-4168-B80F-B609ED8E6B52}">
      <dgm:prSet/>
      <dgm:spPr/>
      <dgm:t>
        <a:bodyPr/>
        <a:lstStyle/>
        <a:p>
          <a:endParaRPr lang="en-US"/>
        </a:p>
      </dgm:t>
    </dgm:pt>
    <dgm:pt modelId="{72B9CF56-98BE-4BAF-8015-28A79D85976B}">
      <dgm:prSet/>
      <dgm:spPr/>
      <dgm:t>
        <a:bodyPr/>
        <a:lstStyle/>
        <a:p>
          <a:r>
            <a:rPr lang="en-AU" dirty="0"/>
            <a:t>Where are your belongings? </a:t>
          </a:r>
          <a:endParaRPr lang="en-US" dirty="0"/>
        </a:p>
      </dgm:t>
    </dgm:pt>
    <dgm:pt modelId="{66B9DEAE-D517-48C0-BA55-5DDB30E03581}" type="parTrans" cxnId="{0E52A14C-5858-41EE-A7DE-C9C4F2ADD75D}">
      <dgm:prSet/>
      <dgm:spPr/>
      <dgm:t>
        <a:bodyPr/>
        <a:lstStyle/>
        <a:p>
          <a:endParaRPr lang="en-US"/>
        </a:p>
      </dgm:t>
    </dgm:pt>
    <dgm:pt modelId="{6D17E654-5913-46BB-B52A-5D4ACBBFD47D}" type="sibTrans" cxnId="{0E52A14C-5858-41EE-A7DE-C9C4F2ADD75D}">
      <dgm:prSet/>
      <dgm:spPr/>
      <dgm:t>
        <a:bodyPr/>
        <a:lstStyle/>
        <a:p>
          <a:endParaRPr lang="en-US"/>
        </a:p>
      </dgm:t>
    </dgm:pt>
    <dgm:pt modelId="{E1167651-1601-4E60-A56B-2013409BFDB0}">
      <dgm:prSet/>
      <dgm:spPr/>
      <dgm:t>
        <a:bodyPr/>
        <a:lstStyle/>
        <a:p>
          <a:r>
            <a:rPr lang="en-AU" dirty="0"/>
            <a:t>Where does your mail go? </a:t>
          </a:r>
          <a:endParaRPr lang="en-US" dirty="0"/>
        </a:p>
      </dgm:t>
    </dgm:pt>
    <dgm:pt modelId="{0801FA9F-F806-4B53-9880-676727B34E0D}" type="parTrans" cxnId="{847F15E7-7BE6-41AC-9357-E1085C4F88BF}">
      <dgm:prSet/>
      <dgm:spPr/>
      <dgm:t>
        <a:bodyPr/>
        <a:lstStyle/>
        <a:p>
          <a:endParaRPr lang="en-US"/>
        </a:p>
      </dgm:t>
    </dgm:pt>
    <dgm:pt modelId="{755B53BF-7ECE-48DD-9DAB-804F290A1173}" type="sibTrans" cxnId="{847F15E7-7BE6-41AC-9357-E1085C4F88BF}">
      <dgm:prSet/>
      <dgm:spPr/>
      <dgm:t>
        <a:bodyPr/>
        <a:lstStyle/>
        <a:p>
          <a:endParaRPr lang="en-US"/>
        </a:p>
      </dgm:t>
    </dgm:pt>
    <dgm:pt modelId="{7B3DA6F3-CD68-4F62-A130-E4357F21B940}">
      <dgm:prSet/>
      <dgm:spPr/>
      <dgm:t>
        <a:bodyPr/>
        <a:lstStyle/>
        <a:p>
          <a:r>
            <a:rPr lang="en-AU" dirty="0"/>
            <a:t>What is your address with Centrelink? </a:t>
          </a:r>
          <a:endParaRPr lang="en-US" dirty="0"/>
        </a:p>
      </dgm:t>
    </dgm:pt>
    <dgm:pt modelId="{727B0B7B-BB17-42EF-8966-2C38537BFC0A}" type="parTrans" cxnId="{158F3FCC-CEFD-4FA4-9269-F4DF14F96ECA}">
      <dgm:prSet/>
      <dgm:spPr/>
      <dgm:t>
        <a:bodyPr/>
        <a:lstStyle/>
        <a:p>
          <a:endParaRPr lang="en-US"/>
        </a:p>
      </dgm:t>
    </dgm:pt>
    <dgm:pt modelId="{1D5762A5-9DB5-4A2F-A11D-2CCACBBC1C31}" type="sibTrans" cxnId="{158F3FCC-CEFD-4FA4-9269-F4DF14F96ECA}">
      <dgm:prSet/>
      <dgm:spPr/>
      <dgm:t>
        <a:bodyPr/>
        <a:lstStyle/>
        <a:p>
          <a:endParaRPr lang="en-US"/>
        </a:p>
      </dgm:t>
    </dgm:pt>
    <dgm:pt modelId="{C5430323-64C4-4C3F-816C-164F94AD0D7F}">
      <dgm:prSet/>
      <dgm:spPr/>
      <dgm:t>
        <a:bodyPr/>
        <a:lstStyle/>
        <a:p>
          <a:r>
            <a:rPr lang="en-AU" dirty="0"/>
            <a:t>Where is your GP? </a:t>
          </a:r>
          <a:endParaRPr lang="en-US" dirty="0"/>
        </a:p>
      </dgm:t>
    </dgm:pt>
    <dgm:pt modelId="{BE10F32D-5CBC-46D2-ACAD-DAC745DB0658}" type="parTrans" cxnId="{27119E1C-4C6F-44B7-8182-B5E6CB6BFA87}">
      <dgm:prSet/>
      <dgm:spPr/>
      <dgm:t>
        <a:bodyPr/>
        <a:lstStyle/>
        <a:p>
          <a:endParaRPr lang="en-US"/>
        </a:p>
      </dgm:t>
    </dgm:pt>
    <dgm:pt modelId="{B52433B0-80BB-4D08-98E4-9EFBB3FF51E8}" type="sibTrans" cxnId="{27119E1C-4C6F-44B7-8182-B5E6CB6BFA87}">
      <dgm:prSet/>
      <dgm:spPr/>
      <dgm:t>
        <a:bodyPr/>
        <a:lstStyle/>
        <a:p>
          <a:endParaRPr lang="en-US"/>
        </a:p>
      </dgm:t>
    </dgm:pt>
    <dgm:pt modelId="{971256C8-A546-4F02-AE52-2608FC7D86C9}">
      <dgm:prSet/>
      <dgm:spPr/>
      <dgm:t>
        <a:bodyPr/>
        <a:lstStyle/>
        <a:p>
          <a:r>
            <a:rPr lang="en-AU" dirty="0"/>
            <a:t>Where do you get you injection or methadone? </a:t>
          </a:r>
          <a:endParaRPr lang="en-US" dirty="0"/>
        </a:p>
      </dgm:t>
    </dgm:pt>
    <dgm:pt modelId="{EAFC794A-824C-4381-B0F3-7549928FD2FC}" type="parTrans" cxnId="{087D22E3-1DAA-464A-99A1-84059692A21E}">
      <dgm:prSet/>
      <dgm:spPr/>
      <dgm:t>
        <a:bodyPr/>
        <a:lstStyle/>
        <a:p>
          <a:endParaRPr lang="en-US"/>
        </a:p>
      </dgm:t>
    </dgm:pt>
    <dgm:pt modelId="{B0AB01A1-5186-43F5-AB8B-34A2E40F8A4B}" type="sibTrans" cxnId="{087D22E3-1DAA-464A-99A1-84059692A21E}">
      <dgm:prSet/>
      <dgm:spPr/>
      <dgm:t>
        <a:bodyPr/>
        <a:lstStyle/>
        <a:p>
          <a:endParaRPr lang="en-US"/>
        </a:p>
      </dgm:t>
    </dgm:pt>
    <dgm:pt modelId="{1214FDFD-CBC0-4EAB-99D4-6C1363BA5D22}">
      <dgm:prSet/>
      <dgm:spPr>
        <a:solidFill>
          <a:schemeClr val="accent5">
            <a:lumMod val="50000"/>
            <a:lumOff val="50000"/>
          </a:schemeClr>
        </a:solidFill>
      </dgm:spPr>
      <dgm:t>
        <a:bodyPr/>
        <a:lstStyle/>
        <a:p>
          <a:r>
            <a:rPr lang="en-AU" dirty="0"/>
            <a:t>A person does not need to have a place to reside to be referred to the Drug Court </a:t>
          </a:r>
          <a:endParaRPr lang="en-US" dirty="0"/>
        </a:p>
      </dgm:t>
    </dgm:pt>
    <dgm:pt modelId="{A1BE8B2F-5C74-47A3-8990-FB409035117F}" type="parTrans" cxnId="{32B9781C-713D-45F7-A051-446825F9DFC2}">
      <dgm:prSet/>
      <dgm:spPr/>
      <dgm:t>
        <a:bodyPr/>
        <a:lstStyle/>
        <a:p>
          <a:endParaRPr lang="en-US"/>
        </a:p>
      </dgm:t>
    </dgm:pt>
    <dgm:pt modelId="{9C5BD5FF-F6F9-4F50-9137-9AB02DCA9C99}" type="sibTrans" cxnId="{32B9781C-713D-45F7-A051-446825F9DFC2}">
      <dgm:prSet/>
      <dgm:spPr/>
      <dgm:t>
        <a:bodyPr/>
        <a:lstStyle/>
        <a:p>
          <a:endParaRPr lang="en-US"/>
        </a:p>
      </dgm:t>
    </dgm:pt>
    <dgm:pt modelId="{6EF0D881-CC2C-4A6B-AA64-C0CFB383FE94}" type="pres">
      <dgm:prSet presAssocID="{D6E4654D-3354-4563-A4D5-A1BBD339FD37}" presName="linear" presStyleCnt="0">
        <dgm:presLayoutVars>
          <dgm:animLvl val="lvl"/>
          <dgm:resizeHandles val="exact"/>
        </dgm:presLayoutVars>
      </dgm:prSet>
      <dgm:spPr/>
    </dgm:pt>
    <dgm:pt modelId="{B2B6F1F4-77F0-44D5-9392-28A64E5197C6}" type="pres">
      <dgm:prSet presAssocID="{C98A53DC-E31C-4D68-A6F1-C01567C3903B}" presName="parentText" presStyleLbl="node1" presStyleIdx="0" presStyleCnt="7">
        <dgm:presLayoutVars>
          <dgm:chMax val="0"/>
          <dgm:bulletEnabled val="1"/>
        </dgm:presLayoutVars>
      </dgm:prSet>
      <dgm:spPr/>
    </dgm:pt>
    <dgm:pt modelId="{E1AC9A66-2DA6-4B05-926D-67EF0BE8BEBC}" type="pres">
      <dgm:prSet presAssocID="{C130E02E-1D43-4F9E-813F-9826529581F7}" presName="spacer" presStyleCnt="0"/>
      <dgm:spPr/>
    </dgm:pt>
    <dgm:pt modelId="{99EE3D06-C921-4E68-B846-F97271FD6383}" type="pres">
      <dgm:prSet presAssocID="{72B9CF56-98BE-4BAF-8015-28A79D85976B}" presName="parentText" presStyleLbl="node1" presStyleIdx="1" presStyleCnt="7">
        <dgm:presLayoutVars>
          <dgm:chMax val="0"/>
          <dgm:bulletEnabled val="1"/>
        </dgm:presLayoutVars>
      </dgm:prSet>
      <dgm:spPr/>
    </dgm:pt>
    <dgm:pt modelId="{418E5563-0284-4DB2-99F3-328BBB935D5A}" type="pres">
      <dgm:prSet presAssocID="{6D17E654-5913-46BB-B52A-5D4ACBBFD47D}" presName="spacer" presStyleCnt="0"/>
      <dgm:spPr/>
    </dgm:pt>
    <dgm:pt modelId="{F8EC645A-5C59-42C9-8722-DF74DCFF95CA}" type="pres">
      <dgm:prSet presAssocID="{E1167651-1601-4E60-A56B-2013409BFDB0}" presName="parentText" presStyleLbl="node1" presStyleIdx="2" presStyleCnt="7">
        <dgm:presLayoutVars>
          <dgm:chMax val="0"/>
          <dgm:bulletEnabled val="1"/>
        </dgm:presLayoutVars>
      </dgm:prSet>
      <dgm:spPr/>
    </dgm:pt>
    <dgm:pt modelId="{B1C43A69-F226-4850-8FEE-8FED93C1D919}" type="pres">
      <dgm:prSet presAssocID="{755B53BF-7ECE-48DD-9DAB-804F290A1173}" presName="spacer" presStyleCnt="0"/>
      <dgm:spPr/>
    </dgm:pt>
    <dgm:pt modelId="{6DDE1BC2-1E15-4B32-B932-BF4DDACBAF1C}" type="pres">
      <dgm:prSet presAssocID="{7B3DA6F3-CD68-4F62-A130-E4357F21B940}" presName="parentText" presStyleLbl="node1" presStyleIdx="3" presStyleCnt="7">
        <dgm:presLayoutVars>
          <dgm:chMax val="0"/>
          <dgm:bulletEnabled val="1"/>
        </dgm:presLayoutVars>
      </dgm:prSet>
      <dgm:spPr/>
    </dgm:pt>
    <dgm:pt modelId="{11C73F97-B6AA-4197-9DF5-D75C0D0EFF45}" type="pres">
      <dgm:prSet presAssocID="{1D5762A5-9DB5-4A2F-A11D-2CCACBBC1C31}" presName="spacer" presStyleCnt="0"/>
      <dgm:spPr/>
    </dgm:pt>
    <dgm:pt modelId="{E7AE21DA-BDB7-4F0F-84D9-2D92758FE184}" type="pres">
      <dgm:prSet presAssocID="{C5430323-64C4-4C3F-816C-164F94AD0D7F}" presName="parentText" presStyleLbl="node1" presStyleIdx="4" presStyleCnt="7">
        <dgm:presLayoutVars>
          <dgm:chMax val="0"/>
          <dgm:bulletEnabled val="1"/>
        </dgm:presLayoutVars>
      </dgm:prSet>
      <dgm:spPr/>
    </dgm:pt>
    <dgm:pt modelId="{9F2BACB3-07AE-4A7D-A073-7E22D22AA801}" type="pres">
      <dgm:prSet presAssocID="{B52433B0-80BB-4D08-98E4-9EFBB3FF51E8}" presName="spacer" presStyleCnt="0"/>
      <dgm:spPr/>
    </dgm:pt>
    <dgm:pt modelId="{EE802D73-889D-4A4A-8BFE-1B48E4D183F2}" type="pres">
      <dgm:prSet presAssocID="{971256C8-A546-4F02-AE52-2608FC7D86C9}" presName="parentText" presStyleLbl="node1" presStyleIdx="5" presStyleCnt="7">
        <dgm:presLayoutVars>
          <dgm:chMax val="0"/>
          <dgm:bulletEnabled val="1"/>
        </dgm:presLayoutVars>
      </dgm:prSet>
      <dgm:spPr/>
    </dgm:pt>
    <dgm:pt modelId="{69596540-7ACB-460B-8BC9-94E6F4AD40CC}" type="pres">
      <dgm:prSet presAssocID="{B0AB01A1-5186-43F5-AB8B-34A2E40F8A4B}" presName="spacer" presStyleCnt="0"/>
      <dgm:spPr/>
    </dgm:pt>
    <dgm:pt modelId="{F220341A-2A65-42F0-BA67-3F5040DF8B26}" type="pres">
      <dgm:prSet presAssocID="{1214FDFD-CBC0-4EAB-99D4-6C1363BA5D22}" presName="parentText" presStyleLbl="node1" presStyleIdx="6" presStyleCnt="7">
        <dgm:presLayoutVars>
          <dgm:chMax val="0"/>
          <dgm:bulletEnabled val="1"/>
        </dgm:presLayoutVars>
      </dgm:prSet>
      <dgm:spPr/>
    </dgm:pt>
  </dgm:ptLst>
  <dgm:cxnLst>
    <dgm:cxn modelId="{22E49601-B136-40D2-8600-EA21A36E7619}" type="presOf" srcId="{7B3DA6F3-CD68-4F62-A130-E4357F21B940}" destId="{6DDE1BC2-1E15-4B32-B932-BF4DDACBAF1C}" srcOrd="0" destOrd="0" presId="urn:microsoft.com/office/officeart/2005/8/layout/vList2"/>
    <dgm:cxn modelId="{32B9781C-713D-45F7-A051-446825F9DFC2}" srcId="{D6E4654D-3354-4563-A4D5-A1BBD339FD37}" destId="{1214FDFD-CBC0-4EAB-99D4-6C1363BA5D22}" srcOrd="6" destOrd="0" parTransId="{A1BE8B2F-5C74-47A3-8990-FB409035117F}" sibTransId="{9C5BD5FF-F6F9-4F50-9137-9AB02DCA9C99}"/>
    <dgm:cxn modelId="{27119E1C-4C6F-44B7-8182-B5E6CB6BFA87}" srcId="{D6E4654D-3354-4563-A4D5-A1BBD339FD37}" destId="{C5430323-64C4-4C3F-816C-164F94AD0D7F}" srcOrd="4" destOrd="0" parTransId="{BE10F32D-5CBC-46D2-ACAD-DAC745DB0658}" sibTransId="{B52433B0-80BB-4D08-98E4-9EFBB3FF51E8}"/>
    <dgm:cxn modelId="{B47F1921-763D-4BB0-BA49-4BD0AE99580D}" type="presOf" srcId="{1214FDFD-CBC0-4EAB-99D4-6C1363BA5D22}" destId="{F220341A-2A65-42F0-BA67-3F5040DF8B26}" srcOrd="0" destOrd="0" presId="urn:microsoft.com/office/officeart/2005/8/layout/vList2"/>
    <dgm:cxn modelId="{0750DA37-B9CB-4C48-B99F-FD899231C4C8}" type="presOf" srcId="{C5430323-64C4-4C3F-816C-164F94AD0D7F}" destId="{E7AE21DA-BDB7-4F0F-84D9-2D92758FE184}" srcOrd="0" destOrd="0" presId="urn:microsoft.com/office/officeart/2005/8/layout/vList2"/>
    <dgm:cxn modelId="{0E52A14C-5858-41EE-A7DE-C9C4F2ADD75D}" srcId="{D6E4654D-3354-4563-A4D5-A1BBD339FD37}" destId="{72B9CF56-98BE-4BAF-8015-28A79D85976B}" srcOrd="1" destOrd="0" parTransId="{66B9DEAE-D517-48C0-BA55-5DDB30E03581}" sibTransId="{6D17E654-5913-46BB-B52A-5D4ACBBFD47D}"/>
    <dgm:cxn modelId="{CDA1189C-CD9D-4BEA-9D75-68931569ABF8}" type="presOf" srcId="{C98A53DC-E31C-4D68-A6F1-C01567C3903B}" destId="{B2B6F1F4-77F0-44D5-9392-28A64E5197C6}" srcOrd="0" destOrd="0" presId="urn:microsoft.com/office/officeart/2005/8/layout/vList2"/>
    <dgm:cxn modelId="{0C917A8E-58F2-476C-9DAD-3A6C6D349547}" type="presOf" srcId="{971256C8-A546-4F02-AE52-2608FC7D86C9}" destId="{EE802D73-889D-4A4A-8BFE-1B48E4D183F2}" srcOrd="0" destOrd="0" presId="urn:microsoft.com/office/officeart/2005/8/layout/vList2"/>
    <dgm:cxn modelId="{E2E423A5-085A-4168-B80F-B609ED8E6B52}" srcId="{D6E4654D-3354-4563-A4D5-A1BBD339FD37}" destId="{C98A53DC-E31C-4D68-A6F1-C01567C3903B}" srcOrd="0" destOrd="0" parTransId="{C36459DE-0BBC-47E4-B8F5-D239A87E20BC}" sibTransId="{C130E02E-1D43-4F9E-813F-9826529581F7}"/>
    <dgm:cxn modelId="{4AB032E2-5AD9-4129-994E-9B0F76E0EFE7}" type="presOf" srcId="{72B9CF56-98BE-4BAF-8015-28A79D85976B}" destId="{99EE3D06-C921-4E68-B846-F97271FD6383}" srcOrd="0" destOrd="0" presId="urn:microsoft.com/office/officeart/2005/8/layout/vList2"/>
    <dgm:cxn modelId="{087D22E3-1DAA-464A-99A1-84059692A21E}" srcId="{D6E4654D-3354-4563-A4D5-A1BBD339FD37}" destId="{971256C8-A546-4F02-AE52-2608FC7D86C9}" srcOrd="5" destOrd="0" parTransId="{EAFC794A-824C-4381-B0F3-7549928FD2FC}" sibTransId="{B0AB01A1-5186-43F5-AB8B-34A2E40F8A4B}"/>
    <dgm:cxn modelId="{847F15E7-7BE6-41AC-9357-E1085C4F88BF}" srcId="{D6E4654D-3354-4563-A4D5-A1BBD339FD37}" destId="{E1167651-1601-4E60-A56B-2013409BFDB0}" srcOrd="2" destOrd="0" parTransId="{0801FA9F-F806-4B53-9880-676727B34E0D}" sibTransId="{755B53BF-7ECE-48DD-9DAB-804F290A1173}"/>
    <dgm:cxn modelId="{158F3FCC-CEFD-4FA4-9269-F4DF14F96ECA}" srcId="{D6E4654D-3354-4563-A4D5-A1BBD339FD37}" destId="{7B3DA6F3-CD68-4F62-A130-E4357F21B940}" srcOrd="3" destOrd="0" parTransId="{727B0B7B-BB17-42EF-8966-2C38537BFC0A}" sibTransId="{1D5762A5-9DB5-4A2F-A11D-2CCACBBC1C31}"/>
    <dgm:cxn modelId="{05883AF0-EECE-4E5E-866D-63581A323C9C}" type="presOf" srcId="{D6E4654D-3354-4563-A4D5-A1BBD339FD37}" destId="{6EF0D881-CC2C-4A6B-AA64-C0CFB383FE94}" srcOrd="0" destOrd="0" presId="urn:microsoft.com/office/officeart/2005/8/layout/vList2"/>
    <dgm:cxn modelId="{CAD432DD-DE29-4845-8A96-FFF47524D59E}" type="presOf" srcId="{E1167651-1601-4E60-A56B-2013409BFDB0}" destId="{F8EC645A-5C59-42C9-8722-DF74DCFF95CA}" srcOrd="0" destOrd="0" presId="urn:microsoft.com/office/officeart/2005/8/layout/vList2"/>
    <dgm:cxn modelId="{B1A8749E-4852-4AB4-BC7D-5245BDA8F704}" type="presParOf" srcId="{6EF0D881-CC2C-4A6B-AA64-C0CFB383FE94}" destId="{B2B6F1F4-77F0-44D5-9392-28A64E5197C6}" srcOrd="0" destOrd="0" presId="urn:microsoft.com/office/officeart/2005/8/layout/vList2"/>
    <dgm:cxn modelId="{D2058358-2D29-44F9-AC34-915A2EF3ED12}" type="presParOf" srcId="{6EF0D881-CC2C-4A6B-AA64-C0CFB383FE94}" destId="{E1AC9A66-2DA6-4B05-926D-67EF0BE8BEBC}" srcOrd="1" destOrd="0" presId="urn:microsoft.com/office/officeart/2005/8/layout/vList2"/>
    <dgm:cxn modelId="{5EE1BA67-1C2F-4D9C-81AB-B70DBB4B2FE0}" type="presParOf" srcId="{6EF0D881-CC2C-4A6B-AA64-C0CFB383FE94}" destId="{99EE3D06-C921-4E68-B846-F97271FD6383}" srcOrd="2" destOrd="0" presId="urn:microsoft.com/office/officeart/2005/8/layout/vList2"/>
    <dgm:cxn modelId="{9C3FB7B7-A0EF-4D83-9B4E-559529AA942A}" type="presParOf" srcId="{6EF0D881-CC2C-4A6B-AA64-C0CFB383FE94}" destId="{418E5563-0284-4DB2-99F3-328BBB935D5A}" srcOrd="3" destOrd="0" presId="urn:microsoft.com/office/officeart/2005/8/layout/vList2"/>
    <dgm:cxn modelId="{BE6D5027-8BBB-417D-B12F-CAD11FCB6BBD}" type="presParOf" srcId="{6EF0D881-CC2C-4A6B-AA64-C0CFB383FE94}" destId="{F8EC645A-5C59-42C9-8722-DF74DCFF95CA}" srcOrd="4" destOrd="0" presId="urn:microsoft.com/office/officeart/2005/8/layout/vList2"/>
    <dgm:cxn modelId="{57757B33-837A-4F6A-9734-C68544CC5582}" type="presParOf" srcId="{6EF0D881-CC2C-4A6B-AA64-C0CFB383FE94}" destId="{B1C43A69-F226-4850-8FEE-8FED93C1D919}" srcOrd="5" destOrd="0" presId="urn:microsoft.com/office/officeart/2005/8/layout/vList2"/>
    <dgm:cxn modelId="{490714F6-2455-4D69-8CD6-4D760874B0B3}" type="presParOf" srcId="{6EF0D881-CC2C-4A6B-AA64-C0CFB383FE94}" destId="{6DDE1BC2-1E15-4B32-B932-BF4DDACBAF1C}" srcOrd="6" destOrd="0" presId="urn:microsoft.com/office/officeart/2005/8/layout/vList2"/>
    <dgm:cxn modelId="{52E285F8-05E5-40D9-9555-3AA481C00A87}" type="presParOf" srcId="{6EF0D881-CC2C-4A6B-AA64-C0CFB383FE94}" destId="{11C73F97-B6AA-4197-9DF5-D75C0D0EFF45}" srcOrd="7" destOrd="0" presId="urn:microsoft.com/office/officeart/2005/8/layout/vList2"/>
    <dgm:cxn modelId="{9D450A15-E2AB-4249-8888-4D3C1EDD8B84}" type="presParOf" srcId="{6EF0D881-CC2C-4A6B-AA64-C0CFB383FE94}" destId="{E7AE21DA-BDB7-4F0F-84D9-2D92758FE184}" srcOrd="8" destOrd="0" presId="urn:microsoft.com/office/officeart/2005/8/layout/vList2"/>
    <dgm:cxn modelId="{A7882442-CECC-4DD7-BDD2-878422D39DDD}" type="presParOf" srcId="{6EF0D881-CC2C-4A6B-AA64-C0CFB383FE94}" destId="{9F2BACB3-07AE-4A7D-A073-7E22D22AA801}" srcOrd="9" destOrd="0" presId="urn:microsoft.com/office/officeart/2005/8/layout/vList2"/>
    <dgm:cxn modelId="{527EA2EE-E3AD-4E62-BC80-8B38ADFCCF0F}" type="presParOf" srcId="{6EF0D881-CC2C-4A6B-AA64-C0CFB383FE94}" destId="{EE802D73-889D-4A4A-8BFE-1B48E4D183F2}" srcOrd="10" destOrd="0" presId="urn:microsoft.com/office/officeart/2005/8/layout/vList2"/>
    <dgm:cxn modelId="{40518DDC-D4CC-4E6D-A60E-3912DCEABF7F}" type="presParOf" srcId="{6EF0D881-CC2C-4A6B-AA64-C0CFB383FE94}" destId="{69596540-7ACB-460B-8BC9-94E6F4AD40CC}" srcOrd="11" destOrd="0" presId="urn:microsoft.com/office/officeart/2005/8/layout/vList2"/>
    <dgm:cxn modelId="{ACF93809-CC3A-41C3-89BD-A7FB8188CA1B}" type="presParOf" srcId="{6EF0D881-CC2C-4A6B-AA64-C0CFB383FE94}" destId="{F220341A-2A65-42F0-BA67-3F5040DF8B26}"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E429EE-F153-49B8-8356-0D1B8C356FE5}"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483614E-DFE6-4AC0-ADC7-A241965CE540}">
      <dgm:prSet custT="1"/>
      <dgm:spPr/>
      <dgm:t>
        <a:bodyPr/>
        <a:lstStyle/>
        <a:p>
          <a:r>
            <a:rPr lang="en-AU" sz="2000" dirty="0"/>
            <a:t>Legal Aid is available to everyone referred to Drug Court – the means test does not apply </a:t>
          </a:r>
          <a:endParaRPr lang="en-US" sz="2000" dirty="0"/>
        </a:p>
      </dgm:t>
    </dgm:pt>
    <dgm:pt modelId="{B928E448-8E26-4CAB-AA77-93D258039AE9}" type="parTrans" cxnId="{8C4C7909-77E0-4CDD-AEEF-4FB4354EF03F}">
      <dgm:prSet/>
      <dgm:spPr/>
      <dgm:t>
        <a:bodyPr/>
        <a:lstStyle/>
        <a:p>
          <a:endParaRPr lang="en-US"/>
        </a:p>
      </dgm:t>
    </dgm:pt>
    <dgm:pt modelId="{6A0CC45B-DD26-410D-9BA9-C06451367DB8}" type="sibTrans" cxnId="{8C4C7909-77E0-4CDD-AEEF-4FB4354EF03F}">
      <dgm:prSet/>
      <dgm:spPr/>
      <dgm:t>
        <a:bodyPr/>
        <a:lstStyle/>
        <a:p>
          <a:endParaRPr lang="en-US"/>
        </a:p>
      </dgm:t>
    </dgm:pt>
    <dgm:pt modelId="{1ABA3771-DC2D-46E3-978A-E87EF4C477C3}">
      <dgm:prSet custT="1"/>
      <dgm:spPr/>
      <dgm:t>
        <a:bodyPr/>
        <a:lstStyle/>
        <a:p>
          <a:r>
            <a:rPr lang="en-AU" sz="2000" dirty="0"/>
            <a:t>Drug dependency does not only limit itself to substances such as ice and heroin. </a:t>
          </a:r>
        </a:p>
        <a:p>
          <a:r>
            <a:rPr lang="en-AU" sz="2000" dirty="0"/>
            <a:t>ADDICTION DOES NOT DISCRIMINATE  </a:t>
          </a:r>
          <a:endParaRPr lang="en-US" sz="2000" dirty="0"/>
        </a:p>
      </dgm:t>
    </dgm:pt>
    <dgm:pt modelId="{2A242A72-DD1D-4131-AFBE-6CB084D3910D}" type="parTrans" cxnId="{DB991EDE-7779-4BF6-937B-30CFE0405061}">
      <dgm:prSet/>
      <dgm:spPr/>
      <dgm:t>
        <a:bodyPr/>
        <a:lstStyle/>
        <a:p>
          <a:endParaRPr lang="en-US"/>
        </a:p>
      </dgm:t>
    </dgm:pt>
    <dgm:pt modelId="{BEEBD5DD-9C07-4E2E-A479-5C0B1EA355E9}" type="sibTrans" cxnId="{DB991EDE-7779-4BF6-937B-30CFE0405061}">
      <dgm:prSet/>
      <dgm:spPr/>
      <dgm:t>
        <a:bodyPr/>
        <a:lstStyle/>
        <a:p>
          <a:endParaRPr lang="en-US"/>
        </a:p>
      </dgm:t>
    </dgm:pt>
    <dgm:pt modelId="{43948E07-3B65-4C61-A0F9-6B2B5C43F02F}">
      <dgm:prSet custT="1"/>
      <dgm:spPr/>
      <dgm:t>
        <a:bodyPr/>
        <a:lstStyle/>
        <a:p>
          <a:r>
            <a:rPr lang="en-AU" sz="2000"/>
            <a:t>Large frauds may be an issue as the community expectation may be that a person should be sentenced at law </a:t>
          </a:r>
          <a:endParaRPr lang="en-US" sz="2000"/>
        </a:p>
      </dgm:t>
    </dgm:pt>
    <dgm:pt modelId="{E6A5C110-9CFA-44C4-98D0-588E5698DE81}" type="parTrans" cxnId="{9B77FEA6-C217-48FE-A90B-DBA8EDDE45D2}">
      <dgm:prSet/>
      <dgm:spPr/>
      <dgm:t>
        <a:bodyPr/>
        <a:lstStyle/>
        <a:p>
          <a:endParaRPr lang="en-US"/>
        </a:p>
      </dgm:t>
    </dgm:pt>
    <dgm:pt modelId="{C3C1CD7B-C96F-491C-B703-85BE9ABC9440}" type="sibTrans" cxnId="{9B77FEA6-C217-48FE-A90B-DBA8EDDE45D2}">
      <dgm:prSet/>
      <dgm:spPr/>
      <dgm:t>
        <a:bodyPr/>
        <a:lstStyle/>
        <a:p>
          <a:endParaRPr lang="en-US"/>
        </a:p>
      </dgm:t>
    </dgm:pt>
    <dgm:pt modelId="{D4828B03-D0DE-44CB-8DEC-A735085E11D9}">
      <dgm:prSet custT="1"/>
      <dgm:spPr/>
      <dgm:t>
        <a:bodyPr/>
        <a:lstStyle/>
        <a:p>
          <a:r>
            <a:rPr lang="en-AU" sz="2000" dirty="0"/>
            <a:t>However Lincoln’s matters are remaining in the Local Court jurisdiction which gives rise to 5 years maximum. If the matters are in the District Court and the person is looking at over 6 years the person is likely to be found inappropriate </a:t>
          </a:r>
          <a:endParaRPr lang="en-US" sz="2000" dirty="0"/>
        </a:p>
      </dgm:t>
    </dgm:pt>
    <dgm:pt modelId="{DEAA788C-87AA-4A2F-897A-363D366E6E63}" type="parTrans" cxnId="{57F9D31F-79DB-4040-AB47-FE5CAA967E59}">
      <dgm:prSet/>
      <dgm:spPr/>
      <dgm:t>
        <a:bodyPr/>
        <a:lstStyle/>
        <a:p>
          <a:endParaRPr lang="en-US"/>
        </a:p>
      </dgm:t>
    </dgm:pt>
    <dgm:pt modelId="{8C3438ED-988B-4530-BCFC-CC4B590CB28F}" type="sibTrans" cxnId="{57F9D31F-79DB-4040-AB47-FE5CAA967E59}">
      <dgm:prSet/>
      <dgm:spPr/>
      <dgm:t>
        <a:bodyPr/>
        <a:lstStyle/>
        <a:p>
          <a:endParaRPr lang="en-US"/>
        </a:p>
      </dgm:t>
    </dgm:pt>
    <dgm:pt modelId="{6D04E737-A04F-4FD2-9DC5-6D06C03BB0EA}" type="pres">
      <dgm:prSet presAssocID="{2DE429EE-F153-49B8-8356-0D1B8C356FE5}" presName="linear" presStyleCnt="0">
        <dgm:presLayoutVars>
          <dgm:animLvl val="lvl"/>
          <dgm:resizeHandles val="exact"/>
        </dgm:presLayoutVars>
      </dgm:prSet>
      <dgm:spPr/>
    </dgm:pt>
    <dgm:pt modelId="{4150F47E-F510-4E3D-801B-816B53713ACB}" type="pres">
      <dgm:prSet presAssocID="{5483614E-DFE6-4AC0-ADC7-A241965CE540}" presName="parentText" presStyleLbl="node1" presStyleIdx="0" presStyleCnt="4">
        <dgm:presLayoutVars>
          <dgm:chMax val="0"/>
          <dgm:bulletEnabled val="1"/>
        </dgm:presLayoutVars>
      </dgm:prSet>
      <dgm:spPr/>
    </dgm:pt>
    <dgm:pt modelId="{2CCDA033-F3E0-40D4-8CBF-D949CC3B399A}" type="pres">
      <dgm:prSet presAssocID="{6A0CC45B-DD26-410D-9BA9-C06451367DB8}" presName="spacer" presStyleCnt="0"/>
      <dgm:spPr/>
    </dgm:pt>
    <dgm:pt modelId="{0D16EA72-48BA-4AAB-94D6-E662A49C162C}" type="pres">
      <dgm:prSet presAssocID="{1ABA3771-DC2D-46E3-978A-E87EF4C477C3}" presName="parentText" presStyleLbl="node1" presStyleIdx="1" presStyleCnt="4">
        <dgm:presLayoutVars>
          <dgm:chMax val="0"/>
          <dgm:bulletEnabled val="1"/>
        </dgm:presLayoutVars>
      </dgm:prSet>
      <dgm:spPr/>
    </dgm:pt>
    <dgm:pt modelId="{E0FEEEEB-136C-493D-8DF3-5D0B335DB6C2}" type="pres">
      <dgm:prSet presAssocID="{BEEBD5DD-9C07-4E2E-A479-5C0B1EA355E9}" presName="spacer" presStyleCnt="0"/>
      <dgm:spPr/>
    </dgm:pt>
    <dgm:pt modelId="{E8F5957B-3533-41F4-87F0-8F7CFC5938E7}" type="pres">
      <dgm:prSet presAssocID="{43948E07-3B65-4C61-A0F9-6B2B5C43F02F}" presName="parentText" presStyleLbl="node1" presStyleIdx="2" presStyleCnt="4">
        <dgm:presLayoutVars>
          <dgm:chMax val="0"/>
          <dgm:bulletEnabled val="1"/>
        </dgm:presLayoutVars>
      </dgm:prSet>
      <dgm:spPr/>
    </dgm:pt>
    <dgm:pt modelId="{0DF8FF7A-A1E9-4F70-9AD1-56E3CDA04EBD}" type="pres">
      <dgm:prSet presAssocID="{C3C1CD7B-C96F-491C-B703-85BE9ABC9440}" presName="spacer" presStyleCnt="0"/>
      <dgm:spPr/>
    </dgm:pt>
    <dgm:pt modelId="{8D26F1BA-1C08-456C-B995-8098076551F1}" type="pres">
      <dgm:prSet presAssocID="{D4828B03-D0DE-44CB-8DEC-A735085E11D9}" presName="parentText" presStyleLbl="node1" presStyleIdx="3" presStyleCnt="4">
        <dgm:presLayoutVars>
          <dgm:chMax val="0"/>
          <dgm:bulletEnabled val="1"/>
        </dgm:presLayoutVars>
      </dgm:prSet>
      <dgm:spPr/>
    </dgm:pt>
  </dgm:ptLst>
  <dgm:cxnLst>
    <dgm:cxn modelId="{8C4C7909-77E0-4CDD-AEEF-4FB4354EF03F}" srcId="{2DE429EE-F153-49B8-8356-0D1B8C356FE5}" destId="{5483614E-DFE6-4AC0-ADC7-A241965CE540}" srcOrd="0" destOrd="0" parTransId="{B928E448-8E26-4CAB-AA77-93D258039AE9}" sibTransId="{6A0CC45B-DD26-410D-9BA9-C06451367DB8}"/>
    <dgm:cxn modelId="{F8867A0A-6F60-433D-95E2-7B967E2014BF}" type="presOf" srcId="{43948E07-3B65-4C61-A0F9-6B2B5C43F02F}" destId="{E8F5957B-3533-41F4-87F0-8F7CFC5938E7}" srcOrd="0" destOrd="0" presId="urn:microsoft.com/office/officeart/2005/8/layout/vList2"/>
    <dgm:cxn modelId="{57F9D31F-79DB-4040-AB47-FE5CAA967E59}" srcId="{2DE429EE-F153-49B8-8356-0D1B8C356FE5}" destId="{D4828B03-D0DE-44CB-8DEC-A735085E11D9}" srcOrd="3" destOrd="0" parTransId="{DEAA788C-87AA-4A2F-897A-363D366E6E63}" sibTransId="{8C3438ED-988B-4530-BCFC-CC4B590CB28F}"/>
    <dgm:cxn modelId="{F1E43F44-A878-454F-AB3A-F43FF3AD506C}" type="presOf" srcId="{1ABA3771-DC2D-46E3-978A-E87EF4C477C3}" destId="{0D16EA72-48BA-4AAB-94D6-E662A49C162C}" srcOrd="0" destOrd="0" presId="urn:microsoft.com/office/officeart/2005/8/layout/vList2"/>
    <dgm:cxn modelId="{AB71F149-640F-4295-B74A-1FA0AD2FFF0D}" type="presOf" srcId="{2DE429EE-F153-49B8-8356-0D1B8C356FE5}" destId="{6D04E737-A04F-4FD2-9DC5-6D06C03BB0EA}" srcOrd="0" destOrd="0" presId="urn:microsoft.com/office/officeart/2005/8/layout/vList2"/>
    <dgm:cxn modelId="{9B77FEA6-C217-48FE-A90B-DBA8EDDE45D2}" srcId="{2DE429EE-F153-49B8-8356-0D1B8C356FE5}" destId="{43948E07-3B65-4C61-A0F9-6B2B5C43F02F}" srcOrd="2" destOrd="0" parTransId="{E6A5C110-9CFA-44C4-98D0-588E5698DE81}" sibTransId="{C3C1CD7B-C96F-491C-B703-85BE9ABC9440}"/>
    <dgm:cxn modelId="{4448E7F0-BB65-419A-90DE-42E5CAEC7A82}" type="presOf" srcId="{5483614E-DFE6-4AC0-ADC7-A241965CE540}" destId="{4150F47E-F510-4E3D-801B-816B53713ACB}" srcOrd="0" destOrd="0" presId="urn:microsoft.com/office/officeart/2005/8/layout/vList2"/>
    <dgm:cxn modelId="{BB691BF9-EA5E-4012-A1E6-708A2E9057B5}" type="presOf" srcId="{D4828B03-D0DE-44CB-8DEC-A735085E11D9}" destId="{8D26F1BA-1C08-456C-B995-8098076551F1}" srcOrd="0" destOrd="0" presId="urn:microsoft.com/office/officeart/2005/8/layout/vList2"/>
    <dgm:cxn modelId="{DB991EDE-7779-4BF6-937B-30CFE0405061}" srcId="{2DE429EE-F153-49B8-8356-0D1B8C356FE5}" destId="{1ABA3771-DC2D-46E3-978A-E87EF4C477C3}" srcOrd="1" destOrd="0" parTransId="{2A242A72-DD1D-4131-AFBE-6CB084D3910D}" sibTransId="{BEEBD5DD-9C07-4E2E-A479-5C0B1EA355E9}"/>
    <dgm:cxn modelId="{CA0429EB-35B3-4A76-9958-472D678A4B83}" type="presParOf" srcId="{6D04E737-A04F-4FD2-9DC5-6D06C03BB0EA}" destId="{4150F47E-F510-4E3D-801B-816B53713ACB}" srcOrd="0" destOrd="0" presId="urn:microsoft.com/office/officeart/2005/8/layout/vList2"/>
    <dgm:cxn modelId="{B45A00B9-C3D6-4028-8E7B-69E319FFD4A5}" type="presParOf" srcId="{6D04E737-A04F-4FD2-9DC5-6D06C03BB0EA}" destId="{2CCDA033-F3E0-40D4-8CBF-D949CC3B399A}" srcOrd="1" destOrd="0" presId="urn:microsoft.com/office/officeart/2005/8/layout/vList2"/>
    <dgm:cxn modelId="{FC45BAEC-3B61-4FEE-8575-427C7210C539}" type="presParOf" srcId="{6D04E737-A04F-4FD2-9DC5-6D06C03BB0EA}" destId="{0D16EA72-48BA-4AAB-94D6-E662A49C162C}" srcOrd="2" destOrd="0" presId="urn:microsoft.com/office/officeart/2005/8/layout/vList2"/>
    <dgm:cxn modelId="{ABD432C8-8AB6-4DE5-BDAB-377598377C72}" type="presParOf" srcId="{6D04E737-A04F-4FD2-9DC5-6D06C03BB0EA}" destId="{E0FEEEEB-136C-493D-8DF3-5D0B335DB6C2}" srcOrd="3" destOrd="0" presId="urn:microsoft.com/office/officeart/2005/8/layout/vList2"/>
    <dgm:cxn modelId="{484633F4-4137-420D-95B6-1CADF0ED8BF9}" type="presParOf" srcId="{6D04E737-A04F-4FD2-9DC5-6D06C03BB0EA}" destId="{E8F5957B-3533-41F4-87F0-8F7CFC5938E7}" srcOrd="4" destOrd="0" presId="urn:microsoft.com/office/officeart/2005/8/layout/vList2"/>
    <dgm:cxn modelId="{F2BCDBE7-102A-4930-9DFA-64E0084154FD}" type="presParOf" srcId="{6D04E737-A04F-4FD2-9DC5-6D06C03BB0EA}" destId="{0DF8FF7A-A1E9-4F70-9AD1-56E3CDA04EBD}" srcOrd="5" destOrd="0" presId="urn:microsoft.com/office/officeart/2005/8/layout/vList2"/>
    <dgm:cxn modelId="{1AA508F1-5577-4F09-9609-3EE04B7B126D}" type="presParOf" srcId="{6D04E737-A04F-4FD2-9DC5-6D06C03BB0EA}" destId="{8D26F1BA-1C08-456C-B995-8098076551F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477E0D-19FB-44BB-B79E-0EF0B78A2493}" type="doc">
      <dgm:prSet loTypeId="urn:microsoft.com/office/officeart/2016/7/layout/ChevronBlockProcess" loCatId="process" qsTypeId="urn:microsoft.com/office/officeart/2005/8/quickstyle/simple1" qsCatId="simple" csTypeId="urn:microsoft.com/office/officeart/2005/8/colors/accent1_2" csCatId="accent1" phldr="1"/>
      <dgm:spPr/>
      <dgm:t>
        <a:bodyPr/>
        <a:lstStyle/>
        <a:p>
          <a:endParaRPr lang="en-US"/>
        </a:p>
      </dgm:t>
    </dgm:pt>
    <dgm:pt modelId="{F4131BF2-9DA2-4EE0-A0C9-4D3D8ED890BA}">
      <dgm:prSet/>
      <dgm:spPr/>
      <dgm:t>
        <a:bodyPr/>
        <a:lstStyle/>
        <a:p>
          <a:r>
            <a:rPr lang="en-US"/>
            <a:t>Phase 1</a:t>
          </a:r>
        </a:p>
      </dgm:t>
    </dgm:pt>
    <dgm:pt modelId="{1DFA9CFF-CFE4-45F3-B707-902FD8513617}" type="parTrans" cxnId="{7DAA1D87-8861-4649-A880-42777524F5DD}">
      <dgm:prSet/>
      <dgm:spPr/>
      <dgm:t>
        <a:bodyPr/>
        <a:lstStyle/>
        <a:p>
          <a:endParaRPr lang="en-US"/>
        </a:p>
      </dgm:t>
    </dgm:pt>
    <dgm:pt modelId="{281F302B-C45E-4D34-B4CF-674F0FCA43D4}" type="sibTrans" cxnId="{7DAA1D87-8861-4649-A880-42777524F5DD}">
      <dgm:prSet/>
      <dgm:spPr/>
      <dgm:t>
        <a:bodyPr/>
        <a:lstStyle/>
        <a:p>
          <a:endParaRPr lang="en-US"/>
        </a:p>
      </dgm:t>
    </dgm:pt>
    <dgm:pt modelId="{9F8A2E84-66F3-4B84-A631-696AEEB053A3}">
      <dgm:prSet custT="1"/>
      <dgm:spPr/>
      <dgm:t>
        <a:bodyPr/>
        <a:lstStyle/>
        <a:p>
          <a:r>
            <a:rPr lang="en-US" sz="1800" b="1" dirty="0"/>
            <a:t>Minimum 3 months </a:t>
          </a:r>
          <a:r>
            <a:rPr lang="en-US" sz="1100" dirty="0"/>
            <a:t>	</a:t>
          </a:r>
        </a:p>
      </dgm:t>
    </dgm:pt>
    <dgm:pt modelId="{80164AA2-9998-4018-B212-241F32B9A88B}" type="parTrans" cxnId="{752C3C2E-204E-4FAC-9046-63DFF703A2F0}">
      <dgm:prSet/>
      <dgm:spPr/>
      <dgm:t>
        <a:bodyPr/>
        <a:lstStyle/>
        <a:p>
          <a:endParaRPr lang="en-US"/>
        </a:p>
      </dgm:t>
    </dgm:pt>
    <dgm:pt modelId="{65B1F959-6034-496D-9294-9FF4BC31385B}" type="sibTrans" cxnId="{752C3C2E-204E-4FAC-9046-63DFF703A2F0}">
      <dgm:prSet/>
      <dgm:spPr/>
      <dgm:t>
        <a:bodyPr/>
        <a:lstStyle/>
        <a:p>
          <a:endParaRPr lang="en-US"/>
        </a:p>
      </dgm:t>
    </dgm:pt>
    <dgm:pt modelId="{4FCF81B5-C5B2-4CB1-BD60-7BD08369F854}">
      <dgm:prSet/>
      <dgm:spPr/>
      <dgm:t>
        <a:bodyPr/>
        <a:lstStyle/>
        <a:p>
          <a:r>
            <a:rPr lang="en-US"/>
            <a:t>Phase 2</a:t>
          </a:r>
        </a:p>
      </dgm:t>
    </dgm:pt>
    <dgm:pt modelId="{37E7D7C9-C75D-4E71-8070-82E2DEBB733A}" type="parTrans" cxnId="{F840A345-D5EF-4A24-9F5E-53D5CB8CAC7C}">
      <dgm:prSet/>
      <dgm:spPr/>
      <dgm:t>
        <a:bodyPr/>
        <a:lstStyle/>
        <a:p>
          <a:endParaRPr lang="en-US"/>
        </a:p>
      </dgm:t>
    </dgm:pt>
    <dgm:pt modelId="{CA605943-0B35-4573-AEFE-97DE54FD51FA}" type="sibTrans" cxnId="{F840A345-D5EF-4A24-9F5E-53D5CB8CAC7C}">
      <dgm:prSet/>
      <dgm:spPr/>
      <dgm:t>
        <a:bodyPr/>
        <a:lstStyle/>
        <a:p>
          <a:endParaRPr lang="en-US"/>
        </a:p>
      </dgm:t>
    </dgm:pt>
    <dgm:pt modelId="{6203F571-CB62-4F7E-A99E-8E2DC3E47ADE}">
      <dgm:prSet custT="1"/>
      <dgm:spPr/>
      <dgm:t>
        <a:bodyPr/>
        <a:lstStyle/>
        <a:p>
          <a:r>
            <a:rPr lang="en-AU" sz="1800" b="1" dirty="0"/>
            <a:t>Minimum 4 months </a:t>
          </a:r>
          <a:endParaRPr lang="en-US" sz="1800" dirty="0"/>
        </a:p>
      </dgm:t>
    </dgm:pt>
    <dgm:pt modelId="{3C5957E5-23AA-49F6-AC11-4E6292A1898A}" type="parTrans" cxnId="{CE74794D-9B19-4993-973F-7CE0688D7095}">
      <dgm:prSet/>
      <dgm:spPr/>
      <dgm:t>
        <a:bodyPr/>
        <a:lstStyle/>
        <a:p>
          <a:endParaRPr lang="en-US"/>
        </a:p>
      </dgm:t>
    </dgm:pt>
    <dgm:pt modelId="{ECAAF72D-29DC-478E-ACF5-7B6021963DC4}" type="sibTrans" cxnId="{CE74794D-9B19-4993-973F-7CE0688D7095}">
      <dgm:prSet/>
      <dgm:spPr/>
      <dgm:t>
        <a:bodyPr/>
        <a:lstStyle/>
        <a:p>
          <a:endParaRPr lang="en-US"/>
        </a:p>
      </dgm:t>
    </dgm:pt>
    <dgm:pt modelId="{EAD32835-64E9-48B6-B513-3C96103E794E}">
      <dgm:prSet/>
      <dgm:spPr/>
      <dgm:t>
        <a:bodyPr/>
        <a:lstStyle/>
        <a:p>
          <a:r>
            <a:rPr lang="en-US"/>
            <a:t>Phase 3</a:t>
          </a:r>
        </a:p>
      </dgm:t>
    </dgm:pt>
    <dgm:pt modelId="{5E5B994B-4804-4816-891E-6B2DD9718652}" type="parTrans" cxnId="{01240130-108C-4131-9FEC-D6CC818C2FB9}">
      <dgm:prSet/>
      <dgm:spPr/>
      <dgm:t>
        <a:bodyPr/>
        <a:lstStyle/>
        <a:p>
          <a:endParaRPr lang="en-US"/>
        </a:p>
      </dgm:t>
    </dgm:pt>
    <dgm:pt modelId="{C85DAB19-74DF-4F9D-8FA8-08356C804DAC}" type="sibTrans" cxnId="{01240130-108C-4131-9FEC-D6CC818C2FB9}">
      <dgm:prSet/>
      <dgm:spPr/>
      <dgm:t>
        <a:bodyPr/>
        <a:lstStyle/>
        <a:p>
          <a:endParaRPr lang="en-US"/>
        </a:p>
      </dgm:t>
    </dgm:pt>
    <dgm:pt modelId="{A18398A7-2923-4475-AADF-73E20FC96113}">
      <dgm:prSet custT="1"/>
      <dgm:spPr/>
      <dgm:t>
        <a:bodyPr/>
        <a:lstStyle/>
        <a:p>
          <a:r>
            <a:rPr lang="en-AU" sz="1800" b="1" dirty="0"/>
            <a:t>Minimum 5 months </a:t>
          </a:r>
          <a:endParaRPr lang="en-US" sz="1800" dirty="0"/>
        </a:p>
      </dgm:t>
    </dgm:pt>
    <dgm:pt modelId="{FD4FA96B-FA08-45F1-99F3-2C6846EC2B05}" type="parTrans" cxnId="{59450438-ABAF-4266-B7CA-11E2E9F23D5B}">
      <dgm:prSet/>
      <dgm:spPr/>
      <dgm:t>
        <a:bodyPr/>
        <a:lstStyle/>
        <a:p>
          <a:endParaRPr lang="en-US"/>
        </a:p>
      </dgm:t>
    </dgm:pt>
    <dgm:pt modelId="{2F64E73B-2292-45AC-BD45-1E3AFBE24666}" type="sibTrans" cxnId="{59450438-ABAF-4266-B7CA-11E2E9F23D5B}">
      <dgm:prSet/>
      <dgm:spPr/>
      <dgm:t>
        <a:bodyPr/>
        <a:lstStyle/>
        <a:p>
          <a:endParaRPr lang="en-US"/>
        </a:p>
      </dgm:t>
    </dgm:pt>
    <dgm:pt modelId="{0BD80658-A95F-488D-B7FB-2162D8546F49}" type="pres">
      <dgm:prSet presAssocID="{DC477E0D-19FB-44BB-B79E-0EF0B78A2493}" presName="Name0" presStyleCnt="0">
        <dgm:presLayoutVars>
          <dgm:dir/>
          <dgm:animLvl val="lvl"/>
          <dgm:resizeHandles val="exact"/>
        </dgm:presLayoutVars>
      </dgm:prSet>
      <dgm:spPr/>
    </dgm:pt>
    <dgm:pt modelId="{A94DD3E0-9068-47F1-8635-355F47C73397}" type="pres">
      <dgm:prSet presAssocID="{F4131BF2-9DA2-4EE0-A0C9-4D3D8ED890BA}" presName="composite" presStyleCnt="0"/>
      <dgm:spPr/>
    </dgm:pt>
    <dgm:pt modelId="{43E0E13C-F89B-484F-9EAA-7D617E8202A7}" type="pres">
      <dgm:prSet presAssocID="{F4131BF2-9DA2-4EE0-A0C9-4D3D8ED890BA}" presName="parTx" presStyleLbl="alignNode1" presStyleIdx="0" presStyleCnt="3" custLinFactNeighborX="676" custLinFactNeighborY="-6561">
        <dgm:presLayoutVars>
          <dgm:chMax val="0"/>
          <dgm:chPref val="0"/>
        </dgm:presLayoutVars>
      </dgm:prSet>
      <dgm:spPr/>
    </dgm:pt>
    <dgm:pt modelId="{4ACFCC93-147C-4983-8A77-4582670E1409}" type="pres">
      <dgm:prSet presAssocID="{F4131BF2-9DA2-4EE0-A0C9-4D3D8ED890BA}" presName="desTx" presStyleLbl="alignAccFollowNode1" presStyleIdx="0" presStyleCnt="3">
        <dgm:presLayoutVars/>
      </dgm:prSet>
      <dgm:spPr/>
    </dgm:pt>
    <dgm:pt modelId="{1A488DD0-C784-466C-9D24-60A35303823E}" type="pres">
      <dgm:prSet presAssocID="{281F302B-C45E-4D34-B4CF-674F0FCA43D4}" presName="space" presStyleCnt="0"/>
      <dgm:spPr/>
    </dgm:pt>
    <dgm:pt modelId="{26D42B87-27AF-4B35-8C7E-AE3A83B9CF8E}" type="pres">
      <dgm:prSet presAssocID="{4FCF81B5-C5B2-4CB1-BD60-7BD08369F854}" presName="composite" presStyleCnt="0"/>
      <dgm:spPr/>
    </dgm:pt>
    <dgm:pt modelId="{0F648672-8547-42BB-A208-AAA336B79513}" type="pres">
      <dgm:prSet presAssocID="{4FCF81B5-C5B2-4CB1-BD60-7BD08369F854}" presName="parTx" presStyleLbl="alignNode1" presStyleIdx="1" presStyleCnt="3">
        <dgm:presLayoutVars>
          <dgm:chMax val="0"/>
          <dgm:chPref val="0"/>
        </dgm:presLayoutVars>
      </dgm:prSet>
      <dgm:spPr/>
    </dgm:pt>
    <dgm:pt modelId="{9DB1197D-C11C-4A6E-9452-460239296DAF}" type="pres">
      <dgm:prSet presAssocID="{4FCF81B5-C5B2-4CB1-BD60-7BD08369F854}" presName="desTx" presStyleLbl="alignAccFollowNode1" presStyleIdx="1" presStyleCnt="3" custLinFactNeighborX="-1761" custLinFactNeighborY="7644">
        <dgm:presLayoutVars/>
      </dgm:prSet>
      <dgm:spPr/>
    </dgm:pt>
    <dgm:pt modelId="{B2981DC8-6900-4BEC-AC07-12DB66D1BBA6}" type="pres">
      <dgm:prSet presAssocID="{CA605943-0B35-4573-AEFE-97DE54FD51FA}" presName="space" presStyleCnt="0"/>
      <dgm:spPr/>
    </dgm:pt>
    <dgm:pt modelId="{1334F7BB-57A6-48D9-B362-B268DFFB07D2}" type="pres">
      <dgm:prSet presAssocID="{EAD32835-64E9-48B6-B513-3C96103E794E}" presName="composite" presStyleCnt="0"/>
      <dgm:spPr/>
    </dgm:pt>
    <dgm:pt modelId="{3C73DED5-B72B-4361-98B3-CB1BDCF9E3A0}" type="pres">
      <dgm:prSet presAssocID="{EAD32835-64E9-48B6-B513-3C96103E794E}" presName="parTx" presStyleLbl="alignNode1" presStyleIdx="2" presStyleCnt="3">
        <dgm:presLayoutVars>
          <dgm:chMax val="0"/>
          <dgm:chPref val="0"/>
        </dgm:presLayoutVars>
      </dgm:prSet>
      <dgm:spPr/>
    </dgm:pt>
    <dgm:pt modelId="{B4963E88-2B3D-4D49-90E6-491B7B1B68FD}" type="pres">
      <dgm:prSet presAssocID="{EAD32835-64E9-48B6-B513-3C96103E794E}" presName="desTx" presStyleLbl="alignAccFollowNode1" presStyleIdx="2" presStyleCnt="3">
        <dgm:presLayoutVars/>
      </dgm:prSet>
      <dgm:spPr/>
    </dgm:pt>
  </dgm:ptLst>
  <dgm:cxnLst>
    <dgm:cxn modelId="{6A328D2C-E36D-4961-A279-FB79AFD7F79F}" type="presOf" srcId="{DC477E0D-19FB-44BB-B79E-0EF0B78A2493}" destId="{0BD80658-A95F-488D-B7FB-2162D8546F49}" srcOrd="0" destOrd="0" presId="urn:microsoft.com/office/officeart/2016/7/layout/ChevronBlockProcess"/>
    <dgm:cxn modelId="{752C3C2E-204E-4FAC-9046-63DFF703A2F0}" srcId="{F4131BF2-9DA2-4EE0-A0C9-4D3D8ED890BA}" destId="{9F8A2E84-66F3-4B84-A631-696AEEB053A3}" srcOrd="0" destOrd="0" parTransId="{80164AA2-9998-4018-B212-241F32B9A88B}" sibTransId="{65B1F959-6034-496D-9294-9FF4BC31385B}"/>
    <dgm:cxn modelId="{01240130-108C-4131-9FEC-D6CC818C2FB9}" srcId="{DC477E0D-19FB-44BB-B79E-0EF0B78A2493}" destId="{EAD32835-64E9-48B6-B513-3C96103E794E}" srcOrd="2" destOrd="0" parTransId="{5E5B994B-4804-4816-891E-6B2DD9718652}" sibTransId="{C85DAB19-74DF-4F9D-8FA8-08356C804DAC}"/>
    <dgm:cxn modelId="{59450438-ABAF-4266-B7CA-11E2E9F23D5B}" srcId="{EAD32835-64E9-48B6-B513-3C96103E794E}" destId="{A18398A7-2923-4475-AADF-73E20FC96113}" srcOrd="0" destOrd="0" parTransId="{FD4FA96B-FA08-45F1-99F3-2C6846EC2B05}" sibTransId="{2F64E73B-2292-45AC-BD45-1E3AFBE24666}"/>
    <dgm:cxn modelId="{F840A345-D5EF-4A24-9F5E-53D5CB8CAC7C}" srcId="{DC477E0D-19FB-44BB-B79E-0EF0B78A2493}" destId="{4FCF81B5-C5B2-4CB1-BD60-7BD08369F854}" srcOrd="1" destOrd="0" parTransId="{37E7D7C9-C75D-4E71-8070-82E2DEBB733A}" sibTransId="{CA605943-0B35-4573-AEFE-97DE54FD51FA}"/>
    <dgm:cxn modelId="{CE74794D-9B19-4993-973F-7CE0688D7095}" srcId="{4FCF81B5-C5B2-4CB1-BD60-7BD08369F854}" destId="{6203F571-CB62-4F7E-A99E-8E2DC3E47ADE}" srcOrd="0" destOrd="0" parTransId="{3C5957E5-23AA-49F6-AC11-4E6292A1898A}" sibTransId="{ECAAF72D-29DC-478E-ACF5-7B6021963DC4}"/>
    <dgm:cxn modelId="{7DAA1D87-8861-4649-A880-42777524F5DD}" srcId="{DC477E0D-19FB-44BB-B79E-0EF0B78A2493}" destId="{F4131BF2-9DA2-4EE0-A0C9-4D3D8ED890BA}" srcOrd="0" destOrd="0" parTransId="{1DFA9CFF-CFE4-45F3-B707-902FD8513617}" sibTransId="{281F302B-C45E-4D34-B4CF-674F0FCA43D4}"/>
    <dgm:cxn modelId="{EB7F399B-687A-4776-8C34-6FBCCF8B5EC6}" type="presOf" srcId="{9F8A2E84-66F3-4B84-A631-696AEEB053A3}" destId="{4ACFCC93-147C-4983-8A77-4582670E1409}" srcOrd="0" destOrd="0" presId="urn:microsoft.com/office/officeart/2016/7/layout/ChevronBlockProcess"/>
    <dgm:cxn modelId="{5021FF8C-3126-4A7B-8460-365C252AC5F0}" type="presOf" srcId="{6203F571-CB62-4F7E-A99E-8E2DC3E47ADE}" destId="{9DB1197D-C11C-4A6E-9452-460239296DAF}" srcOrd="0" destOrd="0" presId="urn:microsoft.com/office/officeart/2016/7/layout/ChevronBlockProcess"/>
    <dgm:cxn modelId="{2D8295AF-F61E-4B82-85F1-AD44B42B509F}" type="presOf" srcId="{4FCF81B5-C5B2-4CB1-BD60-7BD08369F854}" destId="{0F648672-8547-42BB-A208-AAA336B79513}" srcOrd="0" destOrd="0" presId="urn:microsoft.com/office/officeart/2016/7/layout/ChevronBlockProcess"/>
    <dgm:cxn modelId="{DA041DB3-D651-422A-A912-7D802C2BB057}" type="presOf" srcId="{F4131BF2-9DA2-4EE0-A0C9-4D3D8ED890BA}" destId="{43E0E13C-F89B-484F-9EAA-7D617E8202A7}" srcOrd="0" destOrd="0" presId="urn:microsoft.com/office/officeart/2016/7/layout/ChevronBlockProcess"/>
    <dgm:cxn modelId="{7DE787E2-39DF-40A5-835D-EF2F22B44499}" type="presOf" srcId="{EAD32835-64E9-48B6-B513-3C96103E794E}" destId="{3C73DED5-B72B-4361-98B3-CB1BDCF9E3A0}" srcOrd="0" destOrd="0" presId="urn:microsoft.com/office/officeart/2016/7/layout/ChevronBlockProcess"/>
    <dgm:cxn modelId="{261D89E4-F4FE-40FC-8472-2FEEEE89DA49}" type="presOf" srcId="{A18398A7-2923-4475-AADF-73E20FC96113}" destId="{B4963E88-2B3D-4D49-90E6-491B7B1B68FD}" srcOrd="0" destOrd="0" presId="urn:microsoft.com/office/officeart/2016/7/layout/ChevronBlockProcess"/>
    <dgm:cxn modelId="{9940C090-D7CF-4C4A-83A4-BD5E42F743AA}" type="presParOf" srcId="{0BD80658-A95F-488D-B7FB-2162D8546F49}" destId="{A94DD3E0-9068-47F1-8635-355F47C73397}" srcOrd="0" destOrd="0" presId="urn:microsoft.com/office/officeart/2016/7/layout/ChevronBlockProcess"/>
    <dgm:cxn modelId="{1068A7C2-F8E7-413F-B96E-E79A5A30F895}" type="presParOf" srcId="{A94DD3E0-9068-47F1-8635-355F47C73397}" destId="{43E0E13C-F89B-484F-9EAA-7D617E8202A7}" srcOrd="0" destOrd="0" presId="urn:microsoft.com/office/officeart/2016/7/layout/ChevronBlockProcess"/>
    <dgm:cxn modelId="{5A2F41ED-4638-4027-B297-5050395CFD2A}" type="presParOf" srcId="{A94DD3E0-9068-47F1-8635-355F47C73397}" destId="{4ACFCC93-147C-4983-8A77-4582670E1409}" srcOrd="1" destOrd="0" presId="urn:microsoft.com/office/officeart/2016/7/layout/ChevronBlockProcess"/>
    <dgm:cxn modelId="{F68B70A4-9AE9-41D9-BEC3-0F35892A9B70}" type="presParOf" srcId="{0BD80658-A95F-488D-B7FB-2162D8546F49}" destId="{1A488DD0-C784-466C-9D24-60A35303823E}" srcOrd="1" destOrd="0" presId="urn:microsoft.com/office/officeart/2016/7/layout/ChevronBlockProcess"/>
    <dgm:cxn modelId="{5C193CFF-9B86-46D3-B3E5-9FF9884B5A0A}" type="presParOf" srcId="{0BD80658-A95F-488D-B7FB-2162D8546F49}" destId="{26D42B87-27AF-4B35-8C7E-AE3A83B9CF8E}" srcOrd="2" destOrd="0" presId="urn:microsoft.com/office/officeart/2016/7/layout/ChevronBlockProcess"/>
    <dgm:cxn modelId="{281508F3-33B4-480F-840E-92728D0B8F6E}" type="presParOf" srcId="{26D42B87-27AF-4B35-8C7E-AE3A83B9CF8E}" destId="{0F648672-8547-42BB-A208-AAA336B79513}" srcOrd="0" destOrd="0" presId="urn:microsoft.com/office/officeart/2016/7/layout/ChevronBlockProcess"/>
    <dgm:cxn modelId="{191FB957-FA3D-4DA0-9B52-501930436E7F}" type="presParOf" srcId="{26D42B87-27AF-4B35-8C7E-AE3A83B9CF8E}" destId="{9DB1197D-C11C-4A6E-9452-460239296DAF}" srcOrd="1" destOrd="0" presId="urn:microsoft.com/office/officeart/2016/7/layout/ChevronBlockProcess"/>
    <dgm:cxn modelId="{0A087015-A4E8-4137-80BF-C51527ED09AA}" type="presParOf" srcId="{0BD80658-A95F-488D-B7FB-2162D8546F49}" destId="{B2981DC8-6900-4BEC-AC07-12DB66D1BBA6}" srcOrd="3" destOrd="0" presId="urn:microsoft.com/office/officeart/2016/7/layout/ChevronBlockProcess"/>
    <dgm:cxn modelId="{A64F5116-747C-4375-8FC5-6C917DBEBC3C}" type="presParOf" srcId="{0BD80658-A95F-488D-B7FB-2162D8546F49}" destId="{1334F7BB-57A6-48D9-B362-B268DFFB07D2}" srcOrd="4" destOrd="0" presId="urn:microsoft.com/office/officeart/2016/7/layout/ChevronBlockProcess"/>
    <dgm:cxn modelId="{C728C8D3-724E-44CC-AF95-C583AAD85133}" type="presParOf" srcId="{1334F7BB-57A6-48D9-B362-B268DFFB07D2}" destId="{3C73DED5-B72B-4361-98B3-CB1BDCF9E3A0}" srcOrd="0" destOrd="0" presId="urn:microsoft.com/office/officeart/2016/7/layout/ChevronBlockProcess"/>
    <dgm:cxn modelId="{91D54837-1DD9-4C6F-B125-E9F22603CBD3}" type="presParOf" srcId="{1334F7BB-57A6-48D9-B362-B268DFFB07D2}" destId="{B4963E88-2B3D-4D49-90E6-491B7B1B68FD}" srcOrd="1" destOrd="0" presId="urn:microsoft.com/office/officeart/2016/7/layout/Chevron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A4861B9-4B73-4096-A141-84BF2742C94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FF3EDBE-1DCE-4357-8FB1-B04D8997AF0E}">
      <dgm:prSet/>
      <dgm:spPr/>
      <dgm:t>
        <a:bodyPr/>
        <a:lstStyle/>
        <a:p>
          <a:r>
            <a:rPr lang="en-AU"/>
            <a:t>Be drug free for 3 months </a:t>
          </a:r>
          <a:endParaRPr lang="en-US"/>
        </a:p>
      </dgm:t>
    </dgm:pt>
    <dgm:pt modelId="{F76C3155-DB11-4060-85E5-1249E35E0BD6}" type="parTrans" cxnId="{695F507F-121B-46EF-9571-BBA27C14D664}">
      <dgm:prSet/>
      <dgm:spPr/>
      <dgm:t>
        <a:bodyPr/>
        <a:lstStyle/>
        <a:p>
          <a:endParaRPr lang="en-US"/>
        </a:p>
      </dgm:t>
    </dgm:pt>
    <dgm:pt modelId="{7A123EDE-92E6-453B-9A62-5DBDFA7B5ACC}" type="sibTrans" cxnId="{695F507F-121B-46EF-9571-BBA27C14D664}">
      <dgm:prSet/>
      <dgm:spPr/>
      <dgm:t>
        <a:bodyPr/>
        <a:lstStyle/>
        <a:p>
          <a:endParaRPr lang="en-US"/>
        </a:p>
      </dgm:t>
    </dgm:pt>
    <dgm:pt modelId="{38876256-034B-425A-BD70-50A85C449B6D}">
      <dgm:prSet/>
      <dgm:spPr/>
      <dgm:t>
        <a:bodyPr/>
        <a:lstStyle/>
        <a:p>
          <a:r>
            <a:rPr lang="en-AU" dirty="0"/>
            <a:t>Employed or engaged in positive activity </a:t>
          </a:r>
          <a:endParaRPr lang="en-US" dirty="0"/>
        </a:p>
      </dgm:t>
    </dgm:pt>
    <dgm:pt modelId="{DCE57235-213D-4958-A762-4890C7394CFC}" type="parTrans" cxnId="{7CC7BF9C-3E29-4FA8-B133-0CCB5C8A8419}">
      <dgm:prSet/>
      <dgm:spPr/>
      <dgm:t>
        <a:bodyPr/>
        <a:lstStyle/>
        <a:p>
          <a:endParaRPr lang="en-US"/>
        </a:p>
      </dgm:t>
    </dgm:pt>
    <dgm:pt modelId="{A88E3CE1-9A14-4119-9007-88972B3C8CCD}" type="sibTrans" cxnId="{7CC7BF9C-3E29-4FA8-B133-0CCB5C8A8419}">
      <dgm:prSet/>
      <dgm:spPr/>
      <dgm:t>
        <a:bodyPr/>
        <a:lstStyle/>
        <a:p>
          <a:endParaRPr lang="en-US"/>
        </a:p>
      </dgm:t>
    </dgm:pt>
    <dgm:pt modelId="{54C190EA-A016-445F-A368-0A837AE38932}">
      <dgm:prSet/>
      <dgm:spPr/>
      <dgm:t>
        <a:bodyPr/>
        <a:lstStyle/>
        <a:p>
          <a:r>
            <a:rPr lang="en-AU" dirty="0"/>
            <a:t>Completed all three phases of the program and be on program </a:t>
          </a:r>
          <a:r>
            <a:rPr lang="en-AU" b="1" dirty="0"/>
            <a:t>minimum</a:t>
          </a:r>
          <a:r>
            <a:rPr lang="en-AU" dirty="0"/>
            <a:t> of 12 months </a:t>
          </a:r>
          <a:endParaRPr lang="en-US" dirty="0"/>
        </a:p>
      </dgm:t>
    </dgm:pt>
    <dgm:pt modelId="{3394EDB8-356C-41ED-B78F-B29566039998}" type="parTrans" cxnId="{BBECB917-7636-4167-ADE3-6D350657A975}">
      <dgm:prSet/>
      <dgm:spPr/>
      <dgm:t>
        <a:bodyPr/>
        <a:lstStyle/>
        <a:p>
          <a:endParaRPr lang="en-US"/>
        </a:p>
      </dgm:t>
    </dgm:pt>
    <dgm:pt modelId="{3E88501F-1AC7-4690-A879-3368DA00C23C}" type="sibTrans" cxnId="{BBECB917-7636-4167-ADE3-6D350657A975}">
      <dgm:prSet/>
      <dgm:spPr/>
      <dgm:t>
        <a:bodyPr/>
        <a:lstStyle/>
        <a:p>
          <a:endParaRPr lang="en-US"/>
        </a:p>
      </dgm:t>
    </dgm:pt>
    <dgm:pt modelId="{48C4281B-0FD7-467E-9733-7822C031071B}">
      <dgm:prSet/>
      <dgm:spPr/>
      <dgm:t>
        <a:bodyPr/>
        <a:lstStyle/>
        <a:p>
          <a:r>
            <a:rPr lang="en-AU" dirty="0"/>
            <a:t>Must not have committed any crime in the last 6 months that if taken to court is punishable by imprisonment </a:t>
          </a:r>
          <a:endParaRPr lang="en-US" dirty="0"/>
        </a:p>
      </dgm:t>
    </dgm:pt>
    <dgm:pt modelId="{56A6D7CC-D0E2-4EEF-99A6-FF353DE1A7FD}" type="parTrans" cxnId="{4016C861-B170-4E89-A096-A605F6667539}">
      <dgm:prSet/>
      <dgm:spPr/>
      <dgm:t>
        <a:bodyPr/>
        <a:lstStyle/>
        <a:p>
          <a:endParaRPr lang="en-US"/>
        </a:p>
      </dgm:t>
    </dgm:pt>
    <dgm:pt modelId="{487B0F48-2133-4DC0-850C-89FFDF926DDF}" type="sibTrans" cxnId="{4016C861-B170-4E89-A096-A605F6667539}">
      <dgm:prSet/>
      <dgm:spPr/>
      <dgm:t>
        <a:bodyPr/>
        <a:lstStyle/>
        <a:p>
          <a:endParaRPr lang="en-US"/>
        </a:p>
      </dgm:t>
    </dgm:pt>
    <dgm:pt modelId="{DD393F9B-7A8D-4E00-9C7B-959F50E3E760}" type="pres">
      <dgm:prSet presAssocID="{9A4861B9-4B73-4096-A141-84BF2742C949}" presName="root" presStyleCnt="0">
        <dgm:presLayoutVars>
          <dgm:dir/>
          <dgm:resizeHandles val="exact"/>
        </dgm:presLayoutVars>
      </dgm:prSet>
      <dgm:spPr/>
    </dgm:pt>
    <dgm:pt modelId="{70A19C7C-D23D-48C2-9B56-D89680D66221}" type="pres">
      <dgm:prSet presAssocID="{1FF3EDBE-1DCE-4357-8FB1-B04D8997AF0E}" presName="compNode" presStyleCnt="0"/>
      <dgm:spPr/>
    </dgm:pt>
    <dgm:pt modelId="{397C277C-6133-494D-8358-15DEDE7815F8}" type="pres">
      <dgm:prSet presAssocID="{1FF3EDBE-1DCE-4357-8FB1-B04D8997AF0E}" presName="bgRect" presStyleLbl="bgShp" presStyleIdx="0" presStyleCnt="4"/>
      <dgm:spPr/>
    </dgm:pt>
    <dgm:pt modelId="{BCFDB59E-3A62-4F0F-9E32-9247902BC846}" type="pres">
      <dgm:prSet presAssocID="{1FF3EDBE-1DCE-4357-8FB1-B04D8997AF0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dicine"/>
        </a:ext>
      </dgm:extLst>
    </dgm:pt>
    <dgm:pt modelId="{2C8DF3DF-F2FD-460E-9F46-6AAA8B1CA0B0}" type="pres">
      <dgm:prSet presAssocID="{1FF3EDBE-1DCE-4357-8FB1-B04D8997AF0E}" presName="spaceRect" presStyleCnt="0"/>
      <dgm:spPr/>
    </dgm:pt>
    <dgm:pt modelId="{90A50840-6A7C-46F5-99EB-650EAE313908}" type="pres">
      <dgm:prSet presAssocID="{1FF3EDBE-1DCE-4357-8FB1-B04D8997AF0E}" presName="parTx" presStyleLbl="revTx" presStyleIdx="0" presStyleCnt="4">
        <dgm:presLayoutVars>
          <dgm:chMax val="0"/>
          <dgm:chPref val="0"/>
        </dgm:presLayoutVars>
      </dgm:prSet>
      <dgm:spPr/>
    </dgm:pt>
    <dgm:pt modelId="{1DF20F1C-E058-4604-A9C9-A2C39EB2D7D5}" type="pres">
      <dgm:prSet presAssocID="{7A123EDE-92E6-453B-9A62-5DBDFA7B5ACC}" presName="sibTrans" presStyleCnt="0"/>
      <dgm:spPr/>
    </dgm:pt>
    <dgm:pt modelId="{8A297F22-74EB-489E-8395-20F164249174}" type="pres">
      <dgm:prSet presAssocID="{38876256-034B-425A-BD70-50A85C449B6D}" presName="compNode" presStyleCnt="0"/>
      <dgm:spPr/>
    </dgm:pt>
    <dgm:pt modelId="{E88B1CDB-4DDF-4BE3-B77A-B489514D028E}" type="pres">
      <dgm:prSet presAssocID="{38876256-034B-425A-BD70-50A85C449B6D}" presName="bgRect" presStyleLbl="bgShp" presStyleIdx="1" presStyleCnt="4"/>
      <dgm:spPr/>
    </dgm:pt>
    <dgm:pt modelId="{6B01C533-B191-44E7-A4DC-C16B47DA1E59}" type="pres">
      <dgm:prSet presAssocID="{38876256-034B-425A-BD70-50A85C449B6D}"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humbs Up Sign"/>
        </a:ext>
      </dgm:extLst>
    </dgm:pt>
    <dgm:pt modelId="{714D47ED-F571-4BB9-B971-7BB52DA67F18}" type="pres">
      <dgm:prSet presAssocID="{38876256-034B-425A-BD70-50A85C449B6D}" presName="spaceRect" presStyleCnt="0"/>
      <dgm:spPr/>
    </dgm:pt>
    <dgm:pt modelId="{22F82E7A-8C16-454B-B272-9AC67C65E6B6}" type="pres">
      <dgm:prSet presAssocID="{38876256-034B-425A-BD70-50A85C449B6D}" presName="parTx" presStyleLbl="revTx" presStyleIdx="1" presStyleCnt="4">
        <dgm:presLayoutVars>
          <dgm:chMax val="0"/>
          <dgm:chPref val="0"/>
        </dgm:presLayoutVars>
      </dgm:prSet>
      <dgm:spPr/>
    </dgm:pt>
    <dgm:pt modelId="{BA61ECE7-9D6E-4962-9376-01D214F92811}" type="pres">
      <dgm:prSet presAssocID="{A88E3CE1-9A14-4119-9007-88972B3C8CCD}" presName="sibTrans" presStyleCnt="0"/>
      <dgm:spPr/>
    </dgm:pt>
    <dgm:pt modelId="{D2E29AD6-F93D-4BF2-A986-19C58ECDD847}" type="pres">
      <dgm:prSet presAssocID="{54C190EA-A016-445F-A368-0A837AE38932}" presName="compNode" presStyleCnt="0"/>
      <dgm:spPr/>
    </dgm:pt>
    <dgm:pt modelId="{26A933A3-E6D9-4085-9249-ECAE37F3B502}" type="pres">
      <dgm:prSet presAssocID="{54C190EA-A016-445F-A368-0A837AE38932}" presName="bgRect" presStyleLbl="bgShp" presStyleIdx="2" presStyleCnt="4"/>
      <dgm:spPr/>
    </dgm:pt>
    <dgm:pt modelId="{50EDB961-67BD-4E1D-9182-861D8935D174}" type="pres">
      <dgm:prSet presAssocID="{54C190EA-A016-445F-A368-0A837AE38932}"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8F47BED0-31ED-4360-830A-B24AB9380615}" type="pres">
      <dgm:prSet presAssocID="{54C190EA-A016-445F-A368-0A837AE38932}" presName="spaceRect" presStyleCnt="0"/>
      <dgm:spPr/>
    </dgm:pt>
    <dgm:pt modelId="{4E647AA6-66C6-4EF3-902F-E5EA826A7790}" type="pres">
      <dgm:prSet presAssocID="{54C190EA-A016-445F-A368-0A837AE38932}" presName="parTx" presStyleLbl="revTx" presStyleIdx="2" presStyleCnt="4">
        <dgm:presLayoutVars>
          <dgm:chMax val="0"/>
          <dgm:chPref val="0"/>
        </dgm:presLayoutVars>
      </dgm:prSet>
      <dgm:spPr/>
    </dgm:pt>
    <dgm:pt modelId="{6D44DA72-8340-4CF0-A12B-6B7AB02AA48E}" type="pres">
      <dgm:prSet presAssocID="{3E88501F-1AC7-4690-A879-3368DA00C23C}" presName="sibTrans" presStyleCnt="0"/>
      <dgm:spPr/>
    </dgm:pt>
    <dgm:pt modelId="{C5BDD9FF-1739-43E8-BC96-6675A0309B5C}" type="pres">
      <dgm:prSet presAssocID="{48C4281B-0FD7-467E-9733-7822C031071B}" presName="compNode" presStyleCnt="0"/>
      <dgm:spPr/>
    </dgm:pt>
    <dgm:pt modelId="{F03A8B3F-B450-4D0A-94BB-39DB64993BF1}" type="pres">
      <dgm:prSet presAssocID="{48C4281B-0FD7-467E-9733-7822C031071B}" presName="bgRect" presStyleLbl="bgShp" presStyleIdx="3" presStyleCnt="4"/>
      <dgm:spPr/>
    </dgm:pt>
    <dgm:pt modelId="{15BD3D93-030A-45A6-A28B-BF8107278FC6}" type="pres">
      <dgm:prSet presAssocID="{48C4281B-0FD7-467E-9733-7822C031071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avel"/>
        </a:ext>
      </dgm:extLst>
    </dgm:pt>
    <dgm:pt modelId="{D591B56C-9EFB-4304-BB6E-CD16753AE9EA}" type="pres">
      <dgm:prSet presAssocID="{48C4281B-0FD7-467E-9733-7822C031071B}" presName="spaceRect" presStyleCnt="0"/>
      <dgm:spPr/>
    </dgm:pt>
    <dgm:pt modelId="{CA815D7D-CEEF-43EE-BD6A-92D6ED735CA6}" type="pres">
      <dgm:prSet presAssocID="{48C4281B-0FD7-467E-9733-7822C031071B}" presName="parTx" presStyleLbl="revTx" presStyleIdx="3" presStyleCnt="4">
        <dgm:presLayoutVars>
          <dgm:chMax val="0"/>
          <dgm:chPref val="0"/>
        </dgm:presLayoutVars>
      </dgm:prSet>
      <dgm:spPr/>
    </dgm:pt>
  </dgm:ptLst>
  <dgm:cxnLst>
    <dgm:cxn modelId="{971BD309-C962-4D1F-893F-FA9955D1F269}" type="presOf" srcId="{48C4281B-0FD7-467E-9733-7822C031071B}" destId="{CA815D7D-CEEF-43EE-BD6A-92D6ED735CA6}" srcOrd="0" destOrd="0" presId="urn:microsoft.com/office/officeart/2018/2/layout/IconVerticalSolidList"/>
    <dgm:cxn modelId="{BBECB917-7636-4167-ADE3-6D350657A975}" srcId="{9A4861B9-4B73-4096-A141-84BF2742C949}" destId="{54C190EA-A016-445F-A368-0A837AE38932}" srcOrd="2" destOrd="0" parTransId="{3394EDB8-356C-41ED-B78F-B29566039998}" sibTransId="{3E88501F-1AC7-4690-A879-3368DA00C23C}"/>
    <dgm:cxn modelId="{4016C861-B170-4E89-A096-A605F6667539}" srcId="{9A4861B9-4B73-4096-A141-84BF2742C949}" destId="{48C4281B-0FD7-467E-9733-7822C031071B}" srcOrd="3" destOrd="0" parTransId="{56A6D7CC-D0E2-4EEF-99A6-FF353DE1A7FD}" sibTransId="{487B0F48-2133-4DC0-850C-89FFDF926DDF}"/>
    <dgm:cxn modelId="{B360AB62-01D0-4CF7-9906-323E175346CC}" type="presOf" srcId="{1FF3EDBE-1DCE-4357-8FB1-B04D8997AF0E}" destId="{90A50840-6A7C-46F5-99EB-650EAE313908}" srcOrd="0" destOrd="0" presId="urn:microsoft.com/office/officeart/2018/2/layout/IconVerticalSolidList"/>
    <dgm:cxn modelId="{E01C4967-B6B4-4589-BF17-E4B82C4ED379}" type="presOf" srcId="{9A4861B9-4B73-4096-A141-84BF2742C949}" destId="{DD393F9B-7A8D-4E00-9C7B-959F50E3E760}" srcOrd="0" destOrd="0" presId="urn:microsoft.com/office/officeart/2018/2/layout/IconVerticalSolidList"/>
    <dgm:cxn modelId="{E180AE68-3B46-4DAF-9618-F59C0676A17B}" type="presOf" srcId="{54C190EA-A016-445F-A368-0A837AE38932}" destId="{4E647AA6-66C6-4EF3-902F-E5EA826A7790}" srcOrd="0" destOrd="0" presId="urn:microsoft.com/office/officeart/2018/2/layout/IconVerticalSolidList"/>
    <dgm:cxn modelId="{695F507F-121B-46EF-9571-BBA27C14D664}" srcId="{9A4861B9-4B73-4096-A141-84BF2742C949}" destId="{1FF3EDBE-1DCE-4357-8FB1-B04D8997AF0E}" srcOrd="0" destOrd="0" parTransId="{F76C3155-DB11-4060-85E5-1249E35E0BD6}" sibTransId="{7A123EDE-92E6-453B-9A62-5DBDFA7B5ACC}"/>
    <dgm:cxn modelId="{7CC7BF9C-3E29-4FA8-B133-0CCB5C8A8419}" srcId="{9A4861B9-4B73-4096-A141-84BF2742C949}" destId="{38876256-034B-425A-BD70-50A85C449B6D}" srcOrd="1" destOrd="0" parTransId="{DCE57235-213D-4958-A762-4890C7394CFC}" sibTransId="{A88E3CE1-9A14-4119-9007-88972B3C8CCD}"/>
    <dgm:cxn modelId="{C0437CB6-9960-443B-B99B-4CE59BACF777}" type="presOf" srcId="{38876256-034B-425A-BD70-50A85C449B6D}" destId="{22F82E7A-8C16-454B-B272-9AC67C65E6B6}" srcOrd="0" destOrd="0" presId="urn:microsoft.com/office/officeart/2018/2/layout/IconVerticalSolidList"/>
    <dgm:cxn modelId="{C490EA68-7B8B-4115-81E0-1D114AD86A05}" type="presParOf" srcId="{DD393F9B-7A8D-4E00-9C7B-959F50E3E760}" destId="{70A19C7C-D23D-48C2-9B56-D89680D66221}" srcOrd="0" destOrd="0" presId="urn:microsoft.com/office/officeart/2018/2/layout/IconVerticalSolidList"/>
    <dgm:cxn modelId="{7CF082B8-689C-4CE5-908B-F7329DC2822E}" type="presParOf" srcId="{70A19C7C-D23D-48C2-9B56-D89680D66221}" destId="{397C277C-6133-494D-8358-15DEDE7815F8}" srcOrd="0" destOrd="0" presId="urn:microsoft.com/office/officeart/2018/2/layout/IconVerticalSolidList"/>
    <dgm:cxn modelId="{DE9BDB00-E61A-4688-86A3-11B0FE8C8BCD}" type="presParOf" srcId="{70A19C7C-D23D-48C2-9B56-D89680D66221}" destId="{BCFDB59E-3A62-4F0F-9E32-9247902BC846}" srcOrd="1" destOrd="0" presId="urn:microsoft.com/office/officeart/2018/2/layout/IconVerticalSolidList"/>
    <dgm:cxn modelId="{30A1AD88-910A-4C92-9AC7-B0F7ADAA0123}" type="presParOf" srcId="{70A19C7C-D23D-48C2-9B56-D89680D66221}" destId="{2C8DF3DF-F2FD-460E-9F46-6AAA8B1CA0B0}" srcOrd="2" destOrd="0" presId="urn:microsoft.com/office/officeart/2018/2/layout/IconVerticalSolidList"/>
    <dgm:cxn modelId="{539B2C48-747E-4ED5-8C1F-E619E1BC09A0}" type="presParOf" srcId="{70A19C7C-D23D-48C2-9B56-D89680D66221}" destId="{90A50840-6A7C-46F5-99EB-650EAE313908}" srcOrd="3" destOrd="0" presId="urn:microsoft.com/office/officeart/2018/2/layout/IconVerticalSolidList"/>
    <dgm:cxn modelId="{A1959C70-6DAF-4447-87D8-AB86B0FE6657}" type="presParOf" srcId="{DD393F9B-7A8D-4E00-9C7B-959F50E3E760}" destId="{1DF20F1C-E058-4604-A9C9-A2C39EB2D7D5}" srcOrd="1" destOrd="0" presId="urn:microsoft.com/office/officeart/2018/2/layout/IconVerticalSolidList"/>
    <dgm:cxn modelId="{EC54AB56-B45C-4E4E-87A3-59FFCA5912C8}" type="presParOf" srcId="{DD393F9B-7A8D-4E00-9C7B-959F50E3E760}" destId="{8A297F22-74EB-489E-8395-20F164249174}" srcOrd="2" destOrd="0" presId="urn:microsoft.com/office/officeart/2018/2/layout/IconVerticalSolidList"/>
    <dgm:cxn modelId="{6D8DF9C6-1AA1-4105-973D-D59B28654F7C}" type="presParOf" srcId="{8A297F22-74EB-489E-8395-20F164249174}" destId="{E88B1CDB-4DDF-4BE3-B77A-B489514D028E}" srcOrd="0" destOrd="0" presId="urn:microsoft.com/office/officeart/2018/2/layout/IconVerticalSolidList"/>
    <dgm:cxn modelId="{E885AE1F-470A-46BF-8AB5-07BE2FE5F304}" type="presParOf" srcId="{8A297F22-74EB-489E-8395-20F164249174}" destId="{6B01C533-B191-44E7-A4DC-C16B47DA1E59}" srcOrd="1" destOrd="0" presId="urn:microsoft.com/office/officeart/2018/2/layout/IconVerticalSolidList"/>
    <dgm:cxn modelId="{6B6EFD6B-1EAE-4010-8501-70CF1011A7D8}" type="presParOf" srcId="{8A297F22-74EB-489E-8395-20F164249174}" destId="{714D47ED-F571-4BB9-B971-7BB52DA67F18}" srcOrd="2" destOrd="0" presId="urn:microsoft.com/office/officeart/2018/2/layout/IconVerticalSolidList"/>
    <dgm:cxn modelId="{9D983FFA-33C2-4B39-8D23-3A625D06EBF6}" type="presParOf" srcId="{8A297F22-74EB-489E-8395-20F164249174}" destId="{22F82E7A-8C16-454B-B272-9AC67C65E6B6}" srcOrd="3" destOrd="0" presId="urn:microsoft.com/office/officeart/2018/2/layout/IconVerticalSolidList"/>
    <dgm:cxn modelId="{272D914B-B931-4D19-B7D2-CF2AF01322BF}" type="presParOf" srcId="{DD393F9B-7A8D-4E00-9C7B-959F50E3E760}" destId="{BA61ECE7-9D6E-4962-9376-01D214F92811}" srcOrd="3" destOrd="0" presId="urn:microsoft.com/office/officeart/2018/2/layout/IconVerticalSolidList"/>
    <dgm:cxn modelId="{51300B37-FA1E-4D71-B351-C34570F3B50A}" type="presParOf" srcId="{DD393F9B-7A8D-4E00-9C7B-959F50E3E760}" destId="{D2E29AD6-F93D-4BF2-A986-19C58ECDD847}" srcOrd="4" destOrd="0" presId="urn:microsoft.com/office/officeart/2018/2/layout/IconVerticalSolidList"/>
    <dgm:cxn modelId="{E3131D3C-4AC7-4E29-8F14-0800BA73063F}" type="presParOf" srcId="{D2E29AD6-F93D-4BF2-A986-19C58ECDD847}" destId="{26A933A3-E6D9-4085-9249-ECAE37F3B502}" srcOrd="0" destOrd="0" presId="urn:microsoft.com/office/officeart/2018/2/layout/IconVerticalSolidList"/>
    <dgm:cxn modelId="{016937BD-F535-48F5-8BD7-416D4C7E3E8A}" type="presParOf" srcId="{D2E29AD6-F93D-4BF2-A986-19C58ECDD847}" destId="{50EDB961-67BD-4E1D-9182-861D8935D174}" srcOrd="1" destOrd="0" presId="urn:microsoft.com/office/officeart/2018/2/layout/IconVerticalSolidList"/>
    <dgm:cxn modelId="{47C969A5-1B58-4C2D-8731-A16DEE093ABD}" type="presParOf" srcId="{D2E29AD6-F93D-4BF2-A986-19C58ECDD847}" destId="{8F47BED0-31ED-4360-830A-B24AB9380615}" srcOrd="2" destOrd="0" presId="urn:microsoft.com/office/officeart/2018/2/layout/IconVerticalSolidList"/>
    <dgm:cxn modelId="{0D2859C9-DDFF-4EBA-A5AF-7523AEA29DB0}" type="presParOf" srcId="{D2E29AD6-F93D-4BF2-A986-19C58ECDD847}" destId="{4E647AA6-66C6-4EF3-902F-E5EA826A7790}" srcOrd="3" destOrd="0" presId="urn:microsoft.com/office/officeart/2018/2/layout/IconVerticalSolidList"/>
    <dgm:cxn modelId="{2F5C143C-EC57-4A85-9FF1-E15A44726874}" type="presParOf" srcId="{DD393F9B-7A8D-4E00-9C7B-959F50E3E760}" destId="{6D44DA72-8340-4CF0-A12B-6B7AB02AA48E}" srcOrd="5" destOrd="0" presId="urn:microsoft.com/office/officeart/2018/2/layout/IconVerticalSolidList"/>
    <dgm:cxn modelId="{C9ED5B32-BDEC-4998-A9BB-13C9977EFDB2}" type="presParOf" srcId="{DD393F9B-7A8D-4E00-9C7B-959F50E3E760}" destId="{C5BDD9FF-1739-43E8-BC96-6675A0309B5C}" srcOrd="6" destOrd="0" presId="urn:microsoft.com/office/officeart/2018/2/layout/IconVerticalSolidList"/>
    <dgm:cxn modelId="{6EA13728-9806-4349-962E-748F7A31506A}" type="presParOf" srcId="{C5BDD9FF-1739-43E8-BC96-6675A0309B5C}" destId="{F03A8B3F-B450-4D0A-94BB-39DB64993BF1}" srcOrd="0" destOrd="0" presId="urn:microsoft.com/office/officeart/2018/2/layout/IconVerticalSolidList"/>
    <dgm:cxn modelId="{F712F388-CC31-4C7A-AC05-206C8FE7BA91}" type="presParOf" srcId="{C5BDD9FF-1739-43E8-BC96-6675A0309B5C}" destId="{15BD3D93-030A-45A6-A28B-BF8107278FC6}" srcOrd="1" destOrd="0" presId="urn:microsoft.com/office/officeart/2018/2/layout/IconVerticalSolidList"/>
    <dgm:cxn modelId="{7DC8CA63-448A-4EB6-8BF9-DA018BE57FBE}" type="presParOf" srcId="{C5BDD9FF-1739-43E8-BC96-6675A0309B5C}" destId="{D591B56C-9EFB-4304-BB6E-CD16753AE9EA}" srcOrd="2" destOrd="0" presId="urn:microsoft.com/office/officeart/2018/2/layout/IconVerticalSolidList"/>
    <dgm:cxn modelId="{20BD6AE2-8DBE-4ED5-B440-D4F915CB13EC}" type="presParOf" srcId="{C5BDD9FF-1739-43E8-BC96-6675A0309B5C}" destId="{CA815D7D-CEEF-43EE-BD6A-92D6ED735CA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47FC605-7E0C-48D3-87DA-AD09811B4D3A}"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80EF4419-6A54-48F3-A99D-D5D20BCEF75B}">
      <dgm:prSet/>
      <dgm:spPr/>
      <dgm:t>
        <a:bodyPr/>
        <a:lstStyle/>
        <a:p>
          <a:r>
            <a:rPr lang="en-AU"/>
            <a:t>Dubbo: 80 </a:t>
          </a:r>
          <a:endParaRPr lang="en-US"/>
        </a:p>
      </dgm:t>
    </dgm:pt>
    <dgm:pt modelId="{5181A7DD-C6E9-42EC-8E09-D12C5460ED3F}" type="parTrans" cxnId="{6BD6F581-0F5A-4DD1-9EAB-517719AA6779}">
      <dgm:prSet/>
      <dgm:spPr/>
      <dgm:t>
        <a:bodyPr/>
        <a:lstStyle/>
        <a:p>
          <a:endParaRPr lang="en-US"/>
        </a:p>
      </dgm:t>
    </dgm:pt>
    <dgm:pt modelId="{2CC93D4E-4F89-4CB8-9646-E9B01F5FC8BE}" type="sibTrans" cxnId="{6BD6F581-0F5A-4DD1-9EAB-517719AA6779}">
      <dgm:prSet/>
      <dgm:spPr/>
      <dgm:t>
        <a:bodyPr/>
        <a:lstStyle/>
        <a:p>
          <a:endParaRPr lang="en-US"/>
        </a:p>
      </dgm:t>
    </dgm:pt>
    <dgm:pt modelId="{45668693-F613-4E5B-883B-1BE624518F61}">
      <dgm:prSet/>
      <dgm:spPr/>
      <dgm:t>
        <a:bodyPr/>
        <a:lstStyle/>
        <a:p>
          <a:r>
            <a:rPr lang="en-AU"/>
            <a:t>Hunter: 80 </a:t>
          </a:r>
          <a:endParaRPr lang="en-US"/>
        </a:p>
      </dgm:t>
    </dgm:pt>
    <dgm:pt modelId="{1035FCBF-B902-4305-9483-1BB5DF11C382}" type="parTrans" cxnId="{4FBE6BA2-8301-411D-BB3A-0C2EEBAD06A5}">
      <dgm:prSet/>
      <dgm:spPr/>
      <dgm:t>
        <a:bodyPr/>
        <a:lstStyle/>
        <a:p>
          <a:endParaRPr lang="en-US"/>
        </a:p>
      </dgm:t>
    </dgm:pt>
    <dgm:pt modelId="{68684EDD-9382-43EB-AADD-5B7D1EB8108B}" type="sibTrans" cxnId="{4FBE6BA2-8301-411D-BB3A-0C2EEBAD06A5}">
      <dgm:prSet/>
      <dgm:spPr/>
      <dgm:t>
        <a:bodyPr/>
        <a:lstStyle/>
        <a:p>
          <a:endParaRPr lang="en-US"/>
        </a:p>
      </dgm:t>
    </dgm:pt>
    <dgm:pt modelId="{C013E81E-8CA5-4F31-A80F-5920BB4D8DEF}">
      <dgm:prSet/>
      <dgm:spPr/>
      <dgm:t>
        <a:bodyPr/>
        <a:lstStyle/>
        <a:p>
          <a:r>
            <a:rPr lang="en-AU"/>
            <a:t>Parramatta: 160 </a:t>
          </a:r>
          <a:endParaRPr lang="en-US"/>
        </a:p>
      </dgm:t>
    </dgm:pt>
    <dgm:pt modelId="{444A0031-AD86-4245-A9B2-606CFCE93289}" type="parTrans" cxnId="{029B6484-8330-41DC-B52D-71903C19808E}">
      <dgm:prSet/>
      <dgm:spPr/>
      <dgm:t>
        <a:bodyPr/>
        <a:lstStyle/>
        <a:p>
          <a:endParaRPr lang="en-US"/>
        </a:p>
      </dgm:t>
    </dgm:pt>
    <dgm:pt modelId="{2A4572AF-397F-4A47-8697-DA1CE883C6A1}" type="sibTrans" cxnId="{029B6484-8330-41DC-B52D-71903C19808E}">
      <dgm:prSet/>
      <dgm:spPr/>
      <dgm:t>
        <a:bodyPr/>
        <a:lstStyle/>
        <a:p>
          <a:endParaRPr lang="en-US"/>
        </a:p>
      </dgm:t>
    </dgm:pt>
    <dgm:pt modelId="{7F3D6D21-726C-48D1-9C74-D23194B736E6}">
      <dgm:prSet/>
      <dgm:spPr/>
      <dgm:t>
        <a:bodyPr/>
        <a:lstStyle/>
        <a:p>
          <a:r>
            <a:rPr lang="en-AU"/>
            <a:t>Sydney: 160 </a:t>
          </a:r>
          <a:endParaRPr lang="en-US"/>
        </a:p>
      </dgm:t>
    </dgm:pt>
    <dgm:pt modelId="{4EEEA0B2-83B1-4DD6-BB54-8053C634FD28}" type="parTrans" cxnId="{C9105A2D-C973-4626-AA10-1672B783B0FC}">
      <dgm:prSet/>
      <dgm:spPr/>
      <dgm:t>
        <a:bodyPr/>
        <a:lstStyle/>
        <a:p>
          <a:endParaRPr lang="en-US"/>
        </a:p>
      </dgm:t>
    </dgm:pt>
    <dgm:pt modelId="{DD34535A-5780-4EED-9E76-5FD5CDCF5A21}" type="sibTrans" cxnId="{C9105A2D-C973-4626-AA10-1672B783B0FC}">
      <dgm:prSet/>
      <dgm:spPr/>
      <dgm:t>
        <a:bodyPr/>
        <a:lstStyle/>
        <a:p>
          <a:endParaRPr lang="en-US"/>
        </a:p>
      </dgm:t>
    </dgm:pt>
    <dgm:pt modelId="{AF7D2B44-759F-4266-9193-1C017D05CFCA}" type="pres">
      <dgm:prSet presAssocID="{C47FC605-7E0C-48D3-87DA-AD09811B4D3A}" presName="linear" presStyleCnt="0">
        <dgm:presLayoutVars>
          <dgm:animLvl val="lvl"/>
          <dgm:resizeHandles val="exact"/>
        </dgm:presLayoutVars>
      </dgm:prSet>
      <dgm:spPr/>
    </dgm:pt>
    <dgm:pt modelId="{C56E8F31-0391-4C06-B5F5-4BF537C2E76F}" type="pres">
      <dgm:prSet presAssocID="{80EF4419-6A54-48F3-A99D-D5D20BCEF75B}" presName="parentText" presStyleLbl="node1" presStyleIdx="0" presStyleCnt="4">
        <dgm:presLayoutVars>
          <dgm:chMax val="0"/>
          <dgm:bulletEnabled val="1"/>
        </dgm:presLayoutVars>
      </dgm:prSet>
      <dgm:spPr/>
    </dgm:pt>
    <dgm:pt modelId="{F81273C2-D51C-4AB3-8B8A-3DD47A3882A9}" type="pres">
      <dgm:prSet presAssocID="{2CC93D4E-4F89-4CB8-9646-E9B01F5FC8BE}" presName="spacer" presStyleCnt="0"/>
      <dgm:spPr/>
    </dgm:pt>
    <dgm:pt modelId="{9B41C3FE-5B60-419B-80E1-EB5228801D67}" type="pres">
      <dgm:prSet presAssocID="{45668693-F613-4E5B-883B-1BE624518F61}" presName="parentText" presStyleLbl="node1" presStyleIdx="1" presStyleCnt="4">
        <dgm:presLayoutVars>
          <dgm:chMax val="0"/>
          <dgm:bulletEnabled val="1"/>
        </dgm:presLayoutVars>
      </dgm:prSet>
      <dgm:spPr/>
    </dgm:pt>
    <dgm:pt modelId="{2AB61DD1-AA79-4324-ADE6-015DC6DE3706}" type="pres">
      <dgm:prSet presAssocID="{68684EDD-9382-43EB-AADD-5B7D1EB8108B}" presName="spacer" presStyleCnt="0"/>
      <dgm:spPr/>
    </dgm:pt>
    <dgm:pt modelId="{3AD5BB50-A3CB-4DBA-8E83-967AE751A78E}" type="pres">
      <dgm:prSet presAssocID="{C013E81E-8CA5-4F31-A80F-5920BB4D8DEF}" presName="parentText" presStyleLbl="node1" presStyleIdx="2" presStyleCnt="4">
        <dgm:presLayoutVars>
          <dgm:chMax val="0"/>
          <dgm:bulletEnabled val="1"/>
        </dgm:presLayoutVars>
      </dgm:prSet>
      <dgm:spPr/>
    </dgm:pt>
    <dgm:pt modelId="{4B7BBD47-7527-44D3-9B82-C066371D3E21}" type="pres">
      <dgm:prSet presAssocID="{2A4572AF-397F-4A47-8697-DA1CE883C6A1}" presName="spacer" presStyleCnt="0"/>
      <dgm:spPr/>
    </dgm:pt>
    <dgm:pt modelId="{4370F0D3-B4D1-4381-8D99-7095FFA24F60}" type="pres">
      <dgm:prSet presAssocID="{7F3D6D21-726C-48D1-9C74-D23194B736E6}" presName="parentText" presStyleLbl="node1" presStyleIdx="3" presStyleCnt="4">
        <dgm:presLayoutVars>
          <dgm:chMax val="0"/>
          <dgm:bulletEnabled val="1"/>
        </dgm:presLayoutVars>
      </dgm:prSet>
      <dgm:spPr/>
    </dgm:pt>
  </dgm:ptLst>
  <dgm:cxnLst>
    <dgm:cxn modelId="{C9105A2D-C973-4626-AA10-1672B783B0FC}" srcId="{C47FC605-7E0C-48D3-87DA-AD09811B4D3A}" destId="{7F3D6D21-726C-48D1-9C74-D23194B736E6}" srcOrd="3" destOrd="0" parTransId="{4EEEA0B2-83B1-4DD6-BB54-8053C634FD28}" sibTransId="{DD34535A-5780-4EED-9E76-5FD5CDCF5A21}"/>
    <dgm:cxn modelId="{636EE935-84A2-461D-AF0D-96E058A10FCE}" type="presOf" srcId="{45668693-F613-4E5B-883B-1BE624518F61}" destId="{9B41C3FE-5B60-419B-80E1-EB5228801D67}" srcOrd="0" destOrd="0" presId="urn:microsoft.com/office/officeart/2005/8/layout/vList2"/>
    <dgm:cxn modelId="{630F0A6B-7796-490C-9CE6-9A7244303673}" type="presOf" srcId="{80EF4419-6A54-48F3-A99D-D5D20BCEF75B}" destId="{C56E8F31-0391-4C06-B5F5-4BF537C2E76F}" srcOrd="0" destOrd="0" presId="urn:microsoft.com/office/officeart/2005/8/layout/vList2"/>
    <dgm:cxn modelId="{6BD6F581-0F5A-4DD1-9EAB-517719AA6779}" srcId="{C47FC605-7E0C-48D3-87DA-AD09811B4D3A}" destId="{80EF4419-6A54-48F3-A99D-D5D20BCEF75B}" srcOrd="0" destOrd="0" parTransId="{5181A7DD-C6E9-42EC-8E09-D12C5460ED3F}" sibTransId="{2CC93D4E-4F89-4CB8-9646-E9B01F5FC8BE}"/>
    <dgm:cxn modelId="{029B6484-8330-41DC-B52D-71903C19808E}" srcId="{C47FC605-7E0C-48D3-87DA-AD09811B4D3A}" destId="{C013E81E-8CA5-4F31-A80F-5920BB4D8DEF}" srcOrd="2" destOrd="0" parTransId="{444A0031-AD86-4245-A9B2-606CFCE93289}" sibTransId="{2A4572AF-397F-4A47-8697-DA1CE883C6A1}"/>
    <dgm:cxn modelId="{36A7479A-9ED2-400B-BE04-3856519F5A16}" type="presOf" srcId="{C013E81E-8CA5-4F31-A80F-5920BB4D8DEF}" destId="{3AD5BB50-A3CB-4DBA-8E83-967AE751A78E}" srcOrd="0" destOrd="0" presId="urn:microsoft.com/office/officeart/2005/8/layout/vList2"/>
    <dgm:cxn modelId="{4FBE6BA2-8301-411D-BB3A-0C2EEBAD06A5}" srcId="{C47FC605-7E0C-48D3-87DA-AD09811B4D3A}" destId="{45668693-F613-4E5B-883B-1BE624518F61}" srcOrd="1" destOrd="0" parTransId="{1035FCBF-B902-4305-9483-1BB5DF11C382}" sibTransId="{68684EDD-9382-43EB-AADD-5B7D1EB8108B}"/>
    <dgm:cxn modelId="{20E5F0E5-826F-46C4-A3CD-79C703E1F353}" type="presOf" srcId="{C47FC605-7E0C-48D3-87DA-AD09811B4D3A}" destId="{AF7D2B44-759F-4266-9193-1C017D05CFCA}" srcOrd="0" destOrd="0" presId="urn:microsoft.com/office/officeart/2005/8/layout/vList2"/>
    <dgm:cxn modelId="{3EB1ACF8-9589-464E-BC42-A397ED3DB224}" type="presOf" srcId="{7F3D6D21-726C-48D1-9C74-D23194B736E6}" destId="{4370F0D3-B4D1-4381-8D99-7095FFA24F60}" srcOrd="0" destOrd="0" presId="urn:microsoft.com/office/officeart/2005/8/layout/vList2"/>
    <dgm:cxn modelId="{EDBB4C2D-2EB5-46CF-96EC-2D97558E901D}" type="presParOf" srcId="{AF7D2B44-759F-4266-9193-1C017D05CFCA}" destId="{C56E8F31-0391-4C06-B5F5-4BF537C2E76F}" srcOrd="0" destOrd="0" presId="urn:microsoft.com/office/officeart/2005/8/layout/vList2"/>
    <dgm:cxn modelId="{F5173FEE-C177-4A7F-837B-4B4E1C3881A8}" type="presParOf" srcId="{AF7D2B44-759F-4266-9193-1C017D05CFCA}" destId="{F81273C2-D51C-4AB3-8B8A-3DD47A3882A9}" srcOrd="1" destOrd="0" presId="urn:microsoft.com/office/officeart/2005/8/layout/vList2"/>
    <dgm:cxn modelId="{B688C826-55E6-4FFC-A0B7-E4B2DA4BADAA}" type="presParOf" srcId="{AF7D2B44-759F-4266-9193-1C017D05CFCA}" destId="{9B41C3FE-5B60-419B-80E1-EB5228801D67}" srcOrd="2" destOrd="0" presId="urn:microsoft.com/office/officeart/2005/8/layout/vList2"/>
    <dgm:cxn modelId="{5C8FB0E7-8076-4054-88E4-2FE3C7FF388E}" type="presParOf" srcId="{AF7D2B44-759F-4266-9193-1C017D05CFCA}" destId="{2AB61DD1-AA79-4324-ADE6-015DC6DE3706}" srcOrd="3" destOrd="0" presId="urn:microsoft.com/office/officeart/2005/8/layout/vList2"/>
    <dgm:cxn modelId="{2D3390A6-A8A7-49E9-ABC8-521739516343}" type="presParOf" srcId="{AF7D2B44-759F-4266-9193-1C017D05CFCA}" destId="{3AD5BB50-A3CB-4DBA-8E83-967AE751A78E}" srcOrd="4" destOrd="0" presId="urn:microsoft.com/office/officeart/2005/8/layout/vList2"/>
    <dgm:cxn modelId="{1058DE22-C585-4BC8-8369-E48B8599EC08}" type="presParOf" srcId="{AF7D2B44-759F-4266-9193-1C017D05CFCA}" destId="{4B7BBD47-7527-44D3-9B82-C066371D3E21}" srcOrd="5" destOrd="0" presId="urn:microsoft.com/office/officeart/2005/8/layout/vList2"/>
    <dgm:cxn modelId="{AF5C7949-368B-49D3-A047-B6FDE9392860}" type="presParOf" srcId="{AF7D2B44-759F-4266-9193-1C017D05CFCA}" destId="{4370F0D3-B4D1-4381-8D99-7095FFA24F6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60B338C-3A7F-4D4B-8CA0-7C0807B044B6}" type="doc">
      <dgm:prSet loTypeId="urn:microsoft.com/office/officeart/2005/8/layout/matrix3" loCatId="matrix" qsTypeId="urn:microsoft.com/office/officeart/2005/8/quickstyle/simple1" qsCatId="simple" csTypeId="urn:microsoft.com/office/officeart/2005/8/colors/colorful1" csCatId="colorful" phldr="1"/>
      <dgm:spPr/>
      <dgm:t>
        <a:bodyPr/>
        <a:lstStyle/>
        <a:p>
          <a:endParaRPr lang="en-US"/>
        </a:p>
      </dgm:t>
    </dgm:pt>
    <dgm:pt modelId="{FAFCE902-9FC5-4C72-9AA1-188C575586DE}">
      <dgm:prSet/>
      <dgm:spPr/>
      <dgm:t>
        <a:bodyPr/>
        <a:lstStyle/>
        <a:p>
          <a:r>
            <a:rPr lang="en-AU" dirty="0"/>
            <a:t>Dubbo</a:t>
          </a:r>
        </a:p>
        <a:p>
          <a:r>
            <a:rPr lang="en-AU" dirty="0"/>
            <a:t>Total: 24 </a:t>
          </a:r>
        </a:p>
        <a:p>
          <a:r>
            <a:rPr lang="en-AU" dirty="0"/>
            <a:t>ATSI: 18  </a:t>
          </a:r>
          <a:endParaRPr lang="en-US" dirty="0"/>
        </a:p>
      </dgm:t>
    </dgm:pt>
    <dgm:pt modelId="{F89C44B5-79DF-4E0B-95D0-14A845A169EC}" type="parTrans" cxnId="{FC2F9D04-D935-40F1-9AA6-5B873956C4F9}">
      <dgm:prSet/>
      <dgm:spPr/>
      <dgm:t>
        <a:bodyPr/>
        <a:lstStyle/>
        <a:p>
          <a:endParaRPr lang="en-US"/>
        </a:p>
      </dgm:t>
    </dgm:pt>
    <dgm:pt modelId="{D0FC9C72-2640-45D2-A509-1E3575D20961}" type="sibTrans" cxnId="{FC2F9D04-D935-40F1-9AA6-5B873956C4F9}">
      <dgm:prSet/>
      <dgm:spPr/>
      <dgm:t>
        <a:bodyPr/>
        <a:lstStyle/>
        <a:p>
          <a:endParaRPr lang="en-US"/>
        </a:p>
      </dgm:t>
    </dgm:pt>
    <dgm:pt modelId="{34715140-EE50-48B0-8152-7756F2E7DF1D}">
      <dgm:prSet/>
      <dgm:spPr/>
      <dgm:t>
        <a:bodyPr/>
        <a:lstStyle/>
        <a:p>
          <a:r>
            <a:rPr lang="en-AU" dirty="0"/>
            <a:t>Hunter</a:t>
          </a:r>
        </a:p>
        <a:p>
          <a:r>
            <a:rPr lang="en-AU" dirty="0"/>
            <a:t>Total: 69 </a:t>
          </a:r>
        </a:p>
        <a:p>
          <a:r>
            <a:rPr lang="en-AU" dirty="0"/>
            <a:t>ATSI: 26 </a:t>
          </a:r>
          <a:endParaRPr lang="en-US" dirty="0"/>
        </a:p>
      </dgm:t>
    </dgm:pt>
    <dgm:pt modelId="{1886C178-74F1-4067-9AAC-4A02FC4EE36B}" type="parTrans" cxnId="{EF37DE3D-FD81-445D-8545-82C57F4F8BFD}">
      <dgm:prSet/>
      <dgm:spPr/>
      <dgm:t>
        <a:bodyPr/>
        <a:lstStyle/>
        <a:p>
          <a:endParaRPr lang="en-US"/>
        </a:p>
      </dgm:t>
    </dgm:pt>
    <dgm:pt modelId="{7F741A71-A409-4479-A97A-71850866BB43}" type="sibTrans" cxnId="{EF37DE3D-FD81-445D-8545-82C57F4F8BFD}">
      <dgm:prSet/>
      <dgm:spPr/>
      <dgm:t>
        <a:bodyPr/>
        <a:lstStyle/>
        <a:p>
          <a:endParaRPr lang="en-US"/>
        </a:p>
      </dgm:t>
    </dgm:pt>
    <dgm:pt modelId="{69F0CAB6-FF2F-40F7-87D8-3BC8EAD75A9E}">
      <dgm:prSet/>
      <dgm:spPr/>
      <dgm:t>
        <a:bodyPr/>
        <a:lstStyle/>
        <a:p>
          <a:r>
            <a:rPr lang="en-AU" dirty="0"/>
            <a:t>Parramatta</a:t>
          </a:r>
        </a:p>
        <a:p>
          <a:r>
            <a:rPr lang="en-US" dirty="0"/>
            <a:t>Total: 164 </a:t>
          </a:r>
        </a:p>
        <a:p>
          <a:r>
            <a:rPr lang="en-US" dirty="0"/>
            <a:t>ATSI: 74 </a:t>
          </a:r>
        </a:p>
      </dgm:t>
    </dgm:pt>
    <dgm:pt modelId="{B1E1AD26-8485-4DD4-9D79-8424B744E91E}" type="parTrans" cxnId="{5A4782B5-761C-43E8-904C-F43717D90B06}">
      <dgm:prSet/>
      <dgm:spPr/>
      <dgm:t>
        <a:bodyPr/>
        <a:lstStyle/>
        <a:p>
          <a:endParaRPr lang="en-US"/>
        </a:p>
      </dgm:t>
    </dgm:pt>
    <dgm:pt modelId="{A23DC4EC-2662-466B-9609-D9B6C1E09106}" type="sibTrans" cxnId="{5A4782B5-761C-43E8-904C-F43717D90B06}">
      <dgm:prSet/>
      <dgm:spPr/>
      <dgm:t>
        <a:bodyPr/>
        <a:lstStyle/>
        <a:p>
          <a:endParaRPr lang="en-US"/>
        </a:p>
      </dgm:t>
    </dgm:pt>
    <dgm:pt modelId="{A8E2463F-AEAB-46A6-8AAF-C8C9C5F93C09}">
      <dgm:prSet/>
      <dgm:spPr/>
      <dgm:t>
        <a:bodyPr/>
        <a:lstStyle/>
        <a:p>
          <a:r>
            <a:rPr lang="en-AU" dirty="0"/>
            <a:t>Sydney</a:t>
          </a:r>
        </a:p>
        <a:p>
          <a:r>
            <a:rPr lang="en-AU" dirty="0"/>
            <a:t>Total: 64 </a:t>
          </a:r>
        </a:p>
        <a:p>
          <a:r>
            <a:rPr lang="en-AU" dirty="0"/>
            <a:t>ATSI: 18  </a:t>
          </a:r>
          <a:endParaRPr lang="en-US" dirty="0"/>
        </a:p>
      </dgm:t>
    </dgm:pt>
    <dgm:pt modelId="{F1157CC5-D01B-4454-855B-20B2ADB2EFE1}" type="parTrans" cxnId="{6F50329F-407A-4C81-B932-921354C9D0AC}">
      <dgm:prSet/>
      <dgm:spPr/>
      <dgm:t>
        <a:bodyPr/>
        <a:lstStyle/>
        <a:p>
          <a:endParaRPr lang="en-US"/>
        </a:p>
      </dgm:t>
    </dgm:pt>
    <dgm:pt modelId="{C7B2FF50-FD41-4F37-84BD-5B2C15F3A521}" type="sibTrans" cxnId="{6F50329F-407A-4C81-B932-921354C9D0AC}">
      <dgm:prSet/>
      <dgm:spPr/>
      <dgm:t>
        <a:bodyPr/>
        <a:lstStyle/>
        <a:p>
          <a:endParaRPr lang="en-US"/>
        </a:p>
      </dgm:t>
    </dgm:pt>
    <dgm:pt modelId="{57FFE2C7-0A4B-4938-8A9B-D27F0DCE60A0}" type="pres">
      <dgm:prSet presAssocID="{160B338C-3A7F-4D4B-8CA0-7C0807B044B6}" presName="matrix" presStyleCnt="0">
        <dgm:presLayoutVars>
          <dgm:chMax val="1"/>
          <dgm:dir/>
          <dgm:resizeHandles val="exact"/>
        </dgm:presLayoutVars>
      </dgm:prSet>
      <dgm:spPr/>
    </dgm:pt>
    <dgm:pt modelId="{9D55FAF1-BB15-41F7-9EC7-50083B33E180}" type="pres">
      <dgm:prSet presAssocID="{160B338C-3A7F-4D4B-8CA0-7C0807B044B6}" presName="diamond" presStyleLbl="bgShp" presStyleIdx="0" presStyleCnt="1"/>
      <dgm:spPr/>
    </dgm:pt>
    <dgm:pt modelId="{9B057C0B-8692-466C-B61B-40DCD2FF70B6}" type="pres">
      <dgm:prSet presAssocID="{160B338C-3A7F-4D4B-8CA0-7C0807B044B6}" presName="quad1" presStyleLbl="node1" presStyleIdx="0" presStyleCnt="4">
        <dgm:presLayoutVars>
          <dgm:chMax val="0"/>
          <dgm:chPref val="0"/>
          <dgm:bulletEnabled val="1"/>
        </dgm:presLayoutVars>
      </dgm:prSet>
      <dgm:spPr/>
    </dgm:pt>
    <dgm:pt modelId="{89EF1801-E0C1-4DA3-9A57-8893285C6D6C}" type="pres">
      <dgm:prSet presAssocID="{160B338C-3A7F-4D4B-8CA0-7C0807B044B6}" presName="quad2" presStyleLbl="node1" presStyleIdx="1" presStyleCnt="4">
        <dgm:presLayoutVars>
          <dgm:chMax val="0"/>
          <dgm:chPref val="0"/>
          <dgm:bulletEnabled val="1"/>
        </dgm:presLayoutVars>
      </dgm:prSet>
      <dgm:spPr/>
    </dgm:pt>
    <dgm:pt modelId="{5AD7322F-696C-472B-8C96-FB119F379DAD}" type="pres">
      <dgm:prSet presAssocID="{160B338C-3A7F-4D4B-8CA0-7C0807B044B6}" presName="quad3" presStyleLbl="node1" presStyleIdx="2" presStyleCnt="4">
        <dgm:presLayoutVars>
          <dgm:chMax val="0"/>
          <dgm:chPref val="0"/>
          <dgm:bulletEnabled val="1"/>
        </dgm:presLayoutVars>
      </dgm:prSet>
      <dgm:spPr/>
    </dgm:pt>
    <dgm:pt modelId="{A986A51A-EE7C-43FF-A321-A6E45D255E36}" type="pres">
      <dgm:prSet presAssocID="{160B338C-3A7F-4D4B-8CA0-7C0807B044B6}" presName="quad4" presStyleLbl="node1" presStyleIdx="3" presStyleCnt="4">
        <dgm:presLayoutVars>
          <dgm:chMax val="0"/>
          <dgm:chPref val="0"/>
          <dgm:bulletEnabled val="1"/>
        </dgm:presLayoutVars>
      </dgm:prSet>
      <dgm:spPr/>
    </dgm:pt>
  </dgm:ptLst>
  <dgm:cxnLst>
    <dgm:cxn modelId="{FC2F9D04-D935-40F1-9AA6-5B873956C4F9}" srcId="{160B338C-3A7F-4D4B-8CA0-7C0807B044B6}" destId="{FAFCE902-9FC5-4C72-9AA1-188C575586DE}" srcOrd="0" destOrd="0" parTransId="{F89C44B5-79DF-4E0B-95D0-14A845A169EC}" sibTransId="{D0FC9C72-2640-45D2-A509-1E3575D20961}"/>
    <dgm:cxn modelId="{DA155A27-17CC-4AF2-AAF9-7BB208871B94}" type="presOf" srcId="{34715140-EE50-48B0-8152-7756F2E7DF1D}" destId="{89EF1801-E0C1-4DA3-9A57-8893285C6D6C}" srcOrd="0" destOrd="0" presId="urn:microsoft.com/office/officeart/2005/8/layout/matrix3"/>
    <dgm:cxn modelId="{BBFA6233-EA20-48D7-99CF-3FEEBDAAE01B}" type="presOf" srcId="{A8E2463F-AEAB-46A6-8AAF-C8C9C5F93C09}" destId="{A986A51A-EE7C-43FF-A321-A6E45D255E36}" srcOrd="0" destOrd="0" presId="urn:microsoft.com/office/officeart/2005/8/layout/matrix3"/>
    <dgm:cxn modelId="{EF37DE3D-FD81-445D-8545-82C57F4F8BFD}" srcId="{160B338C-3A7F-4D4B-8CA0-7C0807B044B6}" destId="{34715140-EE50-48B0-8152-7756F2E7DF1D}" srcOrd="1" destOrd="0" parTransId="{1886C178-74F1-4067-9AAC-4A02FC4EE36B}" sibTransId="{7F741A71-A409-4479-A97A-71850866BB43}"/>
    <dgm:cxn modelId="{99CF037E-DF74-43CB-A2E7-B5298988D1D4}" type="presOf" srcId="{FAFCE902-9FC5-4C72-9AA1-188C575586DE}" destId="{9B057C0B-8692-466C-B61B-40DCD2FF70B6}" srcOrd="0" destOrd="0" presId="urn:microsoft.com/office/officeart/2005/8/layout/matrix3"/>
    <dgm:cxn modelId="{A362A7A5-4CF0-4AD6-A52F-F874DBA93B3A}" type="presOf" srcId="{160B338C-3A7F-4D4B-8CA0-7C0807B044B6}" destId="{57FFE2C7-0A4B-4938-8A9B-D27F0DCE60A0}" srcOrd="0" destOrd="0" presId="urn:microsoft.com/office/officeart/2005/8/layout/matrix3"/>
    <dgm:cxn modelId="{5A4782B5-761C-43E8-904C-F43717D90B06}" srcId="{160B338C-3A7F-4D4B-8CA0-7C0807B044B6}" destId="{69F0CAB6-FF2F-40F7-87D8-3BC8EAD75A9E}" srcOrd="2" destOrd="0" parTransId="{B1E1AD26-8485-4DD4-9D79-8424B744E91E}" sibTransId="{A23DC4EC-2662-466B-9609-D9B6C1E09106}"/>
    <dgm:cxn modelId="{CBCDFFEC-AFEA-4E44-B615-67BEEC8018B8}" type="presOf" srcId="{69F0CAB6-FF2F-40F7-87D8-3BC8EAD75A9E}" destId="{5AD7322F-696C-472B-8C96-FB119F379DAD}" srcOrd="0" destOrd="0" presId="urn:microsoft.com/office/officeart/2005/8/layout/matrix3"/>
    <dgm:cxn modelId="{6F50329F-407A-4C81-B932-921354C9D0AC}" srcId="{160B338C-3A7F-4D4B-8CA0-7C0807B044B6}" destId="{A8E2463F-AEAB-46A6-8AAF-C8C9C5F93C09}" srcOrd="3" destOrd="0" parTransId="{F1157CC5-D01B-4454-855B-20B2ADB2EFE1}" sibTransId="{C7B2FF50-FD41-4F37-84BD-5B2C15F3A521}"/>
    <dgm:cxn modelId="{02FB83D1-6DFA-454C-96B9-6FE16EEFF5B1}" type="presParOf" srcId="{57FFE2C7-0A4B-4938-8A9B-D27F0DCE60A0}" destId="{9D55FAF1-BB15-41F7-9EC7-50083B33E180}" srcOrd="0" destOrd="0" presId="urn:microsoft.com/office/officeart/2005/8/layout/matrix3"/>
    <dgm:cxn modelId="{DEC0139B-6A3B-4F84-9B99-4C60137474B1}" type="presParOf" srcId="{57FFE2C7-0A4B-4938-8A9B-D27F0DCE60A0}" destId="{9B057C0B-8692-466C-B61B-40DCD2FF70B6}" srcOrd="1" destOrd="0" presId="urn:microsoft.com/office/officeart/2005/8/layout/matrix3"/>
    <dgm:cxn modelId="{29FBD0AA-C20F-43D9-BCD6-438C07C7E6C3}" type="presParOf" srcId="{57FFE2C7-0A4B-4938-8A9B-D27F0DCE60A0}" destId="{89EF1801-E0C1-4DA3-9A57-8893285C6D6C}" srcOrd="2" destOrd="0" presId="urn:microsoft.com/office/officeart/2005/8/layout/matrix3"/>
    <dgm:cxn modelId="{F0D04DD2-AEA0-44E4-821A-508E92F3E11E}" type="presParOf" srcId="{57FFE2C7-0A4B-4938-8A9B-D27F0DCE60A0}" destId="{5AD7322F-696C-472B-8C96-FB119F379DAD}" srcOrd="3" destOrd="0" presId="urn:microsoft.com/office/officeart/2005/8/layout/matrix3"/>
    <dgm:cxn modelId="{C4BB49C9-A923-4CAD-A157-74C00FD485BE}" type="presParOf" srcId="{57FFE2C7-0A4B-4938-8A9B-D27F0DCE60A0}" destId="{A986A51A-EE7C-43FF-A321-A6E45D255E36}"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B6F1F4-77F0-44D5-9392-28A64E5197C6}">
      <dsp:nvSpPr>
        <dsp:cNvPr id="0" name=""/>
        <dsp:cNvSpPr/>
      </dsp:nvSpPr>
      <dsp:spPr>
        <a:xfrm>
          <a:off x="0" y="46759"/>
          <a:ext cx="10515600" cy="55165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AU" sz="2300" kern="1200" dirty="0"/>
            <a:t>Where do you sleep most nights? </a:t>
          </a:r>
          <a:endParaRPr lang="en-US" sz="2300" kern="1200" dirty="0"/>
        </a:p>
      </dsp:txBody>
      <dsp:txXfrm>
        <a:off x="26930" y="73689"/>
        <a:ext cx="10461740" cy="497795"/>
      </dsp:txXfrm>
    </dsp:sp>
    <dsp:sp modelId="{99EE3D06-C921-4E68-B846-F97271FD6383}">
      <dsp:nvSpPr>
        <dsp:cNvPr id="0" name=""/>
        <dsp:cNvSpPr/>
      </dsp:nvSpPr>
      <dsp:spPr>
        <a:xfrm>
          <a:off x="0" y="664654"/>
          <a:ext cx="10515600" cy="551655"/>
        </a:xfrm>
        <a:prstGeom prst="roundRect">
          <a:avLst/>
        </a:prstGeom>
        <a:solidFill>
          <a:schemeClr val="accent5">
            <a:hueOff val="6237"/>
            <a:satOff val="0"/>
            <a:lumOff val="104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AU" sz="2300" kern="1200" dirty="0"/>
            <a:t>Where are your belongings? </a:t>
          </a:r>
          <a:endParaRPr lang="en-US" sz="2300" kern="1200" dirty="0"/>
        </a:p>
      </dsp:txBody>
      <dsp:txXfrm>
        <a:off x="26930" y="691584"/>
        <a:ext cx="10461740" cy="497795"/>
      </dsp:txXfrm>
    </dsp:sp>
    <dsp:sp modelId="{F8EC645A-5C59-42C9-8722-DF74DCFF95CA}">
      <dsp:nvSpPr>
        <dsp:cNvPr id="0" name=""/>
        <dsp:cNvSpPr/>
      </dsp:nvSpPr>
      <dsp:spPr>
        <a:xfrm>
          <a:off x="0" y="1282549"/>
          <a:ext cx="10515600" cy="551655"/>
        </a:xfrm>
        <a:prstGeom prst="roundRect">
          <a:avLst/>
        </a:prstGeom>
        <a:solidFill>
          <a:schemeClr val="accent5">
            <a:hueOff val="12474"/>
            <a:satOff val="0"/>
            <a:lumOff val="20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AU" sz="2300" kern="1200" dirty="0"/>
            <a:t>Where does your mail go? </a:t>
          </a:r>
          <a:endParaRPr lang="en-US" sz="2300" kern="1200" dirty="0"/>
        </a:p>
      </dsp:txBody>
      <dsp:txXfrm>
        <a:off x="26930" y="1309479"/>
        <a:ext cx="10461740" cy="497795"/>
      </dsp:txXfrm>
    </dsp:sp>
    <dsp:sp modelId="{6DDE1BC2-1E15-4B32-B932-BF4DDACBAF1C}">
      <dsp:nvSpPr>
        <dsp:cNvPr id="0" name=""/>
        <dsp:cNvSpPr/>
      </dsp:nvSpPr>
      <dsp:spPr>
        <a:xfrm>
          <a:off x="0" y="1900444"/>
          <a:ext cx="10515600" cy="551655"/>
        </a:xfrm>
        <a:prstGeom prst="roundRect">
          <a:avLst/>
        </a:prstGeom>
        <a:solidFill>
          <a:schemeClr val="accent5">
            <a:hueOff val="18711"/>
            <a:satOff val="0"/>
            <a:lumOff val="313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AU" sz="2300" kern="1200" dirty="0"/>
            <a:t>What is your address with Centrelink? </a:t>
          </a:r>
          <a:endParaRPr lang="en-US" sz="2300" kern="1200" dirty="0"/>
        </a:p>
      </dsp:txBody>
      <dsp:txXfrm>
        <a:off x="26930" y="1927374"/>
        <a:ext cx="10461740" cy="497795"/>
      </dsp:txXfrm>
    </dsp:sp>
    <dsp:sp modelId="{E7AE21DA-BDB7-4F0F-84D9-2D92758FE184}">
      <dsp:nvSpPr>
        <dsp:cNvPr id="0" name=""/>
        <dsp:cNvSpPr/>
      </dsp:nvSpPr>
      <dsp:spPr>
        <a:xfrm>
          <a:off x="0" y="2518339"/>
          <a:ext cx="10515600" cy="551655"/>
        </a:xfrm>
        <a:prstGeom prst="roundRect">
          <a:avLst/>
        </a:prstGeom>
        <a:solidFill>
          <a:schemeClr val="accent5">
            <a:hueOff val="24948"/>
            <a:satOff val="0"/>
            <a:lumOff val="41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AU" sz="2300" kern="1200" dirty="0"/>
            <a:t>Where is your GP? </a:t>
          </a:r>
          <a:endParaRPr lang="en-US" sz="2300" kern="1200" dirty="0"/>
        </a:p>
      </dsp:txBody>
      <dsp:txXfrm>
        <a:off x="26930" y="2545269"/>
        <a:ext cx="10461740" cy="497795"/>
      </dsp:txXfrm>
    </dsp:sp>
    <dsp:sp modelId="{EE802D73-889D-4A4A-8BFE-1B48E4D183F2}">
      <dsp:nvSpPr>
        <dsp:cNvPr id="0" name=""/>
        <dsp:cNvSpPr/>
      </dsp:nvSpPr>
      <dsp:spPr>
        <a:xfrm>
          <a:off x="0" y="3136234"/>
          <a:ext cx="10515600" cy="551655"/>
        </a:xfrm>
        <a:prstGeom prst="roundRect">
          <a:avLst/>
        </a:prstGeom>
        <a:solidFill>
          <a:schemeClr val="accent5">
            <a:hueOff val="31184"/>
            <a:satOff val="0"/>
            <a:lumOff val="52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AU" sz="2300" kern="1200" dirty="0"/>
            <a:t>Where do you get you injection or methadone? </a:t>
          </a:r>
          <a:endParaRPr lang="en-US" sz="2300" kern="1200" dirty="0"/>
        </a:p>
      </dsp:txBody>
      <dsp:txXfrm>
        <a:off x="26930" y="3163164"/>
        <a:ext cx="10461740" cy="497795"/>
      </dsp:txXfrm>
    </dsp:sp>
    <dsp:sp modelId="{F220341A-2A65-42F0-BA67-3F5040DF8B26}">
      <dsp:nvSpPr>
        <dsp:cNvPr id="0" name=""/>
        <dsp:cNvSpPr/>
      </dsp:nvSpPr>
      <dsp:spPr>
        <a:xfrm>
          <a:off x="0" y="3754129"/>
          <a:ext cx="10515600" cy="551655"/>
        </a:xfrm>
        <a:prstGeom prst="roundRect">
          <a:avLst/>
        </a:prstGeom>
        <a:solidFill>
          <a:schemeClr val="accent5">
            <a:lumMod val="50000"/>
            <a:lumOff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AU" sz="2300" kern="1200" dirty="0"/>
            <a:t>A person does not need to have a place to reside to be referred to the Drug Court </a:t>
          </a:r>
          <a:endParaRPr lang="en-US" sz="2300" kern="1200" dirty="0"/>
        </a:p>
      </dsp:txBody>
      <dsp:txXfrm>
        <a:off x="26930" y="3781059"/>
        <a:ext cx="10461740" cy="4977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50F47E-F510-4E3D-801B-816B53713ACB}">
      <dsp:nvSpPr>
        <dsp:cNvPr id="0" name=""/>
        <dsp:cNvSpPr/>
      </dsp:nvSpPr>
      <dsp:spPr>
        <a:xfrm>
          <a:off x="0" y="477"/>
          <a:ext cx="10515600" cy="107745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AU" sz="2000" kern="1200" dirty="0"/>
            <a:t>Legal Aid is available to everyone referred to Drug Court – the means test does not apply </a:t>
          </a:r>
          <a:endParaRPr lang="en-US" sz="2000" kern="1200" dirty="0"/>
        </a:p>
      </dsp:txBody>
      <dsp:txXfrm>
        <a:off x="52597" y="53074"/>
        <a:ext cx="10410406" cy="972261"/>
      </dsp:txXfrm>
    </dsp:sp>
    <dsp:sp modelId="{0D16EA72-48BA-4AAB-94D6-E662A49C162C}">
      <dsp:nvSpPr>
        <dsp:cNvPr id="0" name=""/>
        <dsp:cNvSpPr/>
      </dsp:nvSpPr>
      <dsp:spPr>
        <a:xfrm>
          <a:off x="0" y="1091855"/>
          <a:ext cx="10515600" cy="1077455"/>
        </a:xfrm>
        <a:prstGeom prst="roundRect">
          <a:avLst/>
        </a:prstGeom>
        <a:solidFill>
          <a:schemeClr val="accent2">
            <a:hueOff val="-549540"/>
            <a:satOff val="-30484"/>
            <a:lumOff val="-71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AU" sz="2000" kern="1200" dirty="0"/>
            <a:t>Drug dependency does not only limit itself to substances such as ice and heroin. </a:t>
          </a:r>
        </a:p>
        <a:p>
          <a:pPr marL="0" lvl="0" indent="0" algn="l" defTabSz="889000">
            <a:lnSpc>
              <a:spcPct val="90000"/>
            </a:lnSpc>
            <a:spcBef>
              <a:spcPct val="0"/>
            </a:spcBef>
            <a:spcAft>
              <a:spcPct val="35000"/>
            </a:spcAft>
            <a:buNone/>
          </a:pPr>
          <a:r>
            <a:rPr lang="en-AU" sz="2000" kern="1200" dirty="0"/>
            <a:t>ADDICTION DOES NOT DISCRIMINATE  </a:t>
          </a:r>
          <a:endParaRPr lang="en-US" sz="2000" kern="1200" dirty="0"/>
        </a:p>
      </dsp:txBody>
      <dsp:txXfrm>
        <a:off x="52597" y="1144452"/>
        <a:ext cx="10410406" cy="972261"/>
      </dsp:txXfrm>
    </dsp:sp>
    <dsp:sp modelId="{E8F5957B-3533-41F4-87F0-8F7CFC5938E7}">
      <dsp:nvSpPr>
        <dsp:cNvPr id="0" name=""/>
        <dsp:cNvSpPr/>
      </dsp:nvSpPr>
      <dsp:spPr>
        <a:xfrm>
          <a:off x="0" y="2183232"/>
          <a:ext cx="10515600" cy="1077455"/>
        </a:xfrm>
        <a:prstGeom prst="roundRect">
          <a:avLst/>
        </a:prstGeom>
        <a:solidFill>
          <a:schemeClr val="accent2">
            <a:hueOff val="-1099079"/>
            <a:satOff val="-60968"/>
            <a:lumOff val="-14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AU" sz="2000" kern="1200"/>
            <a:t>Large frauds may be an issue as the community expectation may be that a person should be sentenced at law </a:t>
          </a:r>
          <a:endParaRPr lang="en-US" sz="2000" kern="1200"/>
        </a:p>
      </dsp:txBody>
      <dsp:txXfrm>
        <a:off x="52597" y="2235829"/>
        <a:ext cx="10410406" cy="972261"/>
      </dsp:txXfrm>
    </dsp:sp>
    <dsp:sp modelId="{8D26F1BA-1C08-456C-B995-8098076551F1}">
      <dsp:nvSpPr>
        <dsp:cNvPr id="0" name=""/>
        <dsp:cNvSpPr/>
      </dsp:nvSpPr>
      <dsp:spPr>
        <a:xfrm>
          <a:off x="0" y="3274610"/>
          <a:ext cx="10515600" cy="1077455"/>
        </a:xfrm>
        <a:prstGeom prst="roundRect">
          <a:avLst/>
        </a:prstGeom>
        <a:solidFill>
          <a:schemeClr val="accent2">
            <a:hueOff val="-1648619"/>
            <a:satOff val="-9145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AU" sz="2000" kern="1200" dirty="0"/>
            <a:t>However Lincoln’s matters are remaining in the Local Court jurisdiction which gives rise to 5 years maximum. If the matters are in the District Court and the person is looking at over 6 years the person is likely to be found inappropriate </a:t>
          </a:r>
          <a:endParaRPr lang="en-US" sz="2000" kern="1200" dirty="0"/>
        </a:p>
      </dsp:txBody>
      <dsp:txXfrm>
        <a:off x="52597" y="3327207"/>
        <a:ext cx="10410406" cy="9722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E0E13C-F89B-484F-9EAA-7D617E8202A7}">
      <dsp:nvSpPr>
        <dsp:cNvPr id="0" name=""/>
        <dsp:cNvSpPr/>
      </dsp:nvSpPr>
      <dsp:spPr>
        <a:xfrm>
          <a:off x="27917" y="0"/>
          <a:ext cx="3563594" cy="1069078"/>
        </a:xfrm>
        <a:prstGeom prst="chevron">
          <a:avLst>
            <a:gd name="adj" fmla="val 3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2001" tIns="132001" rIns="132001" bIns="132001" numCol="1" spcCol="1270" anchor="ctr" anchorCtr="0">
          <a:noAutofit/>
        </a:bodyPr>
        <a:lstStyle/>
        <a:p>
          <a:pPr marL="0" lvl="0" indent="0" algn="ctr" defTabSz="1244600">
            <a:lnSpc>
              <a:spcPct val="90000"/>
            </a:lnSpc>
            <a:spcBef>
              <a:spcPct val="0"/>
            </a:spcBef>
            <a:spcAft>
              <a:spcPct val="35000"/>
            </a:spcAft>
            <a:buNone/>
          </a:pPr>
          <a:r>
            <a:rPr lang="en-US" sz="2800" kern="1200"/>
            <a:t>Phase 1</a:t>
          </a:r>
        </a:p>
      </dsp:txBody>
      <dsp:txXfrm>
        <a:off x="348640" y="0"/>
        <a:ext cx="2922148" cy="1069078"/>
      </dsp:txXfrm>
    </dsp:sp>
    <dsp:sp modelId="{4ACFCC93-147C-4983-8A77-4582670E1409}">
      <dsp:nvSpPr>
        <dsp:cNvPr id="0" name=""/>
        <dsp:cNvSpPr/>
      </dsp:nvSpPr>
      <dsp:spPr>
        <a:xfrm>
          <a:off x="3827" y="1069600"/>
          <a:ext cx="3242871" cy="53007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259" tIns="256259" rIns="256259" bIns="512518" numCol="1" spcCol="1270" anchor="t" anchorCtr="0">
          <a:noAutofit/>
        </a:bodyPr>
        <a:lstStyle/>
        <a:p>
          <a:pPr marL="0" lvl="0" indent="0" algn="l" defTabSz="800100">
            <a:lnSpc>
              <a:spcPct val="90000"/>
            </a:lnSpc>
            <a:spcBef>
              <a:spcPct val="0"/>
            </a:spcBef>
            <a:spcAft>
              <a:spcPct val="35000"/>
            </a:spcAft>
            <a:buNone/>
          </a:pPr>
          <a:r>
            <a:rPr lang="en-US" sz="1800" b="1" kern="1200" dirty="0"/>
            <a:t>Minimum 3 months </a:t>
          </a:r>
          <a:r>
            <a:rPr lang="en-US" sz="1100" kern="1200" dirty="0"/>
            <a:t>	</a:t>
          </a:r>
        </a:p>
      </dsp:txBody>
      <dsp:txXfrm>
        <a:off x="3827" y="1069600"/>
        <a:ext cx="3242871" cy="530076"/>
      </dsp:txXfrm>
    </dsp:sp>
    <dsp:sp modelId="{0F648672-8547-42BB-A208-AAA336B79513}">
      <dsp:nvSpPr>
        <dsp:cNvPr id="0" name=""/>
        <dsp:cNvSpPr/>
      </dsp:nvSpPr>
      <dsp:spPr>
        <a:xfrm>
          <a:off x="3514459" y="522"/>
          <a:ext cx="3563594" cy="1069078"/>
        </a:xfrm>
        <a:prstGeom prst="chevron">
          <a:avLst>
            <a:gd name="adj" fmla="val 3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2001" tIns="132001" rIns="132001" bIns="132001" numCol="1" spcCol="1270" anchor="ctr" anchorCtr="0">
          <a:noAutofit/>
        </a:bodyPr>
        <a:lstStyle/>
        <a:p>
          <a:pPr marL="0" lvl="0" indent="0" algn="ctr" defTabSz="1244600">
            <a:lnSpc>
              <a:spcPct val="90000"/>
            </a:lnSpc>
            <a:spcBef>
              <a:spcPct val="0"/>
            </a:spcBef>
            <a:spcAft>
              <a:spcPct val="35000"/>
            </a:spcAft>
            <a:buNone/>
          </a:pPr>
          <a:r>
            <a:rPr lang="en-US" sz="2800" kern="1200"/>
            <a:t>Phase 2</a:t>
          </a:r>
        </a:p>
      </dsp:txBody>
      <dsp:txXfrm>
        <a:off x="3835182" y="522"/>
        <a:ext cx="2922148" cy="1069078"/>
      </dsp:txXfrm>
    </dsp:sp>
    <dsp:sp modelId="{9DB1197D-C11C-4A6E-9452-460239296DAF}">
      <dsp:nvSpPr>
        <dsp:cNvPr id="0" name=""/>
        <dsp:cNvSpPr/>
      </dsp:nvSpPr>
      <dsp:spPr>
        <a:xfrm>
          <a:off x="3457352" y="1070123"/>
          <a:ext cx="3242871" cy="53007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259" tIns="256259" rIns="256259" bIns="512518" numCol="1" spcCol="1270" anchor="t" anchorCtr="0">
          <a:noAutofit/>
        </a:bodyPr>
        <a:lstStyle/>
        <a:p>
          <a:pPr marL="0" lvl="0" indent="0" algn="l" defTabSz="800100">
            <a:lnSpc>
              <a:spcPct val="90000"/>
            </a:lnSpc>
            <a:spcBef>
              <a:spcPct val="0"/>
            </a:spcBef>
            <a:spcAft>
              <a:spcPct val="35000"/>
            </a:spcAft>
            <a:buNone/>
          </a:pPr>
          <a:r>
            <a:rPr lang="en-AU" sz="1800" b="1" kern="1200" dirty="0"/>
            <a:t>Minimum 4 months </a:t>
          </a:r>
          <a:endParaRPr lang="en-US" sz="1800" kern="1200" dirty="0"/>
        </a:p>
      </dsp:txBody>
      <dsp:txXfrm>
        <a:off x="3457352" y="1070123"/>
        <a:ext cx="3242871" cy="530076"/>
      </dsp:txXfrm>
    </dsp:sp>
    <dsp:sp modelId="{3C73DED5-B72B-4361-98B3-CB1BDCF9E3A0}">
      <dsp:nvSpPr>
        <dsp:cNvPr id="0" name=""/>
        <dsp:cNvSpPr/>
      </dsp:nvSpPr>
      <dsp:spPr>
        <a:xfrm>
          <a:off x="7025091" y="522"/>
          <a:ext cx="3563594" cy="1069078"/>
        </a:xfrm>
        <a:prstGeom prst="chevron">
          <a:avLst>
            <a:gd name="adj" fmla="val 3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2001" tIns="132001" rIns="132001" bIns="132001" numCol="1" spcCol="1270" anchor="ctr" anchorCtr="0">
          <a:noAutofit/>
        </a:bodyPr>
        <a:lstStyle/>
        <a:p>
          <a:pPr marL="0" lvl="0" indent="0" algn="ctr" defTabSz="1244600">
            <a:lnSpc>
              <a:spcPct val="90000"/>
            </a:lnSpc>
            <a:spcBef>
              <a:spcPct val="0"/>
            </a:spcBef>
            <a:spcAft>
              <a:spcPct val="35000"/>
            </a:spcAft>
            <a:buNone/>
          </a:pPr>
          <a:r>
            <a:rPr lang="en-US" sz="2800" kern="1200"/>
            <a:t>Phase 3</a:t>
          </a:r>
        </a:p>
      </dsp:txBody>
      <dsp:txXfrm>
        <a:off x="7345814" y="522"/>
        <a:ext cx="2922148" cy="1069078"/>
      </dsp:txXfrm>
    </dsp:sp>
    <dsp:sp modelId="{B4963E88-2B3D-4D49-90E6-491B7B1B68FD}">
      <dsp:nvSpPr>
        <dsp:cNvPr id="0" name=""/>
        <dsp:cNvSpPr/>
      </dsp:nvSpPr>
      <dsp:spPr>
        <a:xfrm>
          <a:off x="7025091" y="1069600"/>
          <a:ext cx="3242871" cy="53007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259" tIns="256259" rIns="256259" bIns="512518" numCol="1" spcCol="1270" anchor="t" anchorCtr="0">
          <a:noAutofit/>
        </a:bodyPr>
        <a:lstStyle/>
        <a:p>
          <a:pPr marL="0" lvl="0" indent="0" algn="l" defTabSz="800100">
            <a:lnSpc>
              <a:spcPct val="90000"/>
            </a:lnSpc>
            <a:spcBef>
              <a:spcPct val="0"/>
            </a:spcBef>
            <a:spcAft>
              <a:spcPct val="35000"/>
            </a:spcAft>
            <a:buNone/>
          </a:pPr>
          <a:r>
            <a:rPr lang="en-AU" sz="1800" b="1" kern="1200" dirty="0"/>
            <a:t>Minimum 5 months </a:t>
          </a:r>
          <a:endParaRPr lang="en-US" sz="1800" kern="1200" dirty="0"/>
        </a:p>
      </dsp:txBody>
      <dsp:txXfrm>
        <a:off x="7025091" y="1069600"/>
        <a:ext cx="3242871" cy="5300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7C277C-6133-494D-8358-15DEDE7815F8}">
      <dsp:nvSpPr>
        <dsp:cNvPr id="0" name=""/>
        <dsp:cNvSpPr/>
      </dsp:nvSpPr>
      <dsp:spPr>
        <a:xfrm>
          <a:off x="0" y="2288"/>
          <a:ext cx="6364224" cy="115984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FDB59E-3A62-4F0F-9E32-9247902BC846}">
      <dsp:nvSpPr>
        <dsp:cNvPr id="0" name=""/>
        <dsp:cNvSpPr/>
      </dsp:nvSpPr>
      <dsp:spPr>
        <a:xfrm>
          <a:off x="350852" y="263253"/>
          <a:ext cx="637913" cy="63791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0A50840-6A7C-46F5-99EB-650EAE313908}">
      <dsp:nvSpPr>
        <dsp:cNvPr id="0" name=""/>
        <dsp:cNvSpPr/>
      </dsp:nvSpPr>
      <dsp:spPr>
        <a:xfrm>
          <a:off x="1339618" y="2288"/>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33450">
            <a:lnSpc>
              <a:spcPct val="90000"/>
            </a:lnSpc>
            <a:spcBef>
              <a:spcPct val="0"/>
            </a:spcBef>
            <a:spcAft>
              <a:spcPct val="35000"/>
            </a:spcAft>
            <a:buNone/>
          </a:pPr>
          <a:r>
            <a:rPr lang="en-AU" sz="2100" kern="1200"/>
            <a:t>Be drug free for 3 months </a:t>
          </a:r>
          <a:endParaRPr lang="en-US" sz="2100" kern="1200"/>
        </a:p>
      </dsp:txBody>
      <dsp:txXfrm>
        <a:off x="1339618" y="2288"/>
        <a:ext cx="5024605" cy="1159843"/>
      </dsp:txXfrm>
    </dsp:sp>
    <dsp:sp modelId="{E88B1CDB-4DDF-4BE3-B77A-B489514D028E}">
      <dsp:nvSpPr>
        <dsp:cNvPr id="0" name=""/>
        <dsp:cNvSpPr/>
      </dsp:nvSpPr>
      <dsp:spPr>
        <a:xfrm>
          <a:off x="0" y="1452092"/>
          <a:ext cx="6364224" cy="115984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B01C533-B191-44E7-A4DC-C16B47DA1E59}">
      <dsp:nvSpPr>
        <dsp:cNvPr id="0" name=""/>
        <dsp:cNvSpPr/>
      </dsp:nvSpPr>
      <dsp:spPr>
        <a:xfrm>
          <a:off x="350852" y="1713057"/>
          <a:ext cx="637913" cy="63791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2F82E7A-8C16-454B-B272-9AC67C65E6B6}">
      <dsp:nvSpPr>
        <dsp:cNvPr id="0" name=""/>
        <dsp:cNvSpPr/>
      </dsp:nvSpPr>
      <dsp:spPr>
        <a:xfrm>
          <a:off x="1339618" y="1452092"/>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33450">
            <a:lnSpc>
              <a:spcPct val="90000"/>
            </a:lnSpc>
            <a:spcBef>
              <a:spcPct val="0"/>
            </a:spcBef>
            <a:spcAft>
              <a:spcPct val="35000"/>
            </a:spcAft>
            <a:buNone/>
          </a:pPr>
          <a:r>
            <a:rPr lang="en-AU" sz="2100" kern="1200" dirty="0"/>
            <a:t>Employed or engaged in positive activity </a:t>
          </a:r>
          <a:endParaRPr lang="en-US" sz="2100" kern="1200" dirty="0"/>
        </a:p>
      </dsp:txBody>
      <dsp:txXfrm>
        <a:off x="1339618" y="1452092"/>
        <a:ext cx="5024605" cy="1159843"/>
      </dsp:txXfrm>
    </dsp:sp>
    <dsp:sp modelId="{26A933A3-E6D9-4085-9249-ECAE37F3B502}">
      <dsp:nvSpPr>
        <dsp:cNvPr id="0" name=""/>
        <dsp:cNvSpPr/>
      </dsp:nvSpPr>
      <dsp:spPr>
        <a:xfrm>
          <a:off x="0" y="2901896"/>
          <a:ext cx="6364224" cy="115984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EDB961-67BD-4E1D-9182-861D8935D174}">
      <dsp:nvSpPr>
        <dsp:cNvPr id="0" name=""/>
        <dsp:cNvSpPr/>
      </dsp:nvSpPr>
      <dsp:spPr>
        <a:xfrm>
          <a:off x="350852" y="3162861"/>
          <a:ext cx="637913" cy="63791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E647AA6-66C6-4EF3-902F-E5EA826A7790}">
      <dsp:nvSpPr>
        <dsp:cNvPr id="0" name=""/>
        <dsp:cNvSpPr/>
      </dsp:nvSpPr>
      <dsp:spPr>
        <a:xfrm>
          <a:off x="1339618" y="2901896"/>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33450">
            <a:lnSpc>
              <a:spcPct val="90000"/>
            </a:lnSpc>
            <a:spcBef>
              <a:spcPct val="0"/>
            </a:spcBef>
            <a:spcAft>
              <a:spcPct val="35000"/>
            </a:spcAft>
            <a:buNone/>
          </a:pPr>
          <a:r>
            <a:rPr lang="en-AU" sz="2100" kern="1200" dirty="0"/>
            <a:t>Completed all three phases of the program and be on program </a:t>
          </a:r>
          <a:r>
            <a:rPr lang="en-AU" sz="2100" b="1" kern="1200" dirty="0"/>
            <a:t>minimum</a:t>
          </a:r>
          <a:r>
            <a:rPr lang="en-AU" sz="2100" kern="1200" dirty="0"/>
            <a:t> of 12 months </a:t>
          </a:r>
          <a:endParaRPr lang="en-US" sz="2100" kern="1200" dirty="0"/>
        </a:p>
      </dsp:txBody>
      <dsp:txXfrm>
        <a:off x="1339618" y="2901896"/>
        <a:ext cx="5024605" cy="1159843"/>
      </dsp:txXfrm>
    </dsp:sp>
    <dsp:sp modelId="{F03A8B3F-B450-4D0A-94BB-39DB64993BF1}">
      <dsp:nvSpPr>
        <dsp:cNvPr id="0" name=""/>
        <dsp:cNvSpPr/>
      </dsp:nvSpPr>
      <dsp:spPr>
        <a:xfrm>
          <a:off x="0" y="4351700"/>
          <a:ext cx="6364224" cy="1159843"/>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BD3D93-030A-45A6-A28B-BF8107278FC6}">
      <dsp:nvSpPr>
        <dsp:cNvPr id="0" name=""/>
        <dsp:cNvSpPr/>
      </dsp:nvSpPr>
      <dsp:spPr>
        <a:xfrm>
          <a:off x="350852" y="4612665"/>
          <a:ext cx="637913" cy="63791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A815D7D-CEEF-43EE-BD6A-92D6ED735CA6}">
      <dsp:nvSpPr>
        <dsp:cNvPr id="0" name=""/>
        <dsp:cNvSpPr/>
      </dsp:nvSpPr>
      <dsp:spPr>
        <a:xfrm>
          <a:off x="1339618" y="4351700"/>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33450">
            <a:lnSpc>
              <a:spcPct val="90000"/>
            </a:lnSpc>
            <a:spcBef>
              <a:spcPct val="0"/>
            </a:spcBef>
            <a:spcAft>
              <a:spcPct val="35000"/>
            </a:spcAft>
            <a:buNone/>
          </a:pPr>
          <a:r>
            <a:rPr lang="en-AU" sz="2100" kern="1200" dirty="0"/>
            <a:t>Must not have committed any crime in the last 6 months that if taken to court is punishable by imprisonment </a:t>
          </a:r>
          <a:endParaRPr lang="en-US" sz="2100" kern="1200" dirty="0"/>
        </a:p>
      </dsp:txBody>
      <dsp:txXfrm>
        <a:off x="1339618" y="4351700"/>
        <a:ext cx="5024605" cy="115984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6E8F31-0391-4C06-B5F5-4BF537C2E76F}">
      <dsp:nvSpPr>
        <dsp:cNvPr id="0" name=""/>
        <dsp:cNvSpPr/>
      </dsp:nvSpPr>
      <dsp:spPr>
        <a:xfrm>
          <a:off x="0" y="7496"/>
          <a:ext cx="6589260" cy="11992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en-AU" sz="5000" kern="1200"/>
            <a:t>Dubbo: 80 </a:t>
          </a:r>
          <a:endParaRPr lang="en-US" sz="5000" kern="1200"/>
        </a:p>
      </dsp:txBody>
      <dsp:txXfrm>
        <a:off x="58543" y="66039"/>
        <a:ext cx="6472174" cy="1082164"/>
      </dsp:txXfrm>
    </dsp:sp>
    <dsp:sp modelId="{9B41C3FE-5B60-419B-80E1-EB5228801D67}">
      <dsp:nvSpPr>
        <dsp:cNvPr id="0" name=""/>
        <dsp:cNvSpPr/>
      </dsp:nvSpPr>
      <dsp:spPr>
        <a:xfrm>
          <a:off x="0" y="1350746"/>
          <a:ext cx="6589260" cy="1199250"/>
        </a:xfrm>
        <a:prstGeom prst="roundRect">
          <a:avLst/>
        </a:prstGeom>
        <a:solidFill>
          <a:schemeClr val="accent2">
            <a:hueOff val="-549540"/>
            <a:satOff val="-30484"/>
            <a:lumOff val="-71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en-AU" sz="5000" kern="1200"/>
            <a:t>Hunter: 80 </a:t>
          </a:r>
          <a:endParaRPr lang="en-US" sz="5000" kern="1200"/>
        </a:p>
      </dsp:txBody>
      <dsp:txXfrm>
        <a:off x="58543" y="1409289"/>
        <a:ext cx="6472174" cy="1082164"/>
      </dsp:txXfrm>
    </dsp:sp>
    <dsp:sp modelId="{3AD5BB50-A3CB-4DBA-8E83-967AE751A78E}">
      <dsp:nvSpPr>
        <dsp:cNvPr id="0" name=""/>
        <dsp:cNvSpPr/>
      </dsp:nvSpPr>
      <dsp:spPr>
        <a:xfrm>
          <a:off x="0" y="2693996"/>
          <a:ext cx="6589260" cy="1199250"/>
        </a:xfrm>
        <a:prstGeom prst="roundRect">
          <a:avLst/>
        </a:prstGeom>
        <a:solidFill>
          <a:schemeClr val="accent2">
            <a:hueOff val="-1099079"/>
            <a:satOff val="-60968"/>
            <a:lumOff val="-14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en-AU" sz="5000" kern="1200"/>
            <a:t>Parramatta: 160 </a:t>
          </a:r>
          <a:endParaRPr lang="en-US" sz="5000" kern="1200"/>
        </a:p>
      </dsp:txBody>
      <dsp:txXfrm>
        <a:off x="58543" y="2752539"/>
        <a:ext cx="6472174" cy="1082164"/>
      </dsp:txXfrm>
    </dsp:sp>
    <dsp:sp modelId="{4370F0D3-B4D1-4381-8D99-7095FFA24F60}">
      <dsp:nvSpPr>
        <dsp:cNvPr id="0" name=""/>
        <dsp:cNvSpPr/>
      </dsp:nvSpPr>
      <dsp:spPr>
        <a:xfrm>
          <a:off x="0" y="4037246"/>
          <a:ext cx="6589260" cy="1199250"/>
        </a:xfrm>
        <a:prstGeom prst="roundRect">
          <a:avLst/>
        </a:prstGeom>
        <a:solidFill>
          <a:schemeClr val="accent2">
            <a:hueOff val="-1648619"/>
            <a:satOff val="-9145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en-AU" sz="5000" kern="1200"/>
            <a:t>Sydney: 160 </a:t>
          </a:r>
          <a:endParaRPr lang="en-US" sz="5000" kern="1200"/>
        </a:p>
      </dsp:txBody>
      <dsp:txXfrm>
        <a:off x="58543" y="4095789"/>
        <a:ext cx="6472174" cy="108216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55FAF1-BB15-41F7-9EC7-50083B33E180}">
      <dsp:nvSpPr>
        <dsp:cNvPr id="0" name=""/>
        <dsp:cNvSpPr/>
      </dsp:nvSpPr>
      <dsp:spPr>
        <a:xfrm>
          <a:off x="672633" y="0"/>
          <a:ext cx="5243992" cy="5243992"/>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057C0B-8692-466C-B61B-40DCD2FF70B6}">
      <dsp:nvSpPr>
        <dsp:cNvPr id="0" name=""/>
        <dsp:cNvSpPr/>
      </dsp:nvSpPr>
      <dsp:spPr>
        <a:xfrm>
          <a:off x="1170812" y="498179"/>
          <a:ext cx="2045157" cy="204515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AU" sz="2800" kern="1200" dirty="0"/>
            <a:t>Dubbo</a:t>
          </a:r>
        </a:p>
        <a:p>
          <a:pPr marL="0" lvl="0" indent="0" algn="ctr" defTabSz="1244600">
            <a:lnSpc>
              <a:spcPct val="90000"/>
            </a:lnSpc>
            <a:spcBef>
              <a:spcPct val="0"/>
            </a:spcBef>
            <a:spcAft>
              <a:spcPct val="35000"/>
            </a:spcAft>
            <a:buNone/>
          </a:pPr>
          <a:r>
            <a:rPr lang="en-AU" sz="2800" kern="1200" dirty="0"/>
            <a:t>Total: 24 </a:t>
          </a:r>
        </a:p>
        <a:p>
          <a:pPr marL="0" lvl="0" indent="0" algn="ctr" defTabSz="1244600">
            <a:lnSpc>
              <a:spcPct val="90000"/>
            </a:lnSpc>
            <a:spcBef>
              <a:spcPct val="0"/>
            </a:spcBef>
            <a:spcAft>
              <a:spcPct val="35000"/>
            </a:spcAft>
            <a:buNone/>
          </a:pPr>
          <a:r>
            <a:rPr lang="en-AU" sz="2800" kern="1200" dirty="0"/>
            <a:t>ATSI: 18  </a:t>
          </a:r>
          <a:endParaRPr lang="en-US" sz="2800" kern="1200" dirty="0"/>
        </a:p>
      </dsp:txBody>
      <dsp:txXfrm>
        <a:off x="1270648" y="598015"/>
        <a:ext cx="1845485" cy="1845485"/>
      </dsp:txXfrm>
    </dsp:sp>
    <dsp:sp modelId="{89EF1801-E0C1-4DA3-9A57-8893285C6D6C}">
      <dsp:nvSpPr>
        <dsp:cNvPr id="0" name=""/>
        <dsp:cNvSpPr/>
      </dsp:nvSpPr>
      <dsp:spPr>
        <a:xfrm>
          <a:off x="3373289" y="498179"/>
          <a:ext cx="2045157" cy="2045157"/>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AU" sz="2800" kern="1200" dirty="0"/>
            <a:t>Hunter</a:t>
          </a:r>
        </a:p>
        <a:p>
          <a:pPr marL="0" lvl="0" indent="0" algn="ctr" defTabSz="1244600">
            <a:lnSpc>
              <a:spcPct val="90000"/>
            </a:lnSpc>
            <a:spcBef>
              <a:spcPct val="0"/>
            </a:spcBef>
            <a:spcAft>
              <a:spcPct val="35000"/>
            </a:spcAft>
            <a:buNone/>
          </a:pPr>
          <a:r>
            <a:rPr lang="en-AU" sz="2800" kern="1200" dirty="0"/>
            <a:t>Total: 69 </a:t>
          </a:r>
        </a:p>
        <a:p>
          <a:pPr marL="0" lvl="0" indent="0" algn="ctr" defTabSz="1244600">
            <a:lnSpc>
              <a:spcPct val="90000"/>
            </a:lnSpc>
            <a:spcBef>
              <a:spcPct val="0"/>
            </a:spcBef>
            <a:spcAft>
              <a:spcPct val="35000"/>
            </a:spcAft>
            <a:buNone/>
          </a:pPr>
          <a:r>
            <a:rPr lang="en-AU" sz="2800" kern="1200" dirty="0"/>
            <a:t>ATSI: 26 </a:t>
          </a:r>
          <a:endParaRPr lang="en-US" sz="2800" kern="1200" dirty="0"/>
        </a:p>
      </dsp:txBody>
      <dsp:txXfrm>
        <a:off x="3473125" y="598015"/>
        <a:ext cx="1845485" cy="1845485"/>
      </dsp:txXfrm>
    </dsp:sp>
    <dsp:sp modelId="{5AD7322F-696C-472B-8C96-FB119F379DAD}">
      <dsp:nvSpPr>
        <dsp:cNvPr id="0" name=""/>
        <dsp:cNvSpPr/>
      </dsp:nvSpPr>
      <dsp:spPr>
        <a:xfrm>
          <a:off x="1170812" y="2700656"/>
          <a:ext cx="2045157" cy="2045157"/>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AU" sz="2800" kern="1200" dirty="0"/>
            <a:t>Parramatta</a:t>
          </a:r>
        </a:p>
        <a:p>
          <a:pPr marL="0" lvl="0" indent="0" algn="ctr" defTabSz="1244600">
            <a:lnSpc>
              <a:spcPct val="90000"/>
            </a:lnSpc>
            <a:spcBef>
              <a:spcPct val="0"/>
            </a:spcBef>
            <a:spcAft>
              <a:spcPct val="35000"/>
            </a:spcAft>
            <a:buNone/>
          </a:pPr>
          <a:r>
            <a:rPr lang="en-US" sz="2800" kern="1200" dirty="0"/>
            <a:t>Total: 164 </a:t>
          </a:r>
        </a:p>
        <a:p>
          <a:pPr marL="0" lvl="0" indent="0" algn="ctr" defTabSz="1244600">
            <a:lnSpc>
              <a:spcPct val="90000"/>
            </a:lnSpc>
            <a:spcBef>
              <a:spcPct val="0"/>
            </a:spcBef>
            <a:spcAft>
              <a:spcPct val="35000"/>
            </a:spcAft>
            <a:buNone/>
          </a:pPr>
          <a:r>
            <a:rPr lang="en-US" sz="2800" kern="1200" dirty="0"/>
            <a:t>ATSI: 74 </a:t>
          </a:r>
        </a:p>
      </dsp:txBody>
      <dsp:txXfrm>
        <a:off x="1270648" y="2800492"/>
        <a:ext cx="1845485" cy="1845485"/>
      </dsp:txXfrm>
    </dsp:sp>
    <dsp:sp modelId="{A986A51A-EE7C-43FF-A321-A6E45D255E36}">
      <dsp:nvSpPr>
        <dsp:cNvPr id="0" name=""/>
        <dsp:cNvSpPr/>
      </dsp:nvSpPr>
      <dsp:spPr>
        <a:xfrm>
          <a:off x="3373289" y="2700656"/>
          <a:ext cx="2045157" cy="204515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AU" sz="2800" kern="1200" dirty="0"/>
            <a:t>Sydney</a:t>
          </a:r>
        </a:p>
        <a:p>
          <a:pPr marL="0" lvl="0" indent="0" algn="ctr" defTabSz="1244600">
            <a:lnSpc>
              <a:spcPct val="90000"/>
            </a:lnSpc>
            <a:spcBef>
              <a:spcPct val="0"/>
            </a:spcBef>
            <a:spcAft>
              <a:spcPct val="35000"/>
            </a:spcAft>
            <a:buNone/>
          </a:pPr>
          <a:r>
            <a:rPr lang="en-AU" sz="2800" kern="1200" dirty="0"/>
            <a:t>Total: 64 </a:t>
          </a:r>
        </a:p>
        <a:p>
          <a:pPr marL="0" lvl="0" indent="0" algn="ctr" defTabSz="1244600">
            <a:lnSpc>
              <a:spcPct val="90000"/>
            </a:lnSpc>
            <a:spcBef>
              <a:spcPct val="0"/>
            </a:spcBef>
            <a:spcAft>
              <a:spcPct val="35000"/>
            </a:spcAft>
            <a:buNone/>
          </a:pPr>
          <a:r>
            <a:rPr lang="en-AU" sz="2800" kern="1200" dirty="0"/>
            <a:t>ATSI: 18  </a:t>
          </a:r>
          <a:endParaRPr lang="en-US" sz="2800" kern="1200" dirty="0"/>
        </a:p>
      </dsp:txBody>
      <dsp:txXfrm>
        <a:off x="3473125" y="2800492"/>
        <a:ext cx="1845485" cy="184548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BE075-00D8-F0B6-4DA4-57D5533DDE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2859F783-BB44-2FB1-3E6B-E5294FC76F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BA2C0C37-2BC6-F646-E473-11714AEB2555}"/>
              </a:ext>
            </a:extLst>
          </p:cNvPr>
          <p:cNvSpPr>
            <a:spLocks noGrp="1"/>
          </p:cNvSpPr>
          <p:nvPr>
            <p:ph type="dt" sz="half" idx="10"/>
          </p:nvPr>
        </p:nvSpPr>
        <p:spPr/>
        <p:txBody>
          <a:bodyPr/>
          <a:lstStyle/>
          <a:p>
            <a:fld id="{6D04EAC8-F2FA-4041-9713-511AAB471F9C}" type="datetimeFigureOut">
              <a:rPr lang="en-AU" smtClean="0"/>
              <a:t>24/06/2024</a:t>
            </a:fld>
            <a:endParaRPr lang="en-AU"/>
          </a:p>
        </p:txBody>
      </p:sp>
      <p:sp>
        <p:nvSpPr>
          <p:cNvPr id="5" name="Footer Placeholder 4">
            <a:extLst>
              <a:ext uri="{FF2B5EF4-FFF2-40B4-BE49-F238E27FC236}">
                <a16:creationId xmlns:a16="http://schemas.microsoft.com/office/drawing/2014/main" id="{28B1146A-F791-A9B4-B4D6-FBCF2A596BF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BE1EC36-3958-2072-91C9-904BCEF4BCD3}"/>
              </a:ext>
            </a:extLst>
          </p:cNvPr>
          <p:cNvSpPr>
            <a:spLocks noGrp="1"/>
          </p:cNvSpPr>
          <p:nvPr>
            <p:ph type="sldNum" sz="quarter" idx="12"/>
          </p:nvPr>
        </p:nvSpPr>
        <p:spPr/>
        <p:txBody>
          <a:bodyPr/>
          <a:lstStyle/>
          <a:p>
            <a:fld id="{C94E607A-A2B7-4D0D-AA57-282891B3D06A}" type="slidenum">
              <a:rPr lang="en-AU" smtClean="0"/>
              <a:t>‹#›</a:t>
            </a:fld>
            <a:endParaRPr lang="en-AU"/>
          </a:p>
        </p:txBody>
      </p:sp>
    </p:spTree>
    <p:extLst>
      <p:ext uri="{BB962C8B-B14F-4D97-AF65-F5344CB8AC3E}">
        <p14:creationId xmlns:p14="http://schemas.microsoft.com/office/powerpoint/2010/main" val="974951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BBC86-85EB-3E9F-1C20-BC71823A385C}"/>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7B8249B-C856-0A34-E170-6D51B336EF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31ECAF3-6345-6E0C-0BE9-1932D85CC8E1}"/>
              </a:ext>
            </a:extLst>
          </p:cNvPr>
          <p:cNvSpPr>
            <a:spLocks noGrp="1"/>
          </p:cNvSpPr>
          <p:nvPr>
            <p:ph type="dt" sz="half" idx="10"/>
          </p:nvPr>
        </p:nvSpPr>
        <p:spPr/>
        <p:txBody>
          <a:bodyPr/>
          <a:lstStyle/>
          <a:p>
            <a:fld id="{6D04EAC8-F2FA-4041-9713-511AAB471F9C}" type="datetimeFigureOut">
              <a:rPr lang="en-AU" smtClean="0"/>
              <a:t>24/06/2024</a:t>
            </a:fld>
            <a:endParaRPr lang="en-AU"/>
          </a:p>
        </p:txBody>
      </p:sp>
      <p:sp>
        <p:nvSpPr>
          <p:cNvPr id="5" name="Footer Placeholder 4">
            <a:extLst>
              <a:ext uri="{FF2B5EF4-FFF2-40B4-BE49-F238E27FC236}">
                <a16:creationId xmlns:a16="http://schemas.microsoft.com/office/drawing/2014/main" id="{96B3199C-2412-FEB7-81F0-19F672DD3C2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7C7F22A-1456-B068-93D2-990C5FF8FD07}"/>
              </a:ext>
            </a:extLst>
          </p:cNvPr>
          <p:cNvSpPr>
            <a:spLocks noGrp="1"/>
          </p:cNvSpPr>
          <p:nvPr>
            <p:ph type="sldNum" sz="quarter" idx="12"/>
          </p:nvPr>
        </p:nvSpPr>
        <p:spPr/>
        <p:txBody>
          <a:bodyPr/>
          <a:lstStyle/>
          <a:p>
            <a:fld id="{C94E607A-A2B7-4D0D-AA57-282891B3D06A}" type="slidenum">
              <a:rPr lang="en-AU" smtClean="0"/>
              <a:t>‹#›</a:t>
            </a:fld>
            <a:endParaRPr lang="en-AU"/>
          </a:p>
        </p:txBody>
      </p:sp>
    </p:spTree>
    <p:extLst>
      <p:ext uri="{BB962C8B-B14F-4D97-AF65-F5344CB8AC3E}">
        <p14:creationId xmlns:p14="http://schemas.microsoft.com/office/powerpoint/2010/main" val="377655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9BE867-9F6A-1079-9A72-8A4DCA8BB31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C01F2F42-75C4-FDB1-9BDC-9D3832E9A2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7B96877-4B53-FB49-41A7-E9F628CA24DF}"/>
              </a:ext>
            </a:extLst>
          </p:cNvPr>
          <p:cNvSpPr>
            <a:spLocks noGrp="1"/>
          </p:cNvSpPr>
          <p:nvPr>
            <p:ph type="dt" sz="half" idx="10"/>
          </p:nvPr>
        </p:nvSpPr>
        <p:spPr/>
        <p:txBody>
          <a:bodyPr/>
          <a:lstStyle/>
          <a:p>
            <a:fld id="{6D04EAC8-F2FA-4041-9713-511AAB471F9C}" type="datetimeFigureOut">
              <a:rPr lang="en-AU" smtClean="0"/>
              <a:t>24/06/2024</a:t>
            </a:fld>
            <a:endParaRPr lang="en-AU"/>
          </a:p>
        </p:txBody>
      </p:sp>
      <p:sp>
        <p:nvSpPr>
          <p:cNvPr id="5" name="Footer Placeholder 4">
            <a:extLst>
              <a:ext uri="{FF2B5EF4-FFF2-40B4-BE49-F238E27FC236}">
                <a16:creationId xmlns:a16="http://schemas.microsoft.com/office/drawing/2014/main" id="{3DBA4F94-48DF-20EA-1B86-B03ABC3DA6F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1189714-5705-C61F-00F2-F5D1AECCCD86}"/>
              </a:ext>
            </a:extLst>
          </p:cNvPr>
          <p:cNvSpPr>
            <a:spLocks noGrp="1"/>
          </p:cNvSpPr>
          <p:nvPr>
            <p:ph type="sldNum" sz="quarter" idx="12"/>
          </p:nvPr>
        </p:nvSpPr>
        <p:spPr/>
        <p:txBody>
          <a:bodyPr/>
          <a:lstStyle/>
          <a:p>
            <a:fld id="{C94E607A-A2B7-4D0D-AA57-282891B3D06A}" type="slidenum">
              <a:rPr lang="en-AU" smtClean="0"/>
              <a:t>‹#›</a:t>
            </a:fld>
            <a:endParaRPr lang="en-AU"/>
          </a:p>
        </p:txBody>
      </p:sp>
    </p:spTree>
    <p:extLst>
      <p:ext uri="{BB962C8B-B14F-4D97-AF65-F5344CB8AC3E}">
        <p14:creationId xmlns:p14="http://schemas.microsoft.com/office/powerpoint/2010/main" val="3315750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CFC52-F341-F6ED-6CB7-382CD0F6954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47D27C8-07E2-4428-A40C-01F3ACE4B8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5FED041-C440-7D97-C5A3-CF4B8926BF61}"/>
              </a:ext>
            </a:extLst>
          </p:cNvPr>
          <p:cNvSpPr>
            <a:spLocks noGrp="1"/>
          </p:cNvSpPr>
          <p:nvPr>
            <p:ph type="dt" sz="half" idx="10"/>
          </p:nvPr>
        </p:nvSpPr>
        <p:spPr/>
        <p:txBody>
          <a:bodyPr/>
          <a:lstStyle/>
          <a:p>
            <a:fld id="{6D04EAC8-F2FA-4041-9713-511AAB471F9C}" type="datetimeFigureOut">
              <a:rPr lang="en-AU" smtClean="0"/>
              <a:t>24/06/2024</a:t>
            </a:fld>
            <a:endParaRPr lang="en-AU"/>
          </a:p>
        </p:txBody>
      </p:sp>
      <p:sp>
        <p:nvSpPr>
          <p:cNvPr id="5" name="Footer Placeholder 4">
            <a:extLst>
              <a:ext uri="{FF2B5EF4-FFF2-40B4-BE49-F238E27FC236}">
                <a16:creationId xmlns:a16="http://schemas.microsoft.com/office/drawing/2014/main" id="{70EE503A-709F-90E6-338D-081A5E5255E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71ACE99-9FAE-8D5A-9EC3-19B516C5F91A}"/>
              </a:ext>
            </a:extLst>
          </p:cNvPr>
          <p:cNvSpPr>
            <a:spLocks noGrp="1"/>
          </p:cNvSpPr>
          <p:nvPr>
            <p:ph type="sldNum" sz="quarter" idx="12"/>
          </p:nvPr>
        </p:nvSpPr>
        <p:spPr/>
        <p:txBody>
          <a:bodyPr/>
          <a:lstStyle/>
          <a:p>
            <a:fld id="{C94E607A-A2B7-4D0D-AA57-282891B3D06A}" type="slidenum">
              <a:rPr lang="en-AU" smtClean="0"/>
              <a:t>‹#›</a:t>
            </a:fld>
            <a:endParaRPr lang="en-AU"/>
          </a:p>
        </p:txBody>
      </p:sp>
    </p:spTree>
    <p:extLst>
      <p:ext uri="{BB962C8B-B14F-4D97-AF65-F5344CB8AC3E}">
        <p14:creationId xmlns:p14="http://schemas.microsoft.com/office/powerpoint/2010/main" val="756196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DB9A0-6B51-691B-27C9-C28C46486A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72BA0A72-7FBD-2B9F-E092-17DB723793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222DBB-5E9F-0D7A-8063-EEC22FFAA9CE}"/>
              </a:ext>
            </a:extLst>
          </p:cNvPr>
          <p:cNvSpPr>
            <a:spLocks noGrp="1"/>
          </p:cNvSpPr>
          <p:nvPr>
            <p:ph type="dt" sz="half" idx="10"/>
          </p:nvPr>
        </p:nvSpPr>
        <p:spPr/>
        <p:txBody>
          <a:bodyPr/>
          <a:lstStyle/>
          <a:p>
            <a:fld id="{6D04EAC8-F2FA-4041-9713-511AAB471F9C}" type="datetimeFigureOut">
              <a:rPr lang="en-AU" smtClean="0"/>
              <a:t>24/06/2024</a:t>
            </a:fld>
            <a:endParaRPr lang="en-AU"/>
          </a:p>
        </p:txBody>
      </p:sp>
      <p:sp>
        <p:nvSpPr>
          <p:cNvPr id="5" name="Footer Placeholder 4">
            <a:extLst>
              <a:ext uri="{FF2B5EF4-FFF2-40B4-BE49-F238E27FC236}">
                <a16:creationId xmlns:a16="http://schemas.microsoft.com/office/drawing/2014/main" id="{2E221369-31E5-7E2E-CD55-A3C023E52F8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A2822D5-3DFE-9286-1915-C72182526BBE}"/>
              </a:ext>
            </a:extLst>
          </p:cNvPr>
          <p:cNvSpPr>
            <a:spLocks noGrp="1"/>
          </p:cNvSpPr>
          <p:nvPr>
            <p:ph type="sldNum" sz="quarter" idx="12"/>
          </p:nvPr>
        </p:nvSpPr>
        <p:spPr/>
        <p:txBody>
          <a:bodyPr/>
          <a:lstStyle/>
          <a:p>
            <a:fld id="{C94E607A-A2B7-4D0D-AA57-282891B3D06A}" type="slidenum">
              <a:rPr lang="en-AU" smtClean="0"/>
              <a:t>‹#›</a:t>
            </a:fld>
            <a:endParaRPr lang="en-AU"/>
          </a:p>
        </p:txBody>
      </p:sp>
    </p:spTree>
    <p:extLst>
      <p:ext uri="{BB962C8B-B14F-4D97-AF65-F5344CB8AC3E}">
        <p14:creationId xmlns:p14="http://schemas.microsoft.com/office/powerpoint/2010/main" val="2313984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62862-76F1-1575-3795-73C0C39247F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0B98530-95BF-CB2B-66CC-AE826F1491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49460093-95CE-9DBC-5DF7-893547AB7D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B3BC9BCC-1091-0FE1-2F5D-EAB8E3F990E3}"/>
              </a:ext>
            </a:extLst>
          </p:cNvPr>
          <p:cNvSpPr>
            <a:spLocks noGrp="1"/>
          </p:cNvSpPr>
          <p:nvPr>
            <p:ph type="dt" sz="half" idx="10"/>
          </p:nvPr>
        </p:nvSpPr>
        <p:spPr/>
        <p:txBody>
          <a:bodyPr/>
          <a:lstStyle/>
          <a:p>
            <a:fld id="{6D04EAC8-F2FA-4041-9713-511AAB471F9C}" type="datetimeFigureOut">
              <a:rPr lang="en-AU" smtClean="0"/>
              <a:t>24/06/2024</a:t>
            </a:fld>
            <a:endParaRPr lang="en-AU"/>
          </a:p>
        </p:txBody>
      </p:sp>
      <p:sp>
        <p:nvSpPr>
          <p:cNvPr id="6" name="Footer Placeholder 5">
            <a:extLst>
              <a:ext uri="{FF2B5EF4-FFF2-40B4-BE49-F238E27FC236}">
                <a16:creationId xmlns:a16="http://schemas.microsoft.com/office/drawing/2014/main" id="{E7C10554-2186-6BE8-125B-4567B4843EF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B4767C4-7A1C-8CF0-EB64-DDE87D92CBEF}"/>
              </a:ext>
            </a:extLst>
          </p:cNvPr>
          <p:cNvSpPr>
            <a:spLocks noGrp="1"/>
          </p:cNvSpPr>
          <p:nvPr>
            <p:ph type="sldNum" sz="quarter" idx="12"/>
          </p:nvPr>
        </p:nvSpPr>
        <p:spPr/>
        <p:txBody>
          <a:bodyPr/>
          <a:lstStyle/>
          <a:p>
            <a:fld id="{C94E607A-A2B7-4D0D-AA57-282891B3D06A}" type="slidenum">
              <a:rPr lang="en-AU" smtClean="0"/>
              <a:t>‹#›</a:t>
            </a:fld>
            <a:endParaRPr lang="en-AU"/>
          </a:p>
        </p:txBody>
      </p:sp>
    </p:spTree>
    <p:extLst>
      <p:ext uri="{BB962C8B-B14F-4D97-AF65-F5344CB8AC3E}">
        <p14:creationId xmlns:p14="http://schemas.microsoft.com/office/powerpoint/2010/main" val="120943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9786A-C79D-45CF-2D01-2E98ED002698}"/>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825BB04A-F337-097A-0DF7-9536BB400D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EAD04C-EA14-EFBA-88DB-9C68741119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D660118D-17C9-EE01-A124-D1F16A89EF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EBCAEC-3B25-973C-239C-0B12EC7E0D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4934743D-4BE3-2C51-14CE-CC53D1CBEBFC}"/>
              </a:ext>
            </a:extLst>
          </p:cNvPr>
          <p:cNvSpPr>
            <a:spLocks noGrp="1"/>
          </p:cNvSpPr>
          <p:nvPr>
            <p:ph type="dt" sz="half" idx="10"/>
          </p:nvPr>
        </p:nvSpPr>
        <p:spPr/>
        <p:txBody>
          <a:bodyPr/>
          <a:lstStyle/>
          <a:p>
            <a:fld id="{6D04EAC8-F2FA-4041-9713-511AAB471F9C}" type="datetimeFigureOut">
              <a:rPr lang="en-AU" smtClean="0"/>
              <a:t>24/06/2024</a:t>
            </a:fld>
            <a:endParaRPr lang="en-AU"/>
          </a:p>
        </p:txBody>
      </p:sp>
      <p:sp>
        <p:nvSpPr>
          <p:cNvPr id="8" name="Footer Placeholder 7">
            <a:extLst>
              <a:ext uri="{FF2B5EF4-FFF2-40B4-BE49-F238E27FC236}">
                <a16:creationId xmlns:a16="http://schemas.microsoft.com/office/drawing/2014/main" id="{D52581EF-3A1E-C0E0-E477-9C50478EEC2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F5FE638B-F5AB-1C26-A653-0FD7D3225DF9}"/>
              </a:ext>
            </a:extLst>
          </p:cNvPr>
          <p:cNvSpPr>
            <a:spLocks noGrp="1"/>
          </p:cNvSpPr>
          <p:nvPr>
            <p:ph type="sldNum" sz="quarter" idx="12"/>
          </p:nvPr>
        </p:nvSpPr>
        <p:spPr/>
        <p:txBody>
          <a:bodyPr/>
          <a:lstStyle/>
          <a:p>
            <a:fld id="{C94E607A-A2B7-4D0D-AA57-282891B3D06A}" type="slidenum">
              <a:rPr lang="en-AU" smtClean="0"/>
              <a:t>‹#›</a:t>
            </a:fld>
            <a:endParaRPr lang="en-AU"/>
          </a:p>
        </p:txBody>
      </p:sp>
    </p:spTree>
    <p:extLst>
      <p:ext uri="{BB962C8B-B14F-4D97-AF65-F5344CB8AC3E}">
        <p14:creationId xmlns:p14="http://schemas.microsoft.com/office/powerpoint/2010/main" val="1658552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BD1A0-D57A-3EDC-ED73-46FBCF698C4B}"/>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831BD0A0-5B4E-07B5-5E6A-CA2DF10C205E}"/>
              </a:ext>
            </a:extLst>
          </p:cNvPr>
          <p:cNvSpPr>
            <a:spLocks noGrp="1"/>
          </p:cNvSpPr>
          <p:nvPr>
            <p:ph type="dt" sz="half" idx="10"/>
          </p:nvPr>
        </p:nvSpPr>
        <p:spPr/>
        <p:txBody>
          <a:bodyPr/>
          <a:lstStyle/>
          <a:p>
            <a:fld id="{6D04EAC8-F2FA-4041-9713-511AAB471F9C}" type="datetimeFigureOut">
              <a:rPr lang="en-AU" smtClean="0"/>
              <a:t>24/06/2024</a:t>
            </a:fld>
            <a:endParaRPr lang="en-AU"/>
          </a:p>
        </p:txBody>
      </p:sp>
      <p:sp>
        <p:nvSpPr>
          <p:cNvPr id="4" name="Footer Placeholder 3">
            <a:extLst>
              <a:ext uri="{FF2B5EF4-FFF2-40B4-BE49-F238E27FC236}">
                <a16:creationId xmlns:a16="http://schemas.microsoft.com/office/drawing/2014/main" id="{D8D11EC9-ECEF-FEFB-262E-E14A9AA5B178}"/>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44F41C0D-91A0-F7F3-645D-ED6DC5160F77}"/>
              </a:ext>
            </a:extLst>
          </p:cNvPr>
          <p:cNvSpPr>
            <a:spLocks noGrp="1"/>
          </p:cNvSpPr>
          <p:nvPr>
            <p:ph type="sldNum" sz="quarter" idx="12"/>
          </p:nvPr>
        </p:nvSpPr>
        <p:spPr/>
        <p:txBody>
          <a:bodyPr/>
          <a:lstStyle/>
          <a:p>
            <a:fld id="{C94E607A-A2B7-4D0D-AA57-282891B3D06A}" type="slidenum">
              <a:rPr lang="en-AU" smtClean="0"/>
              <a:t>‹#›</a:t>
            </a:fld>
            <a:endParaRPr lang="en-AU"/>
          </a:p>
        </p:txBody>
      </p:sp>
    </p:spTree>
    <p:extLst>
      <p:ext uri="{BB962C8B-B14F-4D97-AF65-F5344CB8AC3E}">
        <p14:creationId xmlns:p14="http://schemas.microsoft.com/office/powerpoint/2010/main" val="3028165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8B53B9-1ECB-0A87-C298-5E4026E345D7}"/>
              </a:ext>
            </a:extLst>
          </p:cNvPr>
          <p:cNvSpPr>
            <a:spLocks noGrp="1"/>
          </p:cNvSpPr>
          <p:nvPr>
            <p:ph type="dt" sz="half" idx="10"/>
          </p:nvPr>
        </p:nvSpPr>
        <p:spPr/>
        <p:txBody>
          <a:bodyPr/>
          <a:lstStyle/>
          <a:p>
            <a:fld id="{6D04EAC8-F2FA-4041-9713-511AAB471F9C}" type="datetimeFigureOut">
              <a:rPr lang="en-AU" smtClean="0"/>
              <a:t>24/06/2024</a:t>
            </a:fld>
            <a:endParaRPr lang="en-AU"/>
          </a:p>
        </p:txBody>
      </p:sp>
      <p:sp>
        <p:nvSpPr>
          <p:cNvPr id="3" name="Footer Placeholder 2">
            <a:extLst>
              <a:ext uri="{FF2B5EF4-FFF2-40B4-BE49-F238E27FC236}">
                <a16:creationId xmlns:a16="http://schemas.microsoft.com/office/drawing/2014/main" id="{C552090D-1D6F-2BA2-CA13-1B77C540C652}"/>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522B5765-2C8B-F720-BC88-E6D8DE10F1C8}"/>
              </a:ext>
            </a:extLst>
          </p:cNvPr>
          <p:cNvSpPr>
            <a:spLocks noGrp="1"/>
          </p:cNvSpPr>
          <p:nvPr>
            <p:ph type="sldNum" sz="quarter" idx="12"/>
          </p:nvPr>
        </p:nvSpPr>
        <p:spPr/>
        <p:txBody>
          <a:bodyPr/>
          <a:lstStyle/>
          <a:p>
            <a:fld id="{C94E607A-A2B7-4D0D-AA57-282891B3D06A}" type="slidenum">
              <a:rPr lang="en-AU" smtClean="0"/>
              <a:t>‹#›</a:t>
            </a:fld>
            <a:endParaRPr lang="en-AU"/>
          </a:p>
        </p:txBody>
      </p:sp>
    </p:spTree>
    <p:extLst>
      <p:ext uri="{BB962C8B-B14F-4D97-AF65-F5344CB8AC3E}">
        <p14:creationId xmlns:p14="http://schemas.microsoft.com/office/powerpoint/2010/main" val="1232933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A26C1-15C3-A1FF-1689-44FFCC9CFE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373A80EA-64DD-EE86-ADCD-B2376E106D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8751BAFC-2DAB-66D8-4132-9FA391463A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4050F9-4298-46C7-506C-9DB7BB760223}"/>
              </a:ext>
            </a:extLst>
          </p:cNvPr>
          <p:cNvSpPr>
            <a:spLocks noGrp="1"/>
          </p:cNvSpPr>
          <p:nvPr>
            <p:ph type="dt" sz="half" idx="10"/>
          </p:nvPr>
        </p:nvSpPr>
        <p:spPr/>
        <p:txBody>
          <a:bodyPr/>
          <a:lstStyle/>
          <a:p>
            <a:fld id="{6D04EAC8-F2FA-4041-9713-511AAB471F9C}" type="datetimeFigureOut">
              <a:rPr lang="en-AU" smtClean="0"/>
              <a:t>24/06/2024</a:t>
            </a:fld>
            <a:endParaRPr lang="en-AU"/>
          </a:p>
        </p:txBody>
      </p:sp>
      <p:sp>
        <p:nvSpPr>
          <p:cNvPr id="6" name="Footer Placeholder 5">
            <a:extLst>
              <a:ext uri="{FF2B5EF4-FFF2-40B4-BE49-F238E27FC236}">
                <a16:creationId xmlns:a16="http://schemas.microsoft.com/office/drawing/2014/main" id="{C733D043-47E9-4E7F-688D-6633290CE54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4CB2BBA-06B7-79D3-3FA3-CBE8E4A1A9E8}"/>
              </a:ext>
            </a:extLst>
          </p:cNvPr>
          <p:cNvSpPr>
            <a:spLocks noGrp="1"/>
          </p:cNvSpPr>
          <p:nvPr>
            <p:ph type="sldNum" sz="quarter" idx="12"/>
          </p:nvPr>
        </p:nvSpPr>
        <p:spPr/>
        <p:txBody>
          <a:bodyPr/>
          <a:lstStyle/>
          <a:p>
            <a:fld id="{C94E607A-A2B7-4D0D-AA57-282891B3D06A}" type="slidenum">
              <a:rPr lang="en-AU" smtClean="0"/>
              <a:t>‹#›</a:t>
            </a:fld>
            <a:endParaRPr lang="en-AU"/>
          </a:p>
        </p:txBody>
      </p:sp>
    </p:spTree>
    <p:extLst>
      <p:ext uri="{BB962C8B-B14F-4D97-AF65-F5344CB8AC3E}">
        <p14:creationId xmlns:p14="http://schemas.microsoft.com/office/powerpoint/2010/main" val="4224759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9608E-F9D2-6676-D3EC-EA2168B51B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DD65571-FCBE-FDB1-A8A6-D978F47DD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D1A18F74-0243-4713-F247-7544B2E65B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FFEB9F-5CBB-BD74-5F82-3E6A2AF48752}"/>
              </a:ext>
            </a:extLst>
          </p:cNvPr>
          <p:cNvSpPr>
            <a:spLocks noGrp="1"/>
          </p:cNvSpPr>
          <p:nvPr>
            <p:ph type="dt" sz="half" idx="10"/>
          </p:nvPr>
        </p:nvSpPr>
        <p:spPr/>
        <p:txBody>
          <a:bodyPr/>
          <a:lstStyle/>
          <a:p>
            <a:fld id="{6D04EAC8-F2FA-4041-9713-511AAB471F9C}" type="datetimeFigureOut">
              <a:rPr lang="en-AU" smtClean="0"/>
              <a:t>24/06/2024</a:t>
            </a:fld>
            <a:endParaRPr lang="en-AU"/>
          </a:p>
        </p:txBody>
      </p:sp>
      <p:sp>
        <p:nvSpPr>
          <p:cNvPr id="6" name="Footer Placeholder 5">
            <a:extLst>
              <a:ext uri="{FF2B5EF4-FFF2-40B4-BE49-F238E27FC236}">
                <a16:creationId xmlns:a16="http://schemas.microsoft.com/office/drawing/2014/main" id="{FB317E84-423D-8005-B6C4-3C525289805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84BA6A0-E636-D47E-A77B-80229F96A003}"/>
              </a:ext>
            </a:extLst>
          </p:cNvPr>
          <p:cNvSpPr>
            <a:spLocks noGrp="1"/>
          </p:cNvSpPr>
          <p:nvPr>
            <p:ph type="sldNum" sz="quarter" idx="12"/>
          </p:nvPr>
        </p:nvSpPr>
        <p:spPr/>
        <p:txBody>
          <a:bodyPr/>
          <a:lstStyle/>
          <a:p>
            <a:fld id="{C94E607A-A2B7-4D0D-AA57-282891B3D06A}" type="slidenum">
              <a:rPr lang="en-AU" smtClean="0"/>
              <a:t>‹#›</a:t>
            </a:fld>
            <a:endParaRPr lang="en-AU"/>
          </a:p>
        </p:txBody>
      </p:sp>
    </p:spTree>
    <p:extLst>
      <p:ext uri="{BB962C8B-B14F-4D97-AF65-F5344CB8AC3E}">
        <p14:creationId xmlns:p14="http://schemas.microsoft.com/office/powerpoint/2010/main" val="2280813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62BBC5-A0F6-735A-03CF-3F0EE02F98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14872107-7E70-1542-007B-17F970D603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2C2C2CA-D2B1-8737-6848-6BD82732AF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04EAC8-F2FA-4041-9713-511AAB471F9C}" type="datetimeFigureOut">
              <a:rPr lang="en-AU" smtClean="0"/>
              <a:t>24/06/2024</a:t>
            </a:fld>
            <a:endParaRPr lang="en-AU"/>
          </a:p>
        </p:txBody>
      </p:sp>
      <p:sp>
        <p:nvSpPr>
          <p:cNvPr id="5" name="Footer Placeholder 4">
            <a:extLst>
              <a:ext uri="{FF2B5EF4-FFF2-40B4-BE49-F238E27FC236}">
                <a16:creationId xmlns:a16="http://schemas.microsoft.com/office/drawing/2014/main" id="{8114610C-75AA-49A9-11CD-D1136C662B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C6CFF2B4-EE6B-CCC5-5A40-208C37E3C5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4E607A-A2B7-4D0D-AA57-282891B3D06A}" type="slidenum">
              <a:rPr lang="en-AU" smtClean="0"/>
              <a:t>‹#›</a:t>
            </a:fld>
            <a:endParaRPr lang="en-AU"/>
          </a:p>
        </p:txBody>
      </p:sp>
    </p:spTree>
    <p:extLst>
      <p:ext uri="{BB962C8B-B14F-4D97-AF65-F5344CB8AC3E}">
        <p14:creationId xmlns:p14="http://schemas.microsoft.com/office/powerpoint/2010/main" val="2785556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legislation.nsw.gov.au/view/html/inforce/current/act-1985-226"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36" name="Freeform: Shape 35">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36">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37">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38">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Freeform: Shape 25">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40" name="Freeform: Shape 39">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1" name="Freeform: Shape 40">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50C19715-F932-5AE6-1AC1-B7B9871EB848}"/>
              </a:ext>
            </a:extLst>
          </p:cNvPr>
          <p:cNvSpPr>
            <a:spLocks noGrp="1"/>
          </p:cNvSpPr>
          <p:nvPr>
            <p:ph type="ctrTitle"/>
          </p:nvPr>
        </p:nvSpPr>
        <p:spPr>
          <a:xfrm>
            <a:off x="3215729" y="1764407"/>
            <a:ext cx="5760846" cy="2310312"/>
          </a:xfrm>
        </p:spPr>
        <p:txBody>
          <a:bodyPr>
            <a:normAutofit/>
          </a:bodyPr>
          <a:lstStyle/>
          <a:p>
            <a:r>
              <a:rPr lang="en-AU" sz="8000" b="1" dirty="0">
                <a:solidFill>
                  <a:schemeClr val="tx2"/>
                </a:solidFill>
              </a:rPr>
              <a:t>Drug Court </a:t>
            </a:r>
            <a:br>
              <a:rPr lang="en-AU" sz="8000" b="1" dirty="0">
                <a:solidFill>
                  <a:schemeClr val="tx2"/>
                </a:solidFill>
              </a:rPr>
            </a:br>
            <a:endParaRPr lang="en-AU" sz="5300" b="1" dirty="0">
              <a:solidFill>
                <a:schemeClr val="tx2"/>
              </a:solidFill>
            </a:endParaRPr>
          </a:p>
        </p:txBody>
      </p:sp>
    </p:spTree>
    <p:extLst>
      <p:ext uri="{BB962C8B-B14F-4D97-AF65-F5344CB8AC3E}">
        <p14:creationId xmlns:p14="http://schemas.microsoft.com/office/powerpoint/2010/main" val="3101909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26" name="Freeform: Shape 25">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C6F3C4C2-428F-6B41-31F1-D5149A3A9066}"/>
              </a:ext>
            </a:extLst>
          </p:cNvPr>
          <p:cNvSpPr>
            <a:spLocks noGrp="1"/>
          </p:cNvSpPr>
          <p:nvPr>
            <p:ph type="title"/>
          </p:nvPr>
        </p:nvSpPr>
        <p:spPr>
          <a:xfrm>
            <a:off x="3027924" y="-48705"/>
            <a:ext cx="5754696" cy="1837349"/>
          </a:xfrm>
        </p:spPr>
        <p:txBody>
          <a:bodyPr>
            <a:normAutofit/>
          </a:bodyPr>
          <a:lstStyle/>
          <a:p>
            <a:pPr algn="ctr"/>
            <a:r>
              <a:rPr lang="en-AU" sz="3600" dirty="0">
                <a:solidFill>
                  <a:schemeClr val="tx2"/>
                </a:solidFill>
              </a:rPr>
              <a:t> Brayden</a:t>
            </a:r>
          </a:p>
        </p:txBody>
      </p:sp>
      <p:sp>
        <p:nvSpPr>
          <p:cNvPr id="3" name="Content Placeholder 2">
            <a:extLst>
              <a:ext uri="{FF2B5EF4-FFF2-40B4-BE49-F238E27FC236}">
                <a16:creationId xmlns:a16="http://schemas.microsoft.com/office/drawing/2014/main" id="{D3BD7604-8131-B665-554F-23E7C0B992AD}"/>
              </a:ext>
            </a:extLst>
          </p:cNvPr>
          <p:cNvSpPr>
            <a:spLocks noGrp="1"/>
          </p:cNvSpPr>
          <p:nvPr>
            <p:ph idx="1"/>
          </p:nvPr>
        </p:nvSpPr>
        <p:spPr>
          <a:xfrm>
            <a:off x="1024569" y="1211855"/>
            <a:ext cx="8824511" cy="5166429"/>
          </a:xfrm>
        </p:spPr>
        <p:txBody>
          <a:bodyPr anchor="t">
            <a:normAutofit/>
          </a:bodyPr>
          <a:lstStyle/>
          <a:p>
            <a:r>
              <a:rPr lang="en-AU" dirty="0">
                <a:solidFill>
                  <a:schemeClr val="tx2"/>
                </a:solidFill>
              </a:rPr>
              <a:t>Brayden is a 53 year old Aboriginal Man. </a:t>
            </a:r>
          </a:p>
          <a:p>
            <a:r>
              <a:rPr lang="en-AU" dirty="0">
                <a:solidFill>
                  <a:schemeClr val="tx2"/>
                </a:solidFill>
              </a:rPr>
              <a:t>Brayden is charged with a police pursuit, drive whilst disqualified, possess prohibited drug 0.5 grams of ice and a bunch of fine only driving offences. </a:t>
            </a:r>
          </a:p>
          <a:p>
            <a:r>
              <a:rPr lang="en-AU" dirty="0">
                <a:solidFill>
                  <a:schemeClr val="tx2"/>
                </a:solidFill>
              </a:rPr>
              <a:t>Brayden is on parole for drive whilst disqualified. </a:t>
            </a:r>
          </a:p>
          <a:p>
            <a:r>
              <a:rPr lang="en-AU" dirty="0">
                <a:solidFill>
                  <a:schemeClr val="tx2"/>
                </a:solidFill>
              </a:rPr>
              <a:t>From 2010 – 2015 its hard to find anytime he wasn’t in custody for domestic violence related charges including AOABH and continually contravening his AVO. </a:t>
            </a:r>
          </a:p>
          <a:p>
            <a:r>
              <a:rPr lang="en-AU" dirty="0">
                <a:solidFill>
                  <a:schemeClr val="tx2"/>
                </a:solidFill>
              </a:rPr>
              <a:t>In 2018 he was charged with Robbery and was sentenced to 3 years with NPP 18 months </a:t>
            </a:r>
          </a:p>
          <a:p>
            <a:r>
              <a:rPr lang="en-AU" dirty="0">
                <a:solidFill>
                  <a:schemeClr val="tx2"/>
                </a:solidFill>
              </a:rPr>
              <a:t>Would you refer Brayden? </a:t>
            </a:r>
          </a:p>
          <a:p>
            <a:endParaRPr lang="en-AU" sz="1100" dirty="0">
              <a:solidFill>
                <a:schemeClr val="tx2"/>
              </a:solidFill>
            </a:endParaRPr>
          </a:p>
        </p:txBody>
      </p:sp>
      <p:grpSp>
        <p:nvGrpSpPr>
          <p:cNvPr id="31" name="Group 30">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32" name="Freeform: Shape 31">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5" name="Freeform: Shape 34">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674535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561AEE4-4E38-4BAC-976D-E0DE523FC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F0BC676B-D19A-44DB-910A-0C0E6D4339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4431" y="3985"/>
            <a:ext cx="9772765" cy="6858000"/>
            <a:chOff x="1303402" y="3985"/>
            <a:chExt cx="9772765" cy="6858000"/>
          </a:xfrm>
        </p:grpSpPr>
        <p:sp>
          <p:nvSpPr>
            <p:cNvPr id="25" name="Freeform: Shape 24">
              <a:extLst>
                <a:ext uri="{FF2B5EF4-FFF2-40B4-BE49-F238E27FC236}">
                  <a16:creationId xmlns:a16="http://schemas.microsoft.com/office/drawing/2014/main" id="{999AA485-A13F-4455-814E-C116AD7E0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Freeform: Shape 25">
              <a:extLst>
                <a:ext uri="{FF2B5EF4-FFF2-40B4-BE49-F238E27FC236}">
                  <a16:creationId xmlns:a16="http://schemas.microsoft.com/office/drawing/2014/main" id="{9C90D55F-0AFB-45E5-8815-A4701774C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D476B6C1-4A41-48E6-8540-FC48FCD76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Freeform: Shape 26">
              <a:extLst>
                <a:ext uri="{FF2B5EF4-FFF2-40B4-BE49-F238E27FC236}">
                  <a16:creationId xmlns:a16="http://schemas.microsoft.com/office/drawing/2014/main" id="{3347F445-D2CA-4FEB-AB8E-7A47AB57C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Shape 27">
              <a:extLst>
                <a:ext uri="{FF2B5EF4-FFF2-40B4-BE49-F238E27FC236}">
                  <a16:creationId xmlns:a16="http://schemas.microsoft.com/office/drawing/2014/main" id="{12F1B3D8-301E-4A54-9284-EB14E905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29" name="Freeform: Shape 28">
              <a:extLst>
                <a:ext uri="{FF2B5EF4-FFF2-40B4-BE49-F238E27FC236}">
                  <a16:creationId xmlns:a16="http://schemas.microsoft.com/office/drawing/2014/main" id="{CE4B9C67-860A-4569-AC84-3ADE433D1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Freeform: Shape 29">
              <a:extLst>
                <a:ext uri="{FF2B5EF4-FFF2-40B4-BE49-F238E27FC236}">
                  <a16:creationId xmlns:a16="http://schemas.microsoft.com/office/drawing/2014/main" id="{1175B763-A6E6-4AD1-9138-9B1164A7A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AF1EEA59-FE3E-38A2-2A74-ECB6C4708B38}"/>
              </a:ext>
            </a:extLst>
          </p:cNvPr>
          <p:cNvSpPr>
            <a:spLocks noGrp="1"/>
          </p:cNvSpPr>
          <p:nvPr>
            <p:ph type="title"/>
          </p:nvPr>
        </p:nvSpPr>
        <p:spPr>
          <a:xfrm>
            <a:off x="2862402" y="120929"/>
            <a:ext cx="5754696" cy="1116559"/>
          </a:xfrm>
        </p:spPr>
        <p:txBody>
          <a:bodyPr anchor="ctr">
            <a:normAutofit/>
          </a:bodyPr>
          <a:lstStyle/>
          <a:p>
            <a:pPr algn="ctr"/>
            <a:r>
              <a:rPr lang="en-AU" dirty="0">
                <a:solidFill>
                  <a:schemeClr val="tx2"/>
                </a:solidFill>
              </a:rPr>
              <a:t>YES </a:t>
            </a:r>
          </a:p>
        </p:txBody>
      </p:sp>
      <p:sp>
        <p:nvSpPr>
          <p:cNvPr id="3" name="Content Placeholder 2">
            <a:extLst>
              <a:ext uri="{FF2B5EF4-FFF2-40B4-BE49-F238E27FC236}">
                <a16:creationId xmlns:a16="http://schemas.microsoft.com/office/drawing/2014/main" id="{439702BB-6B3A-1A5C-C4AE-3866290D1C60}"/>
              </a:ext>
            </a:extLst>
          </p:cNvPr>
          <p:cNvSpPr>
            <a:spLocks noGrp="1"/>
          </p:cNvSpPr>
          <p:nvPr>
            <p:ph idx="1"/>
          </p:nvPr>
        </p:nvSpPr>
        <p:spPr>
          <a:xfrm>
            <a:off x="3058410" y="998136"/>
            <a:ext cx="5709721" cy="2430864"/>
          </a:xfrm>
        </p:spPr>
        <p:txBody>
          <a:bodyPr anchor="t">
            <a:noAutofit/>
          </a:bodyPr>
          <a:lstStyle/>
          <a:p>
            <a:r>
              <a:rPr lang="en-AU" dirty="0">
                <a:solidFill>
                  <a:schemeClr val="tx2"/>
                </a:solidFill>
              </a:rPr>
              <a:t>Brayden would have some issues regarding appropriateness due to having violent matters on his record as well as the police pursuit </a:t>
            </a:r>
          </a:p>
          <a:p>
            <a:r>
              <a:rPr lang="en-AU" dirty="0">
                <a:solidFill>
                  <a:schemeClr val="tx2"/>
                </a:solidFill>
              </a:rPr>
              <a:t>The court can impose conditions that mitigate these risks – such as no driving and no violence </a:t>
            </a:r>
          </a:p>
          <a:p>
            <a:r>
              <a:rPr lang="en-AU" dirty="0">
                <a:solidFill>
                  <a:schemeClr val="tx2"/>
                </a:solidFill>
              </a:rPr>
              <a:t> Brayden may not come on however it is worth a referral </a:t>
            </a:r>
          </a:p>
          <a:p>
            <a:r>
              <a:rPr lang="en-AU" dirty="0">
                <a:solidFill>
                  <a:schemeClr val="tx2"/>
                </a:solidFill>
              </a:rPr>
              <a:t>R v Tucker [2001] NSW DRGC 3 para 11 addresses the court having discretion over a person antecedents  </a:t>
            </a:r>
          </a:p>
        </p:txBody>
      </p:sp>
    </p:spTree>
    <p:extLst>
      <p:ext uri="{BB962C8B-B14F-4D97-AF65-F5344CB8AC3E}">
        <p14:creationId xmlns:p14="http://schemas.microsoft.com/office/powerpoint/2010/main" val="2536262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2019F211-8F97-BDDD-47EF-02531A9596EF}"/>
              </a:ext>
            </a:extLst>
          </p:cNvPr>
          <p:cNvSpPr>
            <a:spLocks noGrp="1"/>
          </p:cNvSpPr>
          <p:nvPr>
            <p:ph type="title"/>
          </p:nvPr>
        </p:nvSpPr>
        <p:spPr>
          <a:xfrm>
            <a:off x="640080" y="1243013"/>
            <a:ext cx="3855720" cy="4371974"/>
          </a:xfrm>
        </p:spPr>
        <p:txBody>
          <a:bodyPr>
            <a:normAutofit/>
          </a:bodyPr>
          <a:lstStyle/>
          <a:p>
            <a:r>
              <a:rPr lang="en-AU" sz="3600" dirty="0">
                <a:solidFill>
                  <a:schemeClr val="tx2"/>
                </a:solidFill>
              </a:rPr>
              <a:t> Joshua </a:t>
            </a:r>
          </a:p>
        </p:txBody>
      </p:sp>
      <p:sp>
        <p:nvSpPr>
          <p:cNvPr id="3" name="Content Placeholder 2">
            <a:extLst>
              <a:ext uri="{FF2B5EF4-FFF2-40B4-BE49-F238E27FC236}">
                <a16:creationId xmlns:a16="http://schemas.microsoft.com/office/drawing/2014/main" id="{14D2CABF-E35F-F841-0F9A-1571D33BD9EE}"/>
              </a:ext>
            </a:extLst>
          </p:cNvPr>
          <p:cNvSpPr>
            <a:spLocks noGrp="1"/>
          </p:cNvSpPr>
          <p:nvPr>
            <p:ph idx="1"/>
          </p:nvPr>
        </p:nvSpPr>
        <p:spPr>
          <a:xfrm>
            <a:off x="6172200" y="804672"/>
            <a:ext cx="5221224" cy="5230368"/>
          </a:xfrm>
        </p:spPr>
        <p:txBody>
          <a:bodyPr anchor="ctr">
            <a:noAutofit/>
          </a:bodyPr>
          <a:lstStyle/>
          <a:p>
            <a:r>
              <a:rPr lang="en-AU" sz="2400" dirty="0">
                <a:solidFill>
                  <a:schemeClr val="tx2"/>
                </a:solidFill>
              </a:rPr>
              <a:t>Joshua is 19 years old, his criminal history is 40 pages beginning in the Children’s Court and he is currently on an ICO for larceny. The ICO has been revoked.</a:t>
            </a:r>
          </a:p>
          <a:p>
            <a:r>
              <a:rPr lang="en-AU" sz="2400" dirty="0">
                <a:solidFill>
                  <a:schemeClr val="tx2"/>
                </a:solidFill>
              </a:rPr>
              <a:t>He has 6 different H numbers which include pay wave type frauds, total being $3k and one deemed supply charge 5 grams of ice </a:t>
            </a:r>
          </a:p>
          <a:p>
            <a:r>
              <a:rPr lang="en-AU" sz="2400" dirty="0">
                <a:solidFill>
                  <a:schemeClr val="tx2"/>
                </a:solidFill>
              </a:rPr>
              <a:t>You also notice an outstanding charge of Common Assault (DV) and Contravention of AVO listed for hearing at Parramatta in 3 months time. </a:t>
            </a:r>
          </a:p>
          <a:p>
            <a:r>
              <a:rPr lang="en-AU" sz="2400" dirty="0">
                <a:solidFill>
                  <a:schemeClr val="tx2"/>
                </a:solidFill>
              </a:rPr>
              <a:t>Do you refer Joshua? </a:t>
            </a:r>
          </a:p>
        </p:txBody>
      </p:sp>
    </p:spTree>
    <p:extLst>
      <p:ext uri="{BB962C8B-B14F-4D97-AF65-F5344CB8AC3E}">
        <p14:creationId xmlns:p14="http://schemas.microsoft.com/office/powerpoint/2010/main" val="3918130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DEBA49-849F-8AB4-CCDB-7AA117ADF3B4}"/>
              </a:ext>
            </a:extLst>
          </p:cNvPr>
          <p:cNvSpPr>
            <a:spLocks noGrp="1"/>
          </p:cNvSpPr>
          <p:nvPr>
            <p:ph type="title"/>
          </p:nvPr>
        </p:nvSpPr>
        <p:spPr>
          <a:xfrm>
            <a:off x="3078103" y="497623"/>
            <a:ext cx="5754696" cy="859573"/>
          </a:xfrm>
        </p:spPr>
        <p:txBody>
          <a:bodyPr anchor="b">
            <a:normAutofit/>
          </a:bodyPr>
          <a:lstStyle/>
          <a:p>
            <a:pPr algn="ctr"/>
            <a:r>
              <a:rPr lang="en-AU" dirty="0">
                <a:solidFill>
                  <a:schemeClr val="tx2"/>
                </a:solidFill>
              </a:rPr>
              <a:t>YES</a:t>
            </a:r>
            <a:r>
              <a:rPr lang="en-AU" sz="3600" dirty="0">
                <a:solidFill>
                  <a:schemeClr val="tx2"/>
                </a:solidFill>
              </a:rPr>
              <a:t> </a:t>
            </a:r>
          </a:p>
        </p:txBody>
      </p:sp>
      <p:grpSp>
        <p:nvGrpSpPr>
          <p:cNvPr id="10" name="Group 9">
            <a:extLst>
              <a:ext uri="{FF2B5EF4-FFF2-40B4-BE49-F238E27FC236}">
                <a16:creationId xmlns:a16="http://schemas.microsoft.com/office/drawing/2014/main" id="{5C3921CD-DDE5-4B57-8FDF-B37ADE4EDAC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1219" y="3985"/>
            <a:ext cx="9747620" cy="6858000"/>
            <a:chOff x="1318434" y="36937"/>
            <a:chExt cx="9747620" cy="6858000"/>
          </a:xfrm>
        </p:grpSpPr>
        <p:sp>
          <p:nvSpPr>
            <p:cNvPr id="11" name="Freeform: Shape 10">
              <a:extLst>
                <a:ext uri="{FF2B5EF4-FFF2-40B4-BE49-F238E27FC236}">
                  <a16:creationId xmlns:a16="http://schemas.microsoft.com/office/drawing/2014/main" id="{A4CBEDF6-7B5F-471F-AF99-301A237481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1D43DB10-4F84-47C2-8170-CB9EED8667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accent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9F35C7A0-1526-4D97-BCD8-91B3576E3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009574A-38B7-43A8-A925-1FB54C6B1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EA3AAA50-DE22-4E5D-9064-A37786C590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 name="Content Placeholder 2">
            <a:extLst>
              <a:ext uri="{FF2B5EF4-FFF2-40B4-BE49-F238E27FC236}">
                <a16:creationId xmlns:a16="http://schemas.microsoft.com/office/drawing/2014/main" id="{F3F8FC9D-59DC-3FA3-08AA-B1D060137606}"/>
              </a:ext>
            </a:extLst>
          </p:cNvPr>
          <p:cNvSpPr>
            <a:spLocks noGrp="1"/>
          </p:cNvSpPr>
          <p:nvPr>
            <p:ph idx="1"/>
          </p:nvPr>
        </p:nvSpPr>
        <p:spPr>
          <a:xfrm>
            <a:off x="1000125" y="1443210"/>
            <a:ext cx="10420349" cy="2494211"/>
          </a:xfrm>
        </p:spPr>
        <p:txBody>
          <a:bodyPr anchor="t">
            <a:noAutofit/>
          </a:bodyPr>
          <a:lstStyle/>
          <a:p>
            <a:r>
              <a:rPr lang="en-AU" sz="2400" dirty="0">
                <a:solidFill>
                  <a:schemeClr val="tx2"/>
                </a:solidFill>
              </a:rPr>
              <a:t>Outstanding matters that are likely to result in a fulltime sentence will need to be vacated and brought to the Drug Court. If a person has outstanding matters they may be unavailable at the ballot stage. It is always helpful to find out if the outstanding matters are something they are willing to bring across to Drug Court – you do not need to vacate them to refer the client </a:t>
            </a:r>
          </a:p>
          <a:p>
            <a:r>
              <a:rPr lang="en-AU" sz="2400" dirty="0">
                <a:solidFill>
                  <a:schemeClr val="tx2"/>
                </a:solidFill>
              </a:rPr>
              <a:t>The court can deal with current matters of violence if they are low level and not the main charge. The court can adj under s11 or impose a short fixed term using pre sentence custody. R v </a:t>
            </a:r>
            <a:r>
              <a:rPr lang="en-AU" sz="2400" dirty="0" err="1">
                <a:solidFill>
                  <a:schemeClr val="tx2"/>
                </a:solidFill>
              </a:rPr>
              <a:t>Tewake</a:t>
            </a:r>
            <a:r>
              <a:rPr lang="en-AU" sz="2400" dirty="0">
                <a:solidFill>
                  <a:schemeClr val="tx2"/>
                </a:solidFill>
              </a:rPr>
              <a:t> [2005] NSW DRGC 2 </a:t>
            </a:r>
          </a:p>
          <a:p>
            <a:r>
              <a:rPr lang="en-US" sz="2400" dirty="0">
                <a:solidFill>
                  <a:schemeClr val="tx2"/>
                </a:solidFill>
              </a:rPr>
              <a:t>Revocation of an ICO or parole is not a barrier to a Drug Court Program. </a:t>
            </a:r>
          </a:p>
          <a:p>
            <a:r>
              <a:rPr lang="en-US" sz="2400" dirty="0">
                <a:solidFill>
                  <a:schemeClr val="tx2"/>
                </a:solidFill>
              </a:rPr>
              <a:t>Drug Court has a memorandum of understanding with Corrective Services, a persons revocation will be rescinded if accepted onto the Drug Court and their supervision will be transferred to the Drug Court. </a:t>
            </a:r>
          </a:p>
          <a:p>
            <a:endParaRPr lang="en-AU" sz="2400" dirty="0">
              <a:solidFill>
                <a:schemeClr val="tx2"/>
              </a:solidFill>
            </a:endParaRPr>
          </a:p>
        </p:txBody>
      </p:sp>
    </p:spTree>
    <p:extLst>
      <p:ext uri="{BB962C8B-B14F-4D97-AF65-F5344CB8AC3E}">
        <p14:creationId xmlns:p14="http://schemas.microsoft.com/office/powerpoint/2010/main" val="491032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A93DD4B2-D1BF-BB62-6B43-1206D94F57C4}"/>
              </a:ext>
            </a:extLst>
          </p:cNvPr>
          <p:cNvSpPr>
            <a:spLocks noGrp="1"/>
          </p:cNvSpPr>
          <p:nvPr>
            <p:ph type="title"/>
          </p:nvPr>
        </p:nvSpPr>
        <p:spPr>
          <a:xfrm>
            <a:off x="640080" y="1243013"/>
            <a:ext cx="3855720" cy="4371974"/>
          </a:xfrm>
        </p:spPr>
        <p:txBody>
          <a:bodyPr>
            <a:normAutofit/>
          </a:bodyPr>
          <a:lstStyle/>
          <a:p>
            <a:r>
              <a:rPr lang="en-AU" sz="3600">
                <a:solidFill>
                  <a:schemeClr val="tx2"/>
                </a:solidFill>
              </a:rPr>
              <a:t>Max </a:t>
            </a:r>
          </a:p>
        </p:txBody>
      </p:sp>
      <p:sp>
        <p:nvSpPr>
          <p:cNvPr id="3" name="Content Placeholder 2">
            <a:extLst>
              <a:ext uri="{FF2B5EF4-FFF2-40B4-BE49-F238E27FC236}">
                <a16:creationId xmlns:a16="http://schemas.microsoft.com/office/drawing/2014/main" id="{62752194-7205-2F06-DCA9-D62FB4395A81}"/>
              </a:ext>
            </a:extLst>
          </p:cNvPr>
          <p:cNvSpPr>
            <a:spLocks noGrp="1"/>
          </p:cNvSpPr>
          <p:nvPr>
            <p:ph idx="1"/>
          </p:nvPr>
        </p:nvSpPr>
        <p:spPr>
          <a:xfrm>
            <a:off x="6172200" y="804672"/>
            <a:ext cx="5221224" cy="5230368"/>
          </a:xfrm>
        </p:spPr>
        <p:txBody>
          <a:bodyPr anchor="ctr">
            <a:normAutofit/>
          </a:bodyPr>
          <a:lstStyle/>
          <a:p>
            <a:pPr marL="342900" lvl="0" indent="-342900" fontAlgn="base">
              <a:buFont typeface="Symbol" panose="05050102010706020507" pitchFamily="18" charset="2"/>
              <a:buChar char=""/>
            </a:pPr>
            <a:r>
              <a:rPr lang="en-US" sz="2400" dirty="0">
                <a:solidFill>
                  <a:schemeClr val="tx2"/>
                </a:solidFill>
                <a:effectLst/>
                <a:latin typeface="Aptos" panose="020B0004020202020204" pitchFamily="34" charset="0"/>
                <a:ea typeface="Times New Roman" panose="02020603050405020304" pitchFamily="18" charset="0"/>
                <a:cs typeface="Aptos" panose="020B0004020202020204" pitchFamily="34" charset="0"/>
              </a:rPr>
              <a:t>Max is charged with 2 sequences of ongoing supply of a prohibited drug (methamphetamines) and one possess prohibited drug (cannabis). </a:t>
            </a:r>
            <a:endParaRPr lang="en-AU" sz="2400" dirty="0">
              <a:solidFill>
                <a:schemeClr val="tx2"/>
              </a:solidFill>
              <a:effectLst/>
              <a:latin typeface="Aptos" panose="020B0004020202020204" pitchFamily="34" charset="0"/>
              <a:ea typeface="Aptos" panose="020B0004020202020204" pitchFamily="34" charset="0"/>
              <a:cs typeface="Aptos" panose="020B0004020202020204" pitchFamily="34" charset="0"/>
            </a:endParaRPr>
          </a:p>
          <a:p>
            <a:pPr marL="342900" lvl="0" indent="-342900" fontAlgn="base">
              <a:buFont typeface="Symbol" panose="05050102010706020507" pitchFamily="18" charset="2"/>
              <a:buChar char=""/>
            </a:pPr>
            <a:r>
              <a:rPr lang="en-US" sz="2400" dirty="0">
                <a:solidFill>
                  <a:schemeClr val="tx2"/>
                </a:solidFill>
                <a:effectLst/>
                <a:latin typeface="Aptos" panose="020B0004020202020204" pitchFamily="34" charset="0"/>
                <a:ea typeface="Times New Roman" panose="02020603050405020304" pitchFamily="18" charset="0"/>
                <a:cs typeface="Aptos" panose="020B0004020202020204" pitchFamily="34" charset="0"/>
              </a:rPr>
              <a:t>Max has 2 previous convictions for supply in 2010 where he received s12 good </a:t>
            </a:r>
            <a:r>
              <a:rPr lang="en-US" sz="2400" dirty="0" err="1">
                <a:solidFill>
                  <a:schemeClr val="tx2"/>
                </a:solidFill>
                <a:effectLst/>
                <a:latin typeface="Aptos" panose="020B0004020202020204" pitchFamily="34" charset="0"/>
                <a:ea typeface="Times New Roman" panose="02020603050405020304" pitchFamily="18" charset="0"/>
                <a:cs typeface="Aptos" panose="020B0004020202020204" pitchFamily="34" charset="0"/>
              </a:rPr>
              <a:t>behaviour</a:t>
            </a:r>
            <a:r>
              <a:rPr lang="en-US" sz="2400" dirty="0">
                <a:solidFill>
                  <a:schemeClr val="tx2"/>
                </a:solidFill>
                <a:effectLst/>
                <a:latin typeface="Aptos" panose="020B0004020202020204" pitchFamily="34" charset="0"/>
                <a:ea typeface="Times New Roman" panose="02020603050405020304" pitchFamily="18" charset="0"/>
                <a:cs typeface="Aptos" panose="020B0004020202020204" pitchFamily="34" charset="0"/>
              </a:rPr>
              <a:t> bonds for a period of 2 years. </a:t>
            </a:r>
            <a:endParaRPr lang="en-AU" sz="2400" dirty="0">
              <a:solidFill>
                <a:schemeClr val="tx2"/>
              </a:solidFill>
              <a:effectLst/>
              <a:latin typeface="Aptos" panose="020B0004020202020204" pitchFamily="34" charset="0"/>
              <a:ea typeface="Aptos" panose="020B0004020202020204" pitchFamily="34" charset="0"/>
              <a:cs typeface="Aptos" panose="020B0004020202020204" pitchFamily="34" charset="0"/>
            </a:endParaRPr>
          </a:p>
          <a:p>
            <a:pPr marL="342900" lvl="0" indent="-342900" fontAlgn="base">
              <a:buFont typeface="Symbol" panose="05050102010706020507" pitchFamily="18" charset="2"/>
              <a:buChar char=""/>
            </a:pPr>
            <a:r>
              <a:rPr lang="en-US" sz="2400" dirty="0">
                <a:solidFill>
                  <a:schemeClr val="tx2"/>
                </a:solidFill>
                <a:effectLst/>
                <a:latin typeface="Aptos" panose="020B0004020202020204" pitchFamily="34" charset="0"/>
                <a:ea typeface="Times New Roman" panose="02020603050405020304" pitchFamily="18" charset="0"/>
                <a:cs typeface="Aptos" panose="020B0004020202020204" pitchFamily="34" charset="0"/>
              </a:rPr>
              <a:t>In a conference with Max he says he is motivated to do the Drug Court Program and he was supplying to support his own habit. </a:t>
            </a:r>
          </a:p>
          <a:p>
            <a:pPr marL="342900" lvl="0" indent="-342900" fontAlgn="base">
              <a:buFont typeface="Symbol" panose="05050102010706020507" pitchFamily="18" charset="2"/>
              <a:buChar char=""/>
            </a:pPr>
            <a:r>
              <a:rPr lang="en-US" sz="2400" dirty="0">
                <a:solidFill>
                  <a:schemeClr val="tx2"/>
                </a:solidFill>
                <a:effectLst/>
                <a:latin typeface="Aptos" panose="020B0004020202020204" pitchFamily="34" charset="0"/>
                <a:ea typeface="Times New Roman" panose="02020603050405020304" pitchFamily="18" charset="0"/>
                <a:cs typeface="Aptos" panose="020B0004020202020204" pitchFamily="34" charset="0"/>
              </a:rPr>
              <a:t>Do you refer Max?</a:t>
            </a:r>
            <a:endParaRPr lang="en-AU" sz="2400" dirty="0">
              <a:solidFill>
                <a:schemeClr val="tx2"/>
              </a:solidFill>
              <a:effectLst/>
              <a:latin typeface="Aptos" panose="020B0004020202020204" pitchFamily="34" charset="0"/>
              <a:ea typeface="Aptos" panose="020B0004020202020204" pitchFamily="34" charset="0"/>
              <a:cs typeface="Aptos" panose="020B0004020202020204" pitchFamily="34" charset="0"/>
            </a:endParaRPr>
          </a:p>
          <a:p>
            <a:endParaRPr lang="en-AU" sz="1800" dirty="0">
              <a:solidFill>
                <a:schemeClr val="tx2"/>
              </a:solidFill>
            </a:endParaRPr>
          </a:p>
        </p:txBody>
      </p:sp>
    </p:spTree>
    <p:extLst>
      <p:ext uri="{BB962C8B-B14F-4D97-AF65-F5344CB8AC3E}">
        <p14:creationId xmlns:p14="http://schemas.microsoft.com/office/powerpoint/2010/main" val="793137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A292AEA-2528-46C0-B426-95822B614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8B7B198-E4DF-43CD-AD8C-199884323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 name="Freeform: Shape 11">
            <a:extLst>
              <a:ext uri="{FF2B5EF4-FFF2-40B4-BE49-F238E27FC236}">
                <a16:creationId xmlns:a16="http://schemas.microsoft.com/office/drawing/2014/main" id="{2BE67753-EA0E-4819-8D22-0B6600CF7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96934" y="3984"/>
            <a:ext cx="9376632" cy="6858000"/>
          </a:xfrm>
          <a:custGeom>
            <a:avLst/>
            <a:gdLst>
              <a:gd name="connsiteX0" fmla="*/ 1691615 w 9376632"/>
              <a:gd name="connsiteY0" fmla="*/ 0 h 6858000"/>
              <a:gd name="connsiteX1" fmla="*/ 7685017 w 9376632"/>
              <a:gd name="connsiteY1" fmla="*/ 0 h 6858000"/>
              <a:gd name="connsiteX2" fmla="*/ 7840634 w 9376632"/>
              <a:gd name="connsiteY2" fmla="*/ 134799 h 6858000"/>
              <a:gd name="connsiteX3" fmla="*/ 9376632 w 9376632"/>
              <a:gd name="connsiteY3" fmla="*/ 3605175 h 6858000"/>
              <a:gd name="connsiteX4" fmla="*/ 8158692 w 9376632"/>
              <a:gd name="connsiteY4" fmla="*/ 6757493 h 6858000"/>
              <a:gd name="connsiteX5" fmla="*/ 8062868 w 9376632"/>
              <a:gd name="connsiteY5" fmla="*/ 6858000 h 6858000"/>
              <a:gd name="connsiteX6" fmla="*/ 1313765 w 9376632"/>
              <a:gd name="connsiteY6" fmla="*/ 6858000 h 6858000"/>
              <a:gd name="connsiteX7" fmla="*/ 1217940 w 9376632"/>
              <a:gd name="connsiteY7" fmla="*/ 6757493 h 6858000"/>
              <a:gd name="connsiteX8" fmla="*/ 0 w 9376632"/>
              <a:gd name="connsiteY8" fmla="*/ 3605175 h 6858000"/>
              <a:gd name="connsiteX9" fmla="*/ 1535999 w 9376632"/>
              <a:gd name="connsiteY9" fmla="*/ 13479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76632" h="685800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D76D63AC-0421-45EC-B383-E79A61A78C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6937"/>
            <a:chExt cx="9772765" cy="6858000"/>
          </a:xfrm>
          <a:solidFill>
            <a:schemeClr val="bg1">
              <a:alpha val="30000"/>
            </a:schemeClr>
          </a:solidFill>
        </p:grpSpPr>
        <p:sp>
          <p:nvSpPr>
            <p:cNvPr id="15" name="Freeform: Shape 14">
              <a:extLst>
                <a:ext uri="{FF2B5EF4-FFF2-40B4-BE49-F238E27FC236}">
                  <a16:creationId xmlns:a16="http://schemas.microsoft.com/office/drawing/2014/main" id="{B997A32E-7032-4107-9C8B-99DB59EDD5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943BB27F-1470-42CA-91FF-D94BC691C8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E997B002-17FD-47B3-A06A-76802FE15C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E401EA35-9D2E-43B7-860F-EBB8A6C3E0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F8C44827-3D81-4FF9-B4A5-5650D1B20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F613D97F-F6DF-4D32-AD91-209A80E7A2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Shape 20">
              <a:extLst>
                <a:ext uri="{FF2B5EF4-FFF2-40B4-BE49-F238E27FC236}">
                  <a16:creationId xmlns:a16="http://schemas.microsoft.com/office/drawing/2014/main" id="{82B0ED5C-927D-4C5F-8F27-1B403820B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grpSp>
      <p:sp>
        <p:nvSpPr>
          <p:cNvPr id="2" name="Title 1">
            <a:extLst>
              <a:ext uri="{FF2B5EF4-FFF2-40B4-BE49-F238E27FC236}">
                <a16:creationId xmlns:a16="http://schemas.microsoft.com/office/drawing/2014/main" id="{494736D7-4322-D522-B850-891415C6EA69}"/>
              </a:ext>
            </a:extLst>
          </p:cNvPr>
          <p:cNvSpPr>
            <a:spLocks noGrp="1"/>
          </p:cNvSpPr>
          <p:nvPr>
            <p:ph type="title"/>
          </p:nvPr>
        </p:nvSpPr>
        <p:spPr>
          <a:xfrm>
            <a:off x="2046858" y="3672703"/>
            <a:ext cx="8340402" cy="2387918"/>
          </a:xfrm>
        </p:spPr>
        <p:txBody>
          <a:bodyPr vert="horz" lIns="91440" tIns="45720" rIns="91440" bIns="45720" rtlCol="0" anchor="b">
            <a:normAutofit fontScale="90000"/>
          </a:bodyPr>
          <a:lstStyle/>
          <a:p>
            <a:pPr algn="ctr"/>
            <a:r>
              <a:rPr lang="en-US" sz="5200" kern="1200" dirty="0">
                <a:solidFill>
                  <a:schemeClr val="tx2"/>
                </a:solidFill>
                <a:latin typeface="+mj-lt"/>
                <a:ea typeface="+mj-ea"/>
                <a:cs typeface="+mj-cs"/>
              </a:rPr>
              <a:t>YES </a:t>
            </a:r>
            <a:br>
              <a:rPr lang="en-US" sz="5200" kern="1200" dirty="0">
                <a:solidFill>
                  <a:schemeClr val="tx2"/>
                </a:solidFill>
                <a:latin typeface="+mj-lt"/>
                <a:ea typeface="+mj-ea"/>
                <a:cs typeface="+mj-cs"/>
              </a:rPr>
            </a:br>
            <a:r>
              <a:rPr lang="en-US" sz="5200" kern="1200" dirty="0">
                <a:solidFill>
                  <a:schemeClr val="tx2"/>
                </a:solidFill>
                <a:latin typeface="+mj-lt"/>
                <a:ea typeface="+mj-ea"/>
                <a:cs typeface="+mj-cs"/>
              </a:rPr>
              <a:t>The supply can be dealt with summarily so is an eligible offence. </a:t>
            </a:r>
            <a:br>
              <a:rPr lang="en-US" sz="5200" kern="1200" dirty="0">
                <a:solidFill>
                  <a:schemeClr val="tx2"/>
                </a:solidFill>
                <a:latin typeface="+mj-lt"/>
                <a:ea typeface="+mj-ea"/>
                <a:cs typeface="+mj-cs"/>
              </a:rPr>
            </a:br>
            <a:r>
              <a:rPr lang="en-US" sz="5200" kern="1200" dirty="0">
                <a:solidFill>
                  <a:schemeClr val="tx2"/>
                </a:solidFill>
                <a:latin typeface="+mj-lt"/>
                <a:ea typeface="+mj-ea"/>
                <a:cs typeface="+mj-cs"/>
              </a:rPr>
              <a:t>However, the Crown may rais</a:t>
            </a:r>
            <a:r>
              <a:rPr lang="en-US" sz="5200" dirty="0">
                <a:solidFill>
                  <a:schemeClr val="tx2"/>
                </a:solidFill>
              </a:rPr>
              <a:t>e issues with his appropriateness due to the current charges and his history </a:t>
            </a:r>
            <a:endParaRPr lang="en-US" sz="5200" kern="1200" dirty="0">
              <a:solidFill>
                <a:schemeClr val="tx2"/>
              </a:solidFill>
              <a:latin typeface="+mj-lt"/>
              <a:ea typeface="+mj-ea"/>
              <a:cs typeface="+mj-cs"/>
            </a:endParaRPr>
          </a:p>
        </p:txBody>
      </p:sp>
      <p:grpSp>
        <p:nvGrpSpPr>
          <p:cNvPr id="23" name="Group 22">
            <a:extLst>
              <a:ext uri="{FF2B5EF4-FFF2-40B4-BE49-F238E27FC236}">
                <a16:creationId xmlns:a16="http://schemas.microsoft.com/office/drawing/2014/main" id="{87F87F1B-42BA-4AC7-A4E2-41544DDB2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4155"/>
            <a:ext cx="2514948" cy="2174333"/>
            <a:chOff x="-305" y="-4155"/>
            <a:chExt cx="2514948" cy="2174333"/>
          </a:xfrm>
        </p:grpSpPr>
        <p:sp>
          <p:nvSpPr>
            <p:cNvPr id="24" name="Freeform: Shape 23">
              <a:extLst>
                <a:ext uri="{FF2B5EF4-FFF2-40B4-BE49-F238E27FC236}">
                  <a16:creationId xmlns:a16="http://schemas.microsoft.com/office/drawing/2014/main" id="{68B53067-4E48-4E71-A6A9-A8CAABAFBF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06D1A0D3-4BB8-41D9-9CE7-2884C83F44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81E20F06-3B09-4B89-A36B-AB8BFBCCA5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7" name="Freeform: Shape 26">
              <a:extLst>
                <a:ext uri="{FF2B5EF4-FFF2-40B4-BE49-F238E27FC236}">
                  <a16:creationId xmlns:a16="http://schemas.microsoft.com/office/drawing/2014/main" id="{DAE6C3D7-7D5B-4926-877D-45F117BB6B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9" name="Group 28">
            <a:extLst>
              <a:ext uri="{FF2B5EF4-FFF2-40B4-BE49-F238E27FC236}">
                <a16:creationId xmlns:a16="http://schemas.microsoft.com/office/drawing/2014/main" id="{967346A5-7569-4F15-AB5D-BE3DADF192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685727" y="4683666"/>
            <a:ext cx="2514948" cy="2174333"/>
            <a:chOff x="-305" y="-4155"/>
            <a:chExt cx="2514948" cy="2174333"/>
          </a:xfrm>
        </p:grpSpPr>
        <p:sp>
          <p:nvSpPr>
            <p:cNvPr id="30" name="Freeform: Shape 29">
              <a:extLst>
                <a:ext uri="{FF2B5EF4-FFF2-40B4-BE49-F238E27FC236}">
                  <a16:creationId xmlns:a16="http://schemas.microsoft.com/office/drawing/2014/main" id="{E1951533-A568-4765-AB1F-F71D9AFDE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A7214F52-4F3F-4C96-A62E-F1401D6C04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023146A1-291C-4FA0-AB5B-EB04D42398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3" name="Freeform: Shape 32">
              <a:extLst>
                <a:ext uri="{FF2B5EF4-FFF2-40B4-BE49-F238E27FC236}">
                  <a16:creationId xmlns:a16="http://schemas.microsoft.com/office/drawing/2014/main" id="{62977932-2B03-4899-8306-5002CEE68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648868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12516CFA-65A7-4E78-BAF2-F437E0567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64583843-30E4-4091-87E1-A4A496510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1" name="Group 10">
            <a:extLst>
              <a:ext uri="{FF2B5EF4-FFF2-40B4-BE49-F238E27FC236}">
                <a16:creationId xmlns:a16="http://schemas.microsoft.com/office/drawing/2014/main" id="{AE0D2D7F-1DF5-4798-9E63-A71E2D1588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028953" y="0"/>
            <a:ext cx="5163047" cy="3153018"/>
            <a:chOff x="6867015" y="-1"/>
            <a:chExt cx="5324985" cy="3251912"/>
          </a:xfrm>
          <a:solidFill>
            <a:schemeClr val="accent5">
              <a:alpha val="10000"/>
            </a:schemeClr>
          </a:solidFill>
        </p:grpSpPr>
        <p:sp>
          <p:nvSpPr>
            <p:cNvPr id="12" name="Freeform: Shape 11">
              <a:extLst>
                <a:ext uri="{FF2B5EF4-FFF2-40B4-BE49-F238E27FC236}">
                  <a16:creationId xmlns:a16="http://schemas.microsoft.com/office/drawing/2014/main" id="{D197D003-D6F2-4203-A495-66907856AF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5D0A62B1-BB9A-43BD-81CD-1400F6A227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CFDD9AD5-71EC-4840-9DB9-0EB0E1755F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0E37CA3E-8144-4168-9129-6446C79AED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21DBC6C5-55CD-7769-F324-A62C2EED3129}"/>
              </a:ext>
            </a:extLst>
          </p:cNvPr>
          <p:cNvSpPr>
            <a:spLocks noGrp="1"/>
          </p:cNvSpPr>
          <p:nvPr>
            <p:ph type="title"/>
          </p:nvPr>
        </p:nvSpPr>
        <p:spPr>
          <a:xfrm>
            <a:off x="1522683" y="3811340"/>
            <a:ext cx="9146327" cy="2031055"/>
          </a:xfrm>
        </p:spPr>
        <p:txBody>
          <a:bodyPr vert="horz" lIns="91440" tIns="45720" rIns="91440" bIns="45720" rtlCol="0" anchor="b">
            <a:noAutofit/>
          </a:bodyPr>
          <a:lstStyle/>
          <a:p>
            <a:pPr algn="ctr"/>
            <a:r>
              <a:rPr lang="en-US" sz="3600" kern="1200" dirty="0">
                <a:solidFill>
                  <a:schemeClr val="tx2"/>
                </a:solidFill>
                <a:latin typeface="+mj-lt"/>
                <a:ea typeface="+mj-ea"/>
                <a:cs typeface="+mj-cs"/>
              </a:rPr>
              <a:t>Tori is on bail for 3 sequences of Break Enter and Steal. </a:t>
            </a:r>
            <a:br>
              <a:rPr lang="en-US" sz="3600" kern="1200" dirty="0">
                <a:solidFill>
                  <a:schemeClr val="tx2"/>
                </a:solidFill>
                <a:latin typeface="+mj-lt"/>
                <a:ea typeface="+mj-ea"/>
                <a:cs typeface="+mj-cs"/>
              </a:rPr>
            </a:br>
            <a:r>
              <a:rPr lang="en-US" sz="3600" kern="1200" dirty="0">
                <a:solidFill>
                  <a:schemeClr val="tx2"/>
                </a:solidFill>
                <a:latin typeface="+mj-lt"/>
                <a:ea typeface="+mj-ea"/>
                <a:cs typeface="+mj-cs"/>
              </a:rPr>
              <a:t>Tori uses ice on a daily basis and she was under the influence at the time of offending. </a:t>
            </a:r>
            <a:br>
              <a:rPr lang="en-US" sz="3600" kern="1200" dirty="0">
                <a:solidFill>
                  <a:schemeClr val="tx2"/>
                </a:solidFill>
                <a:latin typeface="+mj-lt"/>
                <a:ea typeface="+mj-ea"/>
                <a:cs typeface="+mj-cs"/>
              </a:rPr>
            </a:br>
            <a:r>
              <a:rPr lang="en-US" sz="3600" kern="1200" dirty="0">
                <a:solidFill>
                  <a:schemeClr val="tx2"/>
                </a:solidFill>
                <a:latin typeface="+mj-lt"/>
                <a:ea typeface="+mj-ea"/>
                <a:cs typeface="+mj-cs"/>
              </a:rPr>
              <a:t>You think Tori might get an ICO if she gets a good draw. </a:t>
            </a:r>
            <a:br>
              <a:rPr lang="en-US" sz="3600" kern="1200" dirty="0">
                <a:solidFill>
                  <a:schemeClr val="tx2"/>
                </a:solidFill>
                <a:latin typeface="+mj-lt"/>
                <a:ea typeface="+mj-ea"/>
                <a:cs typeface="+mj-cs"/>
              </a:rPr>
            </a:br>
            <a:r>
              <a:rPr lang="en-US" sz="3600" kern="1200" dirty="0">
                <a:solidFill>
                  <a:schemeClr val="tx2"/>
                </a:solidFill>
                <a:latin typeface="+mj-lt"/>
                <a:ea typeface="+mj-ea"/>
                <a:cs typeface="+mj-cs"/>
              </a:rPr>
              <a:t>She instructs she want to do Drug Court. </a:t>
            </a:r>
            <a:br>
              <a:rPr lang="en-US" sz="3600" kern="1200" dirty="0">
                <a:solidFill>
                  <a:schemeClr val="tx2"/>
                </a:solidFill>
                <a:latin typeface="+mj-lt"/>
                <a:ea typeface="+mj-ea"/>
                <a:cs typeface="+mj-cs"/>
              </a:rPr>
            </a:br>
            <a:r>
              <a:rPr lang="en-US" sz="3600" kern="1200" dirty="0">
                <a:solidFill>
                  <a:schemeClr val="tx2"/>
                </a:solidFill>
                <a:latin typeface="+mj-lt"/>
                <a:ea typeface="+mj-ea"/>
                <a:cs typeface="+mj-cs"/>
              </a:rPr>
              <a:t>Do you refer Tori? </a:t>
            </a:r>
          </a:p>
        </p:txBody>
      </p:sp>
      <p:grpSp>
        <p:nvGrpSpPr>
          <p:cNvPr id="17" name="Group 16">
            <a:extLst>
              <a:ext uri="{FF2B5EF4-FFF2-40B4-BE49-F238E27FC236}">
                <a16:creationId xmlns:a16="http://schemas.microsoft.com/office/drawing/2014/main" id="{E7D4F600-F737-4482-BC99-1E1FFC8263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146310"/>
            <a:ext cx="3142400" cy="2716805"/>
            <a:chOff x="-305" y="-4155"/>
            <a:chExt cx="2514948" cy="2174333"/>
          </a:xfrm>
        </p:grpSpPr>
        <p:sp>
          <p:nvSpPr>
            <p:cNvPr id="18" name="Freeform: Shape 17">
              <a:extLst>
                <a:ext uri="{FF2B5EF4-FFF2-40B4-BE49-F238E27FC236}">
                  <a16:creationId xmlns:a16="http://schemas.microsoft.com/office/drawing/2014/main" id="{487C2CB5-E3D4-4345-A7B4-6F0039A6A1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ACB1D1D5-E255-4B0E-A7F5-DB2BE5A8D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195D61F8-0B49-44AD-956A-8EE58ECE66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1" name="Freeform: Shape 20">
              <a:extLst>
                <a:ext uri="{FF2B5EF4-FFF2-40B4-BE49-F238E27FC236}">
                  <a16:creationId xmlns:a16="http://schemas.microsoft.com/office/drawing/2014/main" id="{EC645CD3-4985-451E-8683-6C671E1781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TextBox 2">
            <a:extLst>
              <a:ext uri="{FF2B5EF4-FFF2-40B4-BE49-F238E27FC236}">
                <a16:creationId xmlns:a16="http://schemas.microsoft.com/office/drawing/2014/main" id="{6C2976F7-F757-6B68-67A0-8649C208E339}"/>
              </a:ext>
            </a:extLst>
          </p:cNvPr>
          <p:cNvSpPr txBox="1"/>
          <p:nvPr/>
        </p:nvSpPr>
        <p:spPr>
          <a:xfrm>
            <a:off x="1661557" y="506775"/>
            <a:ext cx="8868578" cy="769441"/>
          </a:xfrm>
          <a:prstGeom prst="rect">
            <a:avLst/>
          </a:prstGeom>
          <a:noFill/>
        </p:spPr>
        <p:txBody>
          <a:bodyPr wrap="square" rtlCol="0">
            <a:spAutoFit/>
          </a:bodyPr>
          <a:lstStyle/>
          <a:p>
            <a:pPr algn="ctr"/>
            <a:r>
              <a:rPr lang="en-AU" sz="4400" dirty="0"/>
              <a:t>TORI</a:t>
            </a:r>
          </a:p>
        </p:txBody>
      </p:sp>
    </p:spTree>
    <p:extLst>
      <p:ext uri="{BB962C8B-B14F-4D97-AF65-F5344CB8AC3E}">
        <p14:creationId xmlns:p14="http://schemas.microsoft.com/office/powerpoint/2010/main" val="656470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684D402D-BCDD-A7FE-41B5-9F26306CD6F5}"/>
              </a:ext>
            </a:extLst>
          </p:cNvPr>
          <p:cNvSpPr>
            <a:spLocks noGrp="1"/>
          </p:cNvSpPr>
          <p:nvPr>
            <p:ph type="title"/>
          </p:nvPr>
        </p:nvSpPr>
        <p:spPr>
          <a:xfrm>
            <a:off x="640080" y="1243013"/>
            <a:ext cx="3855720" cy="4371974"/>
          </a:xfrm>
        </p:spPr>
        <p:txBody>
          <a:bodyPr>
            <a:normAutofit/>
          </a:bodyPr>
          <a:lstStyle/>
          <a:p>
            <a:r>
              <a:rPr lang="en-AU" sz="3600" dirty="0">
                <a:solidFill>
                  <a:schemeClr val="tx2"/>
                </a:solidFill>
              </a:rPr>
              <a:t>Maybe </a:t>
            </a:r>
          </a:p>
        </p:txBody>
      </p:sp>
      <p:sp>
        <p:nvSpPr>
          <p:cNvPr id="3" name="Content Placeholder 2">
            <a:extLst>
              <a:ext uri="{FF2B5EF4-FFF2-40B4-BE49-F238E27FC236}">
                <a16:creationId xmlns:a16="http://schemas.microsoft.com/office/drawing/2014/main" id="{0CA54F5D-B71C-7B21-2BD8-865A0F63A625}"/>
              </a:ext>
            </a:extLst>
          </p:cNvPr>
          <p:cNvSpPr>
            <a:spLocks noGrp="1"/>
          </p:cNvSpPr>
          <p:nvPr>
            <p:ph idx="1"/>
          </p:nvPr>
        </p:nvSpPr>
        <p:spPr>
          <a:xfrm>
            <a:off x="6172200" y="804672"/>
            <a:ext cx="5221224" cy="5230368"/>
          </a:xfrm>
        </p:spPr>
        <p:txBody>
          <a:bodyPr anchor="ctr">
            <a:noAutofit/>
          </a:bodyPr>
          <a:lstStyle/>
          <a:p>
            <a:r>
              <a:rPr lang="en-AU" dirty="0">
                <a:solidFill>
                  <a:schemeClr val="tx2"/>
                </a:solidFill>
              </a:rPr>
              <a:t>If Tori is on bail you should advise her that if she is accepted on to the program she should be prepared to go into custody for up </a:t>
            </a:r>
            <a:r>
              <a:rPr lang="en-AU" b="1" dirty="0">
                <a:solidFill>
                  <a:schemeClr val="tx2"/>
                </a:solidFill>
              </a:rPr>
              <a:t>to 6 weeks </a:t>
            </a:r>
          </a:p>
          <a:p>
            <a:r>
              <a:rPr lang="en-AU" dirty="0">
                <a:solidFill>
                  <a:schemeClr val="tx2"/>
                </a:solidFill>
              </a:rPr>
              <a:t>You should advise Tori that by going to the Drug Court she must waive her right to a District Court Appeal. </a:t>
            </a:r>
          </a:p>
          <a:p>
            <a:r>
              <a:rPr lang="en-AU" dirty="0">
                <a:solidFill>
                  <a:schemeClr val="tx2"/>
                </a:solidFill>
              </a:rPr>
              <a:t>You could always try your luck in the Local Court and Tori could be referred on a District Court Appeal </a:t>
            </a:r>
          </a:p>
        </p:txBody>
      </p:sp>
    </p:spTree>
    <p:extLst>
      <p:ext uri="{BB962C8B-B14F-4D97-AF65-F5344CB8AC3E}">
        <p14:creationId xmlns:p14="http://schemas.microsoft.com/office/powerpoint/2010/main" val="2270778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E751F9-138A-61D2-F9B5-85F28FEFC86A}"/>
              </a:ext>
            </a:extLst>
          </p:cNvPr>
          <p:cNvSpPr>
            <a:spLocks noGrp="1"/>
          </p:cNvSpPr>
          <p:nvPr>
            <p:ph type="title"/>
          </p:nvPr>
        </p:nvSpPr>
        <p:spPr>
          <a:xfrm>
            <a:off x="838200" y="365125"/>
            <a:ext cx="10515600" cy="1325563"/>
          </a:xfrm>
        </p:spPr>
        <p:txBody>
          <a:bodyPr>
            <a:normAutofit/>
          </a:bodyPr>
          <a:lstStyle/>
          <a:p>
            <a:r>
              <a:rPr lang="en-AU" sz="5400" dirty="0"/>
              <a:t>Who not to refer</a:t>
            </a:r>
          </a:p>
        </p:txBody>
      </p:sp>
      <p:sp>
        <p:nvSpPr>
          <p:cNvPr id="3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Content Placeholder 2">
            <a:extLst>
              <a:ext uri="{FF2B5EF4-FFF2-40B4-BE49-F238E27FC236}">
                <a16:creationId xmlns:a16="http://schemas.microsoft.com/office/drawing/2014/main" id="{1F798679-0836-D29A-04BC-4D875F09B550}"/>
              </a:ext>
            </a:extLst>
          </p:cNvPr>
          <p:cNvSpPr>
            <a:spLocks noGrp="1"/>
          </p:cNvSpPr>
          <p:nvPr>
            <p:ph idx="1"/>
          </p:nvPr>
        </p:nvSpPr>
        <p:spPr>
          <a:xfrm>
            <a:off x="838200" y="1929384"/>
            <a:ext cx="10515600" cy="4251960"/>
          </a:xfrm>
        </p:spPr>
        <p:txBody>
          <a:bodyPr>
            <a:normAutofit fontScale="92500" lnSpcReduction="10000"/>
          </a:bodyPr>
          <a:lstStyle/>
          <a:p>
            <a:r>
              <a:rPr lang="en-AU" sz="2400" dirty="0"/>
              <a:t>Strictly indictable drug supply charges </a:t>
            </a:r>
          </a:p>
          <a:p>
            <a:r>
              <a:rPr lang="en-AU" sz="2400" dirty="0"/>
              <a:t>Violent offences with no eligible referred offences or where the eligible referred offence would not attract a fulltime gaol sentence </a:t>
            </a:r>
          </a:p>
          <a:p>
            <a:r>
              <a:rPr lang="en-AU" sz="2400" dirty="0"/>
              <a:t>Charges where </a:t>
            </a:r>
            <a:r>
              <a:rPr lang="en-AU" sz="2400" b="1" dirty="0"/>
              <a:t>fulltime</a:t>
            </a:r>
            <a:r>
              <a:rPr lang="en-AU" sz="2400" dirty="0"/>
              <a:t> custody is not likely </a:t>
            </a:r>
          </a:p>
          <a:p>
            <a:r>
              <a:rPr lang="en-AU" sz="2400" dirty="0"/>
              <a:t>Current sexual offences </a:t>
            </a:r>
          </a:p>
          <a:p>
            <a:r>
              <a:rPr lang="en-AU" sz="2400" dirty="0"/>
              <a:t>Prior participant who has not had three years since their final sentence date or NPP or conclusion of ICO imposed by Drug Court (which ever is later in time) </a:t>
            </a:r>
          </a:p>
          <a:p>
            <a:r>
              <a:rPr lang="en-AU" sz="2400" dirty="0"/>
              <a:t>Previous applicants who were found not eligible or appropriate less than 2 years ago </a:t>
            </a:r>
          </a:p>
          <a:p>
            <a:r>
              <a:rPr lang="en-AU" sz="2400" dirty="0"/>
              <a:t>Previous referrals to the ballot who were not successful in the ballot and have no additional H numbers </a:t>
            </a:r>
          </a:p>
          <a:p>
            <a:r>
              <a:rPr lang="en-AU" sz="2400" dirty="0"/>
              <a:t>Commonwealth offences – exception where commonwealth sequences can be sentenced by Local Court and other sequences can be sent to Drug Court </a:t>
            </a:r>
          </a:p>
        </p:txBody>
      </p:sp>
    </p:spTree>
    <p:extLst>
      <p:ext uri="{BB962C8B-B14F-4D97-AF65-F5344CB8AC3E}">
        <p14:creationId xmlns:p14="http://schemas.microsoft.com/office/powerpoint/2010/main" val="2550543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289ED1AA-8684-4D37-B208-8777E1A77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Graphic 33">
            <a:extLst>
              <a:ext uri="{FF2B5EF4-FFF2-40B4-BE49-F238E27FC236}">
                <a16:creationId xmlns:a16="http://schemas.microsoft.com/office/drawing/2014/main" id="{4180E01B-B1F4-437C-807D-1C930718E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10784" y="0"/>
            <a:ext cx="9570431" cy="6858000"/>
          </a:xfrm>
          <a:custGeom>
            <a:avLst/>
            <a:gdLst>
              <a:gd name="connsiteX0" fmla="*/ 7178288 w 7187261"/>
              <a:gd name="connsiteY0" fmla="*/ 2604802 h 5150263"/>
              <a:gd name="connsiteX1" fmla="*/ 7169335 w 7187261"/>
              <a:gd name="connsiteY1" fmla="*/ 2328577 h 5150263"/>
              <a:gd name="connsiteX2" fmla="*/ 7060845 w 7187261"/>
              <a:gd name="connsiteY2" fmla="*/ 1661160 h 5150263"/>
              <a:gd name="connsiteX3" fmla="*/ 6212263 w 7187261"/>
              <a:gd name="connsiteY3" fmla="*/ 243840 h 5150263"/>
              <a:gd name="connsiteX4" fmla="*/ 5953564 w 7187261"/>
              <a:gd name="connsiteY4" fmla="*/ 0 h 5150263"/>
              <a:gd name="connsiteX5" fmla="*/ 1408615 w 7187261"/>
              <a:gd name="connsiteY5" fmla="*/ 0 h 5150263"/>
              <a:gd name="connsiteX6" fmla="*/ 805111 w 7187261"/>
              <a:gd name="connsiteY6" fmla="*/ 676275 h 5150263"/>
              <a:gd name="connsiteX7" fmla="*/ 104928 w 7187261"/>
              <a:gd name="connsiteY7" fmla="*/ 2183035 h 5150263"/>
              <a:gd name="connsiteX8" fmla="*/ 51588 w 7187261"/>
              <a:gd name="connsiteY8" fmla="*/ 2400014 h 5150263"/>
              <a:gd name="connsiteX9" fmla="*/ 41301 w 7187261"/>
              <a:gd name="connsiteY9" fmla="*/ 2424208 h 5150263"/>
              <a:gd name="connsiteX10" fmla="*/ 119692 w 7187261"/>
              <a:gd name="connsiteY10" fmla="*/ 1834801 h 5150263"/>
              <a:gd name="connsiteX11" fmla="*/ 870071 w 7187261"/>
              <a:gd name="connsiteY11" fmla="*/ 462248 h 5150263"/>
              <a:gd name="connsiteX12" fmla="*/ 1389279 w 7187261"/>
              <a:gd name="connsiteY12" fmla="*/ 476 h 5150263"/>
              <a:gd name="connsiteX13" fmla="*/ 1320223 w 7187261"/>
              <a:gd name="connsiteY13" fmla="*/ 476 h 5150263"/>
              <a:gd name="connsiteX14" fmla="*/ 423158 w 7187261"/>
              <a:gd name="connsiteY14" fmla="*/ 989743 h 5150263"/>
              <a:gd name="connsiteX15" fmla="*/ 25585 w 7187261"/>
              <a:gd name="connsiteY15" fmla="*/ 2113693 h 5150263"/>
              <a:gd name="connsiteX16" fmla="*/ 2344 w 7187261"/>
              <a:gd name="connsiteY16" fmla="*/ 2725865 h 5150263"/>
              <a:gd name="connsiteX17" fmla="*/ 447256 w 7187261"/>
              <a:gd name="connsiteY17" fmla="*/ 4210717 h 5150263"/>
              <a:gd name="connsiteX18" fmla="*/ 1138962 w 7187261"/>
              <a:gd name="connsiteY18" fmla="*/ 4988910 h 5150263"/>
              <a:gd name="connsiteX19" fmla="*/ 1348512 w 7187261"/>
              <a:gd name="connsiteY19" fmla="*/ 5146834 h 5150263"/>
              <a:gd name="connsiteX20" fmla="*/ 1422712 w 7187261"/>
              <a:gd name="connsiteY20" fmla="*/ 5146834 h 5150263"/>
              <a:gd name="connsiteX21" fmla="*/ 480594 w 7187261"/>
              <a:gd name="connsiteY21" fmla="*/ 4187952 h 5150263"/>
              <a:gd name="connsiteX22" fmla="*/ 398679 w 7187261"/>
              <a:gd name="connsiteY22" fmla="*/ 4046125 h 5150263"/>
              <a:gd name="connsiteX23" fmla="*/ 411823 w 7187261"/>
              <a:gd name="connsiteY23" fmla="*/ 4053078 h 5150263"/>
              <a:gd name="connsiteX24" fmla="*/ 1439380 w 7187261"/>
              <a:gd name="connsiteY24" fmla="*/ 5147405 h 5150263"/>
              <a:gd name="connsiteX25" fmla="*/ 5710010 w 7187261"/>
              <a:gd name="connsiteY25" fmla="*/ 5150263 h 5150263"/>
              <a:gd name="connsiteX26" fmla="*/ 5999665 w 7187261"/>
              <a:gd name="connsiteY26" fmla="*/ 4910900 h 5150263"/>
              <a:gd name="connsiteX27" fmla="*/ 6954165 w 7187261"/>
              <a:gd name="connsiteY27" fmla="*/ 3545777 h 5150263"/>
              <a:gd name="connsiteX28" fmla="*/ 7137712 w 7187261"/>
              <a:gd name="connsiteY28" fmla="*/ 2799207 h 5150263"/>
              <a:gd name="connsiteX29" fmla="*/ 7142951 w 7187261"/>
              <a:gd name="connsiteY29" fmla="*/ 2754535 h 5150263"/>
              <a:gd name="connsiteX30" fmla="*/ 7149428 w 7187261"/>
              <a:gd name="connsiteY30" fmla="*/ 2774823 h 5150263"/>
              <a:gd name="connsiteX31" fmla="*/ 7066465 w 7187261"/>
              <a:gd name="connsiteY31" fmla="*/ 3465672 h 5150263"/>
              <a:gd name="connsiteX32" fmla="*/ 6452578 w 7187261"/>
              <a:gd name="connsiteY32" fmla="*/ 4552760 h 5150263"/>
              <a:gd name="connsiteX33" fmla="*/ 5752110 w 7187261"/>
              <a:gd name="connsiteY33" fmla="*/ 5150263 h 5150263"/>
              <a:gd name="connsiteX34" fmla="*/ 5827643 w 7187261"/>
              <a:gd name="connsiteY34" fmla="*/ 5150263 h 5150263"/>
              <a:gd name="connsiteX35" fmla="*/ 6642793 w 7187261"/>
              <a:gd name="connsiteY35" fmla="*/ 4389406 h 5150263"/>
              <a:gd name="connsiteX36" fmla="*/ 7102469 w 7187261"/>
              <a:gd name="connsiteY36" fmla="*/ 3490817 h 5150263"/>
              <a:gd name="connsiteX37" fmla="*/ 7187242 w 7187261"/>
              <a:gd name="connsiteY37" fmla="*/ 2990183 h 5150263"/>
              <a:gd name="connsiteX38" fmla="*/ 7178288 w 7187261"/>
              <a:gd name="connsiteY38" fmla="*/ 2604802 h 5150263"/>
              <a:gd name="connsiteX39" fmla="*/ 6342565 w 7187261"/>
              <a:gd name="connsiteY39" fmla="*/ 441389 h 5150263"/>
              <a:gd name="connsiteX40" fmla="*/ 7126567 w 7187261"/>
              <a:gd name="connsiteY40" fmla="*/ 2355056 h 5150263"/>
              <a:gd name="connsiteX41" fmla="*/ 6342565 w 7187261"/>
              <a:gd name="connsiteY41" fmla="*/ 441389 h 515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87261" h="5150263">
                <a:moveTo>
                  <a:pt x="7178288" y="2604802"/>
                </a:moveTo>
                <a:cubicBezTo>
                  <a:pt x="7168763" y="2513076"/>
                  <a:pt x="7174478" y="2420684"/>
                  <a:pt x="7169335" y="2328577"/>
                </a:cubicBezTo>
                <a:cubicBezTo>
                  <a:pt x="7156952" y="2102882"/>
                  <a:pt x="7120586" y="1879149"/>
                  <a:pt x="7060845" y="1661160"/>
                </a:cubicBezTo>
                <a:cubicBezTo>
                  <a:pt x="6910588" y="1121007"/>
                  <a:pt x="6617428" y="631374"/>
                  <a:pt x="6212263" y="243840"/>
                </a:cubicBezTo>
                <a:cubicBezTo>
                  <a:pt x="6126538" y="162496"/>
                  <a:pt x="6040813" y="80201"/>
                  <a:pt x="5953564" y="0"/>
                </a:cubicBezTo>
                <a:lnTo>
                  <a:pt x="1408615" y="0"/>
                </a:lnTo>
                <a:cubicBezTo>
                  <a:pt x="1180967" y="200316"/>
                  <a:pt x="978332" y="427387"/>
                  <a:pt x="805111" y="676275"/>
                </a:cubicBezTo>
                <a:cubicBezTo>
                  <a:pt x="481261" y="1136523"/>
                  <a:pt x="252089" y="1640872"/>
                  <a:pt x="104928" y="2183035"/>
                </a:cubicBezTo>
                <a:cubicBezTo>
                  <a:pt x="85878" y="2254853"/>
                  <a:pt x="69495" y="2327720"/>
                  <a:pt x="51588" y="2400014"/>
                </a:cubicBezTo>
                <a:cubicBezTo>
                  <a:pt x="49683" y="2407634"/>
                  <a:pt x="51588" y="2416969"/>
                  <a:pt x="41301" y="2424208"/>
                </a:cubicBezTo>
                <a:cubicBezTo>
                  <a:pt x="45900" y="2225469"/>
                  <a:pt x="72186" y="2027834"/>
                  <a:pt x="119692" y="1834801"/>
                </a:cubicBezTo>
                <a:cubicBezTo>
                  <a:pt x="247993" y="1310926"/>
                  <a:pt x="506121" y="857726"/>
                  <a:pt x="870071" y="462248"/>
                </a:cubicBezTo>
                <a:cubicBezTo>
                  <a:pt x="1027729" y="291823"/>
                  <a:pt x="1201617" y="137169"/>
                  <a:pt x="1389279" y="476"/>
                </a:cubicBezTo>
                <a:lnTo>
                  <a:pt x="1320223" y="476"/>
                </a:lnTo>
                <a:cubicBezTo>
                  <a:pt x="960844" y="274320"/>
                  <a:pt x="656330" y="599123"/>
                  <a:pt x="423158" y="989743"/>
                </a:cubicBezTo>
                <a:cubicBezTo>
                  <a:pt x="215608" y="1337596"/>
                  <a:pt x="80258" y="1711357"/>
                  <a:pt x="25585" y="2113693"/>
                </a:cubicBezTo>
                <a:cubicBezTo>
                  <a:pt x="-2705" y="2316480"/>
                  <a:pt x="-2228" y="2521077"/>
                  <a:pt x="2344" y="2725865"/>
                </a:cubicBezTo>
                <a:cubicBezTo>
                  <a:pt x="14155" y="3261932"/>
                  <a:pt x="170650" y="3754565"/>
                  <a:pt x="447256" y="4210717"/>
                </a:cubicBezTo>
                <a:cubicBezTo>
                  <a:pt x="629851" y="4511612"/>
                  <a:pt x="866356" y="4767167"/>
                  <a:pt x="1138962" y="4988910"/>
                </a:cubicBezTo>
                <a:cubicBezTo>
                  <a:pt x="1207161" y="5044345"/>
                  <a:pt x="1277008" y="5096990"/>
                  <a:pt x="1348512" y="5146834"/>
                </a:cubicBezTo>
                <a:lnTo>
                  <a:pt x="1422712" y="5146834"/>
                </a:lnTo>
                <a:cubicBezTo>
                  <a:pt x="1043426" y="4892802"/>
                  <a:pt x="724720" y="4577334"/>
                  <a:pt x="480594" y="4187952"/>
                </a:cubicBezTo>
                <a:cubicBezTo>
                  <a:pt x="452019" y="4141851"/>
                  <a:pt x="423444" y="4095179"/>
                  <a:pt x="398679" y="4046125"/>
                </a:cubicBezTo>
                <a:cubicBezTo>
                  <a:pt x="407442" y="4043267"/>
                  <a:pt x="409156" y="4048982"/>
                  <a:pt x="411823" y="4053078"/>
                </a:cubicBezTo>
                <a:cubicBezTo>
                  <a:pt x="683572" y="4484656"/>
                  <a:pt x="1033139" y="4842701"/>
                  <a:pt x="1439380" y="5147405"/>
                </a:cubicBezTo>
                <a:lnTo>
                  <a:pt x="5710010" y="5150263"/>
                </a:lnTo>
                <a:cubicBezTo>
                  <a:pt x="5810594" y="5075482"/>
                  <a:pt x="5907272" y="4995587"/>
                  <a:pt x="5999665" y="4910900"/>
                </a:cubicBezTo>
                <a:cubicBezTo>
                  <a:pt x="6418765" y="4526661"/>
                  <a:pt x="6746901" y="4078129"/>
                  <a:pt x="6954165" y="3545777"/>
                </a:cubicBezTo>
                <a:cubicBezTo>
                  <a:pt x="7048234" y="3306175"/>
                  <a:pt x="7109956" y="3055115"/>
                  <a:pt x="7137712" y="2799207"/>
                </a:cubicBezTo>
                <a:cubicBezTo>
                  <a:pt x="7139236" y="2784920"/>
                  <a:pt x="7141046" y="2770632"/>
                  <a:pt x="7142951" y="2754535"/>
                </a:cubicBezTo>
                <a:cubicBezTo>
                  <a:pt x="7151714" y="2760440"/>
                  <a:pt x="7149237" y="2768441"/>
                  <a:pt x="7149428" y="2774823"/>
                </a:cubicBezTo>
                <a:cubicBezTo>
                  <a:pt x="7156743" y="3007967"/>
                  <a:pt x="7128777" y="3240881"/>
                  <a:pt x="7066465" y="3465672"/>
                </a:cubicBezTo>
                <a:cubicBezTo>
                  <a:pt x="6952165" y="3878580"/>
                  <a:pt x="6737948" y="4235863"/>
                  <a:pt x="6452578" y="4552760"/>
                </a:cubicBezTo>
                <a:cubicBezTo>
                  <a:pt x="6244553" y="4783836"/>
                  <a:pt x="6008809" y="4980242"/>
                  <a:pt x="5752110" y="5150263"/>
                </a:cubicBezTo>
                <a:lnTo>
                  <a:pt x="5827643" y="5150263"/>
                </a:lnTo>
                <a:cubicBezTo>
                  <a:pt x="6136539" y="4938904"/>
                  <a:pt x="6412192" y="4689348"/>
                  <a:pt x="6642793" y="4389406"/>
                </a:cubicBezTo>
                <a:cubicBezTo>
                  <a:pt x="6851295" y="4118324"/>
                  <a:pt x="7009125" y="3820859"/>
                  <a:pt x="7102469" y="3490817"/>
                </a:cubicBezTo>
                <a:cubicBezTo>
                  <a:pt x="7148646" y="3327473"/>
                  <a:pt x="7177069" y="3159624"/>
                  <a:pt x="7187242" y="2990183"/>
                </a:cubicBezTo>
                <a:cubicBezTo>
                  <a:pt x="7187623" y="2984087"/>
                  <a:pt x="7182384" y="2642330"/>
                  <a:pt x="7178288" y="2604802"/>
                </a:cubicBezTo>
                <a:close/>
                <a:moveTo>
                  <a:pt x="6342565" y="441389"/>
                </a:moveTo>
                <a:cubicBezTo>
                  <a:pt x="6829797" y="986533"/>
                  <a:pt x="7091135" y="1624422"/>
                  <a:pt x="7126567" y="2355056"/>
                </a:cubicBezTo>
                <a:cubicBezTo>
                  <a:pt x="7001123" y="1661827"/>
                  <a:pt x="6756426" y="1017365"/>
                  <a:pt x="6342565" y="441389"/>
                </a:cubicBezTo>
                <a:close/>
              </a:path>
            </a:pathLst>
          </a:custGeom>
          <a:solidFill>
            <a:schemeClr val="accent2"/>
          </a:solidFill>
          <a:ln w="9525"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0E489B84-9D5B-64EC-16DD-AE42E5F1E549}"/>
              </a:ext>
            </a:extLst>
          </p:cNvPr>
          <p:cNvSpPr>
            <a:spLocks noGrp="1"/>
          </p:cNvSpPr>
          <p:nvPr>
            <p:ph type="ctrTitle"/>
          </p:nvPr>
        </p:nvSpPr>
        <p:spPr>
          <a:xfrm>
            <a:off x="2558716" y="955309"/>
            <a:ext cx="7074568" cy="2898975"/>
          </a:xfrm>
        </p:spPr>
        <p:txBody>
          <a:bodyPr>
            <a:normAutofit/>
          </a:bodyPr>
          <a:lstStyle/>
          <a:p>
            <a:r>
              <a:rPr lang="en-AU" sz="6600">
                <a:solidFill>
                  <a:srgbClr val="FFFFFF"/>
                </a:solidFill>
              </a:rPr>
              <a:t>Isn't Drug Court a get out of gaol free card? </a:t>
            </a:r>
          </a:p>
        </p:txBody>
      </p:sp>
      <p:sp>
        <p:nvSpPr>
          <p:cNvPr id="11" name="sketch line">
            <a:extLst>
              <a:ext uri="{FF2B5EF4-FFF2-40B4-BE49-F238E27FC236}">
                <a16:creationId xmlns:a16="http://schemas.microsoft.com/office/drawing/2014/main" id="{41F77738-2AF0-4750-A0C7-F97C2C1759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173498"/>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1228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1BEE1416-84F3-2101-B49D-46A4971B81F2}"/>
              </a:ext>
            </a:extLst>
          </p:cNvPr>
          <p:cNvSpPr>
            <a:spLocks noGrp="1"/>
          </p:cNvSpPr>
          <p:nvPr>
            <p:ph type="title"/>
          </p:nvPr>
        </p:nvSpPr>
        <p:spPr>
          <a:xfrm>
            <a:off x="640080" y="1243013"/>
            <a:ext cx="3855720" cy="4371974"/>
          </a:xfrm>
        </p:spPr>
        <p:txBody>
          <a:bodyPr>
            <a:normAutofit/>
          </a:bodyPr>
          <a:lstStyle/>
          <a:p>
            <a:r>
              <a:rPr lang="en-AU" sz="3600" dirty="0">
                <a:solidFill>
                  <a:schemeClr val="tx2"/>
                </a:solidFill>
              </a:rPr>
              <a:t>Who might be eligible for Drug Court?</a:t>
            </a:r>
          </a:p>
        </p:txBody>
      </p:sp>
      <p:sp>
        <p:nvSpPr>
          <p:cNvPr id="3" name="Content Placeholder 2">
            <a:extLst>
              <a:ext uri="{FF2B5EF4-FFF2-40B4-BE49-F238E27FC236}">
                <a16:creationId xmlns:a16="http://schemas.microsoft.com/office/drawing/2014/main" id="{6D7E34D4-36F5-224D-9A5A-2118A1AB60A4}"/>
              </a:ext>
            </a:extLst>
          </p:cNvPr>
          <p:cNvSpPr>
            <a:spLocks noGrp="1"/>
          </p:cNvSpPr>
          <p:nvPr>
            <p:ph idx="1"/>
          </p:nvPr>
        </p:nvSpPr>
        <p:spPr>
          <a:xfrm>
            <a:off x="5640636" y="804672"/>
            <a:ext cx="5752788" cy="5230368"/>
          </a:xfrm>
        </p:spPr>
        <p:txBody>
          <a:bodyPr anchor="ctr">
            <a:normAutofit fontScale="92500" lnSpcReduction="10000"/>
          </a:bodyPr>
          <a:lstStyle/>
          <a:p>
            <a:r>
              <a:rPr lang="en-AU" sz="2400" dirty="0">
                <a:solidFill>
                  <a:schemeClr val="tx2"/>
                </a:solidFill>
              </a:rPr>
              <a:t>Must be charged with eligible offences </a:t>
            </a:r>
          </a:p>
          <a:p>
            <a:r>
              <a:rPr lang="en-AU" sz="2400" dirty="0">
                <a:solidFill>
                  <a:schemeClr val="tx2"/>
                </a:solidFill>
              </a:rPr>
              <a:t>Highly likely to serve a fulltime sentence of imprisonment </a:t>
            </a:r>
          </a:p>
          <a:p>
            <a:r>
              <a:rPr lang="en-AU" sz="2400" dirty="0">
                <a:solidFill>
                  <a:schemeClr val="tx2"/>
                </a:solidFill>
              </a:rPr>
              <a:t>Have entered a plea of guilty or be willing to enter a plea of guilty </a:t>
            </a:r>
          </a:p>
          <a:p>
            <a:r>
              <a:rPr lang="en-AU" sz="2400" dirty="0">
                <a:solidFill>
                  <a:schemeClr val="tx2"/>
                </a:solidFill>
              </a:rPr>
              <a:t>Be drug dependant (determination made by Health representative) </a:t>
            </a:r>
          </a:p>
          <a:p>
            <a:r>
              <a:rPr lang="en-AU" sz="2400" dirty="0">
                <a:solidFill>
                  <a:schemeClr val="tx2"/>
                </a:solidFill>
              </a:rPr>
              <a:t>Usual place of residence is within the Drug Court catchment area </a:t>
            </a:r>
          </a:p>
          <a:p>
            <a:r>
              <a:rPr lang="en-AU" sz="2400" b="1" dirty="0">
                <a:solidFill>
                  <a:srgbClr val="FF0000"/>
                </a:solidFill>
              </a:rPr>
              <a:t>A person is not eligible if: </a:t>
            </a:r>
          </a:p>
          <a:p>
            <a:r>
              <a:rPr lang="en-AU" sz="2400" dirty="0">
                <a:solidFill>
                  <a:schemeClr val="tx2"/>
                </a:solidFill>
                <a:highlight>
                  <a:srgbClr val="FFFFFF"/>
                </a:highlight>
              </a:rPr>
              <a:t>They are charged with </a:t>
            </a:r>
            <a:r>
              <a:rPr lang="en-AU" sz="2400" b="0" i="0" dirty="0">
                <a:solidFill>
                  <a:schemeClr val="tx2"/>
                </a:solidFill>
                <a:effectLst/>
                <a:highlight>
                  <a:srgbClr val="FFFFFF"/>
                </a:highlight>
              </a:rPr>
              <a:t>an offence punishable under Division 2 of Part 2 of the </a:t>
            </a:r>
            <a:r>
              <a:rPr lang="en-AU" sz="2400" b="0" i="1" u="none" strike="noStrike" dirty="0">
                <a:solidFill>
                  <a:schemeClr val="tx2"/>
                </a:solidFill>
                <a:effectLst/>
                <a:highlight>
                  <a:srgbClr val="FFFFFF"/>
                </a:highlight>
                <a:hlinkClick r:id="rId2"/>
              </a:rPr>
              <a:t>Drug Misuse and Trafficking Act 1985</a:t>
            </a:r>
            <a:r>
              <a:rPr lang="en-AU" sz="2400" b="0" i="0" dirty="0">
                <a:solidFill>
                  <a:schemeClr val="tx2"/>
                </a:solidFill>
                <a:effectLst/>
                <a:highlight>
                  <a:srgbClr val="FFFFFF"/>
                </a:highlight>
              </a:rPr>
              <a:t>, unless it is able to be dealt with summarily; OR</a:t>
            </a:r>
          </a:p>
          <a:p>
            <a:r>
              <a:rPr lang="en-AU" sz="2400" dirty="0">
                <a:solidFill>
                  <a:schemeClr val="tx2"/>
                </a:solidFill>
                <a:highlight>
                  <a:srgbClr val="FFFFFF"/>
                </a:highlight>
              </a:rPr>
              <a:t>An offence involving violent or sexual conduct </a:t>
            </a:r>
          </a:p>
          <a:p>
            <a:pPr marL="0" indent="0">
              <a:buNone/>
            </a:pPr>
            <a:endParaRPr lang="en-AU" sz="1800" dirty="0">
              <a:solidFill>
                <a:schemeClr val="tx2"/>
              </a:solidFill>
            </a:endParaRPr>
          </a:p>
        </p:txBody>
      </p:sp>
    </p:spTree>
    <p:extLst>
      <p:ext uri="{BB962C8B-B14F-4D97-AF65-F5344CB8AC3E}">
        <p14:creationId xmlns:p14="http://schemas.microsoft.com/office/powerpoint/2010/main" val="4044739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4BF5A49-A20C-753A-3DA2-52BAFCCF486E}"/>
              </a:ext>
            </a:extLst>
          </p:cNvPr>
          <p:cNvSpPr txBox="1"/>
          <p:nvPr/>
        </p:nvSpPr>
        <p:spPr>
          <a:xfrm>
            <a:off x="8034338" y="1979265"/>
            <a:ext cx="3348036" cy="4062651"/>
          </a:xfrm>
          <a:prstGeom prst="rect">
            <a:avLst/>
          </a:prstGeom>
          <a:noFill/>
        </p:spPr>
        <p:txBody>
          <a:bodyPr wrap="square" rtlCol="0">
            <a:spAutoFit/>
          </a:bodyPr>
          <a:lstStyle/>
          <a:p>
            <a:pPr marL="285750" indent="-285750">
              <a:buFont typeface="Arial" panose="020B0604020202020204" pitchFamily="34" charset="0"/>
              <a:buChar char="•"/>
            </a:pPr>
            <a:r>
              <a:rPr lang="en-AU" sz="2000" dirty="0"/>
              <a:t>Attend court once a month </a:t>
            </a:r>
          </a:p>
          <a:p>
            <a:pPr marL="285750" indent="-285750">
              <a:buFont typeface="Arial" panose="020B0604020202020204" pitchFamily="34" charset="0"/>
              <a:buChar char="•"/>
            </a:pPr>
            <a:r>
              <a:rPr lang="en-AU" sz="2000" dirty="0"/>
              <a:t>Monthly counselling appointments </a:t>
            </a:r>
          </a:p>
          <a:p>
            <a:pPr marL="285750" indent="-285750">
              <a:buFont typeface="Arial" panose="020B0604020202020204" pitchFamily="34" charset="0"/>
              <a:buChar char="•"/>
            </a:pPr>
            <a:r>
              <a:rPr lang="en-AU" sz="2000" dirty="0"/>
              <a:t>Monthly check in with community corrections </a:t>
            </a:r>
          </a:p>
          <a:p>
            <a:pPr marL="285750" indent="-285750">
              <a:buFont typeface="Arial" panose="020B0604020202020204" pitchFamily="34" charset="0"/>
              <a:buChar char="•"/>
            </a:pPr>
            <a:r>
              <a:rPr lang="en-AU" sz="2000" dirty="0"/>
              <a:t>Need to be working minimum 3 days per week or engaging in positive activity 3 days per week </a:t>
            </a:r>
          </a:p>
          <a:p>
            <a:pPr marL="285750" indent="-285750">
              <a:buFont typeface="Arial" panose="020B0604020202020204" pitchFamily="34" charset="0"/>
              <a:buChar char="•"/>
            </a:pPr>
            <a:r>
              <a:rPr lang="en-AU" sz="2000" dirty="0"/>
              <a:t>Alcohol must be below BAC 0.05</a:t>
            </a:r>
          </a:p>
          <a:p>
            <a:pPr marL="285750" indent="-285750">
              <a:buFont typeface="Arial" panose="020B0604020202020204" pitchFamily="34" charset="0"/>
              <a:buChar char="•"/>
            </a:pPr>
            <a:r>
              <a:rPr lang="en-AU" sz="2000" dirty="0"/>
              <a:t>Drug tests</a:t>
            </a:r>
            <a:r>
              <a:rPr lang="en-AU" sz="2000" b="1" dirty="0"/>
              <a:t> twice a week </a:t>
            </a:r>
          </a:p>
          <a:p>
            <a:r>
              <a:rPr lang="en-AU" b="1" dirty="0"/>
              <a:t> </a:t>
            </a:r>
          </a:p>
        </p:txBody>
      </p:sp>
      <p:sp>
        <p:nvSpPr>
          <p:cNvPr id="9" name="TextBox 8">
            <a:extLst>
              <a:ext uri="{FF2B5EF4-FFF2-40B4-BE49-F238E27FC236}">
                <a16:creationId xmlns:a16="http://schemas.microsoft.com/office/drawing/2014/main" id="{045186C3-4EC7-CE61-669A-046181B21251}"/>
              </a:ext>
            </a:extLst>
          </p:cNvPr>
          <p:cNvSpPr txBox="1"/>
          <p:nvPr/>
        </p:nvSpPr>
        <p:spPr>
          <a:xfrm>
            <a:off x="789383" y="1979265"/>
            <a:ext cx="2928938" cy="4647426"/>
          </a:xfrm>
          <a:prstGeom prst="rect">
            <a:avLst/>
          </a:prstGeom>
          <a:noFill/>
        </p:spPr>
        <p:txBody>
          <a:bodyPr wrap="square" rtlCol="0">
            <a:spAutoFit/>
          </a:bodyPr>
          <a:lstStyle/>
          <a:p>
            <a:pPr marL="285750" indent="-285750">
              <a:buFont typeface="Arial" panose="020B0604020202020204" pitchFamily="34" charset="0"/>
              <a:buChar char="•"/>
            </a:pPr>
            <a:r>
              <a:rPr lang="en-AU" sz="2000" dirty="0"/>
              <a:t>Attend court once per week </a:t>
            </a:r>
          </a:p>
          <a:p>
            <a:pPr marL="285750" indent="-285750">
              <a:buFont typeface="Arial" panose="020B0604020202020204" pitchFamily="34" charset="0"/>
              <a:buChar char="•"/>
            </a:pPr>
            <a:r>
              <a:rPr lang="en-AU" sz="2000" dirty="0"/>
              <a:t>Curfew 7pm – 7am for the four weeks</a:t>
            </a:r>
          </a:p>
          <a:p>
            <a:pPr marL="285750" indent="-285750">
              <a:buFont typeface="Arial" panose="020B0604020202020204" pitchFamily="34" charset="0"/>
              <a:buChar char="•"/>
            </a:pPr>
            <a:r>
              <a:rPr lang="en-AU" sz="2000" dirty="0"/>
              <a:t>Weekly home visits from community corrections officer </a:t>
            </a:r>
          </a:p>
          <a:p>
            <a:pPr marL="285750" indent="-285750">
              <a:buFont typeface="Arial" panose="020B0604020202020204" pitchFamily="34" charset="0"/>
              <a:buChar char="•"/>
            </a:pPr>
            <a:r>
              <a:rPr lang="en-AU" sz="2000" dirty="0"/>
              <a:t>Weekly counselling appointments </a:t>
            </a:r>
          </a:p>
          <a:p>
            <a:pPr marL="285750" indent="-285750">
              <a:buFont typeface="Arial" panose="020B0604020202020204" pitchFamily="34" charset="0"/>
              <a:buChar char="•"/>
            </a:pPr>
            <a:r>
              <a:rPr lang="en-AU" sz="2000" dirty="0"/>
              <a:t>Drug tests </a:t>
            </a:r>
            <a:r>
              <a:rPr lang="en-AU" sz="2000" b="1" dirty="0"/>
              <a:t>three times per week  </a:t>
            </a:r>
          </a:p>
          <a:p>
            <a:pPr marL="285750" indent="-285750">
              <a:buFont typeface="Arial" panose="020B0604020202020204" pitchFamily="34" charset="0"/>
              <a:buChar char="•"/>
            </a:pPr>
            <a:r>
              <a:rPr lang="en-AU" sz="2000" dirty="0"/>
              <a:t>Not able to do any  paid employment </a:t>
            </a:r>
          </a:p>
          <a:p>
            <a:pPr marL="285750" indent="-285750">
              <a:buFont typeface="Arial" panose="020B0604020202020204" pitchFamily="34" charset="0"/>
              <a:buChar char="•"/>
            </a:pPr>
            <a:r>
              <a:rPr lang="en-AU" sz="2000" dirty="0"/>
              <a:t>No alcohol </a:t>
            </a:r>
          </a:p>
          <a:p>
            <a:endParaRPr lang="en-AU" dirty="0"/>
          </a:p>
        </p:txBody>
      </p:sp>
      <p:sp>
        <p:nvSpPr>
          <p:cNvPr id="10" name="TextBox 9">
            <a:extLst>
              <a:ext uri="{FF2B5EF4-FFF2-40B4-BE49-F238E27FC236}">
                <a16:creationId xmlns:a16="http://schemas.microsoft.com/office/drawing/2014/main" id="{EA0D6D46-52E1-DD0D-8122-03ACAA437B2F}"/>
              </a:ext>
            </a:extLst>
          </p:cNvPr>
          <p:cNvSpPr txBox="1"/>
          <p:nvPr/>
        </p:nvSpPr>
        <p:spPr>
          <a:xfrm>
            <a:off x="4380904" y="2114551"/>
            <a:ext cx="3348037" cy="3447098"/>
          </a:xfrm>
          <a:prstGeom prst="rect">
            <a:avLst/>
          </a:prstGeom>
          <a:noFill/>
        </p:spPr>
        <p:txBody>
          <a:bodyPr wrap="square" rtlCol="0">
            <a:spAutoFit/>
          </a:bodyPr>
          <a:lstStyle/>
          <a:p>
            <a:pPr marL="285750" indent="-285750">
              <a:buFont typeface="Arial" panose="020B0604020202020204" pitchFamily="34" charset="0"/>
              <a:buChar char="•"/>
            </a:pPr>
            <a:r>
              <a:rPr lang="en-AU" sz="2000" dirty="0"/>
              <a:t>Attend court fortnightly </a:t>
            </a:r>
          </a:p>
          <a:p>
            <a:pPr marL="285750" indent="-285750">
              <a:buFont typeface="Arial" panose="020B0604020202020204" pitchFamily="34" charset="0"/>
              <a:buChar char="•"/>
            </a:pPr>
            <a:r>
              <a:rPr lang="en-AU" sz="2000" dirty="0"/>
              <a:t>Start looking for work or positive activity such as </a:t>
            </a:r>
            <a:r>
              <a:rPr lang="en-AU" sz="2000" dirty="0" err="1"/>
              <a:t>tafe</a:t>
            </a:r>
            <a:endParaRPr lang="en-AU" sz="2000" dirty="0"/>
          </a:p>
          <a:p>
            <a:pPr marL="285750" indent="-285750">
              <a:buFont typeface="Arial" panose="020B0604020202020204" pitchFamily="34" charset="0"/>
              <a:buChar char="•"/>
            </a:pPr>
            <a:r>
              <a:rPr lang="en-AU" sz="2000" dirty="0"/>
              <a:t>Fortnightly home visits with community corrections </a:t>
            </a:r>
          </a:p>
          <a:p>
            <a:pPr marL="285750" indent="-285750">
              <a:buFont typeface="Arial" panose="020B0604020202020204" pitchFamily="34" charset="0"/>
              <a:buChar char="•"/>
            </a:pPr>
            <a:r>
              <a:rPr lang="en-AU" sz="2000" dirty="0"/>
              <a:t>Fortnightly counselling appointments </a:t>
            </a:r>
          </a:p>
          <a:p>
            <a:pPr marL="285750" indent="-285750">
              <a:buFont typeface="Arial" panose="020B0604020202020204" pitchFamily="34" charset="0"/>
              <a:buChar char="•"/>
            </a:pPr>
            <a:r>
              <a:rPr lang="en-AU" sz="2000" dirty="0"/>
              <a:t>Alcohol must be below BAC 0.05</a:t>
            </a:r>
          </a:p>
          <a:p>
            <a:pPr marL="285750" indent="-285750">
              <a:buFont typeface="Arial" panose="020B0604020202020204" pitchFamily="34" charset="0"/>
              <a:buChar char="•"/>
            </a:pPr>
            <a:r>
              <a:rPr lang="en-AU" sz="2000" dirty="0"/>
              <a:t>Drug tests </a:t>
            </a:r>
            <a:r>
              <a:rPr lang="en-AU" sz="2000" b="1" dirty="0"/>
              <a:t>twice a week </a:t>
            </a:r>
            <a:r>
              <a:rPr lang="en-AU" sz="2000" dirty="0"/>
              <a:t> </a:t>
            </a:r>
          </a:p>
        </p:txBody>
      </p:sp>
      <p:graphicFrame>
        <p:nvGraphicFramePr>
          <p:cNvPr id="12" name="Content Placeholder 3">
            <a:extLst>
              <a:ext uri="{FF2B5EF4-FFF2-40B4-BE49-F238E27FC236}">
                <a16:creationId xmlns:a16="http://schemas.microsoft.com/office/drawing/2014/main" id="{399BB911-2007-7949-2EE3-0CECF3F93799}"/>
              </a:ext>
            </a:extLst>
          </p:cNvPr>
          <p:cNvGraphicFramePr/>
          <p:nvPr>
            <p:extLst>
              <p:ext uri="{D42A27DB-BD31-4B8C-83A1-F6EECF244321}">
                <p14:modId xmlns:p14="http://schemas.microsoft.com/office/powerpoint/2010/main" val="1090439573"/>
              </p:ext>
            </p:extLst>
          </p:nvPr>
        </p:nvGraphicFramePr>
        <p:xfrm>
          <a:off x="789383" y="1"/>
          <a:ext cx="10613233" cy="160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1979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AAE8BA3-34C7-029F-8760-8FF42809C868}"/>
              </a:ext>
            </a:extLst>
          </p:cNvPr>
          <p:cNvSpPr>
            <a:spLocks noGrp="1"/>
          </p:cNvSpPr>
          <p:nvPr>
            <p:ph type="title"/>
          </p:nvPr>
        </p:nvSpPr>
        <p:spPr>
          <a:xfrm>
            <a:off x="621792" y="1161288"/>
            <a:ext cx="3602736" cy="4526280"/>
          </a:xfrm>
        </p:spPr>
        <p:txBody>
          <a:bodyPr>
            <a:normAutofit/>
          </a:bodyPr>
          <a:lstStyle/>
          <a:p>
            <a:r>
              <a:rPr lang="en-AU" sz="4000"/>
              <a:t>What does it take to Graduate?  </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6C08ACC1-23A3-290E-B3E8-9D5D8D447A81}"/>
              </a:ext>
            </a:extLst>
          </p:cNvPr>
          <p:cNvGraphicFramePr>
            <a:graphicFrameLocks noGrp="1"/>
          </p:cNvGraphicFramePr>
          <p:nvPr>
            <p:ph idx="1"/>
            <p:extLst>
              <p:ext uri="{D42A27DB-BD31-4B8C-83A1-F6EECF244321}">
                <p14:modId xmlns:p14="http://schemas.microsoft.com/office/powerpoint/2010/main" val="172014613"/>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7652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BCFDB59E-3A62-4F0F-9E32-9247902BC846}"/>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dgm id="{397C277C-6133-494D-8358-15DEDE7815F8}"/>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graphicEl>
                                              <a:dgm id="{90A50840-6A7C-46F5-99EB-650EAE313908}"/>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6B01C533-B191-44E7-A4DC-C16B47DA1E59}"/>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graphicEl>
                                              <a:dgm id="{E88B1CDB-4DDF-4BE3-B77A-B489514D028E}"/>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22F82E7A-8C16-454B-B272-9AC67C65E6B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26A933A3-E6D9-4085-9249-ECAE37F3B502}"/>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50EDB961-67BD-4E1D-9182-861D8935D174}"/>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graphicEl>
                                              <a:dgm id="{4E647AA6-66C6-4EF3-902F-E5EA826A7790}"/>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graphicEl>
                                              <a:dgm id="{F03A8B3F-B450-4D0A-94BB-39DB64993BF1}"/>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graphicEl>
                                              <a:dgm id="{15BD3D93-030A-45A6-A28B-BF8107278FC6}"/>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
                                            <p:graphicEl>
                                              <a:dgm id="{CA815D7D-CEEF-43EE-BD6A-92D6ED735CA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alpha val="35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C5278130-DFE0-457B-8698-88DF69019D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Rectangle 15">
            <a:extLst>
              <a:ext uri="{FF2B5EF4-FFF2-40B4-BE49-F238E27FC236}">
                <a16:creationId xmlns:a16="http://schemas.microsoft.com/office/drawing/2014/main" id="{2F99531B-1681-4D6E-BECB-18325B33A6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Rectangle 17">
            <a:extLst>
              <a:ext uri="{FF2B5EF4-FFF2-40B4-BE49-F238E27FC236}">
                <a16:creationId xmlns:a16="http://schemas.microsoft.com/office/drawing/2014/main" id="{20344094-430A-400B-804B-910E696A1A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709375"/>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53C67DF-7782-4E57-AB9B-F1B4811AD8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43451" y="1248213"/>
            <a:ext cx="5413238" cy="4326335"/>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7B89B5-410C-F4CB-2FC8-60AD36DEB6AA}"/>
              </a:ext>
            </a:extLst>
          </p:cNvPr>
          <p:cNvSpPr>
            <a:spLocks noGrp="1"/>
          </p:cNvSpPr>
          <p:nvPr>
            <p:ph type="title"/>
          </p:nvPr>
        </p:nvSpPr>
        <p:spPr>
          <a:xfrm>
            <a:off x="504967" y="675564"/>
            <a:ext cx="3609833" cy="5204085"/>
          </a:xfrm>
        </p:spPr>
        <p:txBody>
          <a:bodyPr>
            <a:normAutofit/>
          </a:bodyPr>
          <a:lstStyle/>
          <a:p>
            <a:r>
              <a:rPr lang="en-AU" dirty="0"/>
              <a:t>What is the capacity of the Drug Court? </a:t>
            </a:r>
          </a:p>
        </p:txBody>
      </p:sp>
      <p:cxnSp>
        <p:nvCxnSpPr>
          <p:cNvPr id="22" name="Straight Connector 21">
            <a:extLst>
              <a:ext uri="{FF2B5EF4-FFF2-40B4-BE49-F238E27FC236}">
                <a16:creationId xmlns:a16="http://schemas.microsoft.com/office/drawing/2014/main" id="{B03A5AE3-BD30-455C-842B-7626C8BEF0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365990"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DBECAA5-1F2D-470D-875C-8F2C2CA3E5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0" name="Content Placeholder 7">
            <a:extLst>
              <a:ext uri="{FF2B5EF4-FFF2-40B4-BE49-F238E27FC236}">
                <a16:creationId xmlns:a16="http://schemas.microsoft.com/office/drawing/2014/main" id="{E27BC7C5-C491-3A3A-6F2A-82F6D5C33A89}"/>
              </a:ext>
            </a:extLst>
          </p:cNvPr>
          <p:cNvGraphicFramePr>
            <a:graphicFrameLocks noGrp="1"/>
          </p:cNvGraphicFramePr>
          <p:nvPr>
            <p:ph idx="1"/>
            <p:extLst>
              <p:ext uri="{D42A27DB-BD31-4B8C-83A1-F6EECF244321}">
                <p14:modId xmlns:p14="http://schemas.microsoft.com/office/powerpoint/2010/main" val="1278864317"/>
              </p:ext>
            </p:extLst>
          </p:nvPr>
        </p:nvGraphicFramePr>
        <p:xfrm>
          <a:off x="4776730" y="819369"/>
          <a:ext cx="6589260" cy="52439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89336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alpha val="35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5278130-DFE0-457B-8698-88DF69019D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2F99531B-1681-4D6E-BECB-18325B33A6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a16="http://schemas.microsoft.com/office/drawing/2014/main" id="{20344094-430A-400B-804B-910E696A1A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709375"/>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53C67DF-7782-4E57-AB9B-F1B4811AD8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43451" y="1248213"/>
            <a:ext cx="5413238" cy="4326335"/>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204B1C-1655-7FD1-0238-3D9C3E290DB3}"/>
              </a:ext>
            </a:extLst>
          </p:cNvPr>
          <p:cNvSpPr>
            <a:spLocks noGrp="1"/>
          </p:cNvSpPr>
          <p:nvPr>
            <p:ph type="title"/>
          </p:nvPr>
        </p:nvSpPr>
        <p:spPr>
          <a:xfrm>
            <a:off x="504967" y="675564"/>
            <a:ext cx="3609833" cy="5204085"/>
          </a:xfrm>
        </p:spPr>
        <p:txBody>
          <a:bodyPr>
            <a:normAutofit/>
          </a:bodyPr>
          <a:lstStyle/>
          <a:p>
            <a:r>
              <a:rPr lang="en-AU" dirty="0"/>
              <a:t>Current numbers for each location</a:t>
            </a:r>
            <a:br>
              <a:rPr lang="en-AU" dirty="0"/>
            </a:br>
            <a:r>
              <a:rPr lang="en-AU" sz="1200" dirty="0"/>
              <a:t>*as at Monday 24 June 2024</a:t>
            </a:r>
          </a:p>
        </p:txBody>
      </p:sp>
      <p:cxnSp>
        <p:nvCxnSpPr>
          <p:cNvPr id="17" name="Straight Connector 16">
            <a:extLst>
              <a:ext uri="{FF2B5EF4-FFF2-40B4-BE49-F238E27FC236}">
                <a16:creationId xmlns:a16="http://schemas.microsoft.com/office/drawing/2014/main" id="{B03A5AE3-BD30-455C-842B-7626C8BEF0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365990"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DBECAA5-1F2D-470D-875C-8F2C2CA3E5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743583D2-2538-C51E-199D-BA6177C114EB}"/>
              </a:ext>
            </a:extLst>
          </p:cNvPr>
          <p:cNvGraphicFramePr>
            <a:graphicFrameLocks noGrp="1"/>
          </p:cNvGraphicFramePr>
          <p:nvPr>
            <p:ph idx="1"/>
            <p:extLst>
              <p:ext uri="{D42A27DB-BD31-4B8C-83A1-F6EECF244321}">
                <p14:modId xmlns:p14="http://schemas.microsoft.com/office/powerpoint/2010/main" val="426080277"/>
              </p:ext>
            </p:extLst>
          </p:nvPr>
        </p:nvGraphicFramePr>
        <p:xfrm>
          <a:off x="4776730" y="819369"/>
          <a:ext cx="6589260" cy="52439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8720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488350-844C-C930-18AE-36BAEFDE9EF7}"/>
              </a:ext>
            </a:extLst>
          </p:cNvPr>
          <p:cNvSpPr>
            <a:spLocks noGrp="1"/>
          </p:cNvSpPr>
          <p:nvPr>
            <p:ph type="title"/>
          </p:nvPr>
        </p:nvSpPr>
        <p:spPr>
          <a:xfrm>
            <a:off x="838200" y="365125"/>
            <a:ext cx="10515600" cy="1325563"/>
          </a:xfrm>
        </p:spPr>
        <p:txBody>
          <a:bodyPr>
            <a:normAutofit fontScale="90000"/>
          </a:bodyPr>
          <a:lstStyle/>
          <a:p>
            <a:r>
              <a:rPr lang="en-AU" sz="5400" dirty="0"/>
              <a:t>Compulsory Drug Treatment Correctional Centre  (CDTCC) </a:t>
            </a:r>
          </a:p>
        </p:txBody>
      </p:sp>
      <p:sp>
        <p:nvSpPr>
          <p:cNvPr id="1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B729F3C-4CD0-8C7F-A310-C8CB0E0612D9}"/>
              </a:ext>
            </a:extLst>
          </p:cNvPr>
          <p:cNvSpPr>
            <a:spLocks noGrp="1"/>
          </p:cNvSpPr>
          <p:nvPr>
            <p:ph idx="1"/>
          </p:nvPr>
        </p:nvSpPr>
        <p:spPr>
          <a:xfrm>
            <a:off x="184731" y="1929384"/>
            <a:ext cx="11169069" cy="4746838"/>
          </a:xfrm>
        </p:spPr>
        <p:txBody>
          <a:bodyPr>
            <a:normAutofit lnSpcReduction="10000"/>
          </a:bodyPr>
          <a:lstStyle/>
          <a:p>
            <a:pPr marL="0" marR="0" lvl="0" indent="0" defTabSz="914400" rtl="0" eaLnBrk="0" fontAlgn="base" latinLnBrk="0" hangingPunct="0">
              <a:spcBef>
                <a:spcPct val="0"/>
              </a:spcBef>
              <a:spcAft>
                <a:spcPct val="0"/>
              </a:spcAft>
              <a:buClrTx/>
              <a:buSzTx/>
              <a:buFontTx/>
              <a:buNone/>
              <a:tabLst/>
            </a:pPr>
            <a:r>
              <a:rPr lang="en-AU" sz="2400" dirty="0"/>
              <a:t>A person is eligible for CDTCC if </a:t>
            </a:r>
            <a:r>
              <a:rPr kumimoji="0" lang="en-US" altLang="en-US" sz="2400" b="0" i="0" u="none" strike="noStrike" cap="none" normalizeH="0" baseline="0" dirty="0">
                <a:ln>
                  <a:noFill/>
                </a:ln>
                <a:effectLst/>
                <a:cs typeface="Times New Roman" panose="02020603050405020304" pitchFamily="18" charset="0"/>
              </a:rPr>
              <a:t>the person has been sentenced to a term of fulltime imprisonment and at the time that the sentence was imposed—</a:t>
            </a:r>
            <a:endParaRPr kumimoji="0" lang="en-US" altLang="en-US" sz="2400" b="0" i="0" u="none" strike="noStrike" cap="none" normalizeH="0" baseline="0" dirty="0">
              <a:ln>
                <a:noFill/>
              </a:ln>
              <a:effectLst/>
            </a:endParaRPr>
          </a:p>
          <a:p>
            <a:pPr eaLnBrk="0" fontAlgn="base" hangingPunct="0">
              <a:spcBef>
                <a:spcPct val="0"/>
              </a:spcBef>
              <a:spcAft>
                <a:spcPct val="0"/>
              </a:spcAft>
            </a:pPr>
            <a:r>
              <a:rPr lang="en-US" altLang="en-US" sz="2400" dirty="0">
                <a:cs typeface="Times New Roman" panose="02020603050405020304" pitchFamily="18" charset="0"/>
              </a:rPr>
              <a:t>there is at least 18 months left on their NPP </a:t>
            </a:r>
            <a:r>
              <a:rPr kumimoji="0" lang="en-US" altLang="en-US" sz="2400" b="0" i="0" u="none" strike="noStrike" cap="none" normalizeH="0" baseline="0" dirty="0">
                <a:ln>
                  <a:noFill/>
                </a:ln>
                <a:effectLst/>
                <a:cs typeface="Times New Roman" panose="02020603050405020304" pitchFamily="18" charset="0"/>
              </a:rPr>
              <a:t>, and</a:t>
            </a:r>
            <a:endParaRPr kumimoji="0" lang="en-US" altLang="en-US" sz="2400" b="0" i="0" u="none" strike="noStrike" cap="none" normalizeH="0" baseline="0" dirty="0">
              <a:ln>
                <a:noFill/>
              </a:ln>
              <a:effectLst/>
            </a:endParaRPr>
          </a:p>
          <a:p>
            <a:pPr eaLnBrk="0" fontAlgn="base" hangingPunct="0">
              <a:spcBef>
                <a:spcPct val="0"/>
              </a:spcBef>
              <a:spcAft>
                <a:spcPct val="0"/>
              </a:spcAft>
            </a:pPr>
            <a:r>
              <a:rPr kumimoji="0" lang="en-US" altLang="en-US" sz="2400" b="0" i="0" u="none" strike="noStrike" cap="none" normalizeH="0" baseline="0" dirty="0">
                <a:ln>
                  <a:noFill/>
                </a:ln>
                <a:effectLst/>
                <a:cs typeface="Times New Roman" panose="02020603050405020304" pitchFamily="18" charset="0"/>
              </a:rPr>
              <a:t>The total time left on sentence is no more than 6 years </a:t>
            </a:r>
            <a:endParaRPr lang="en-US" altLang="en-US" sz="2400" dirty="0">
              <a:cs typeface="Times New Roman" panose="02020603050405020304" pitchFamily="18" charset="0"/>
            </a:endParaRPr>
          </a:p>
          <a:p>
            <a:pPr eaLnBrk="0" fontAlgn="base" hangingPunct="0">
              <a:spcBef>
                <a:spcPct val="0"/>
              </a:spcBef>
              <a:spcAft>
                <a:spcPct val="0"/>
              </a:spcAft>
            </a:pPr>
            <a:r>
              <a:rPr lang="en-AU" sz="2400" b="0" i="0" dirty="0">
                <a:effectLst/>
                <a:highlight>
                  <a:srgbClr val="FFFFFF"/>
                </a:highlight>
              </a:rPr>
              <a:t>The person is drug dependant and the offence was related to the person’s long-term drug dependency</a:t>
            </a:r>
          </a:p>
          <a:p>
            <a:pPr eaLnBrk="0" fontAlgn="base" hangingPunct="0">
              <a:spcBef>
                <a:spcPct val="0"/>
              </a:spcBef>
              <a:spcAft>
                <a:spcPct val="0"/>
              </a:spcAft>
            </a:pPr>
            <a:endParaRPr lang="en-US" altLang="en-US" sz="2400" dirty="0">
              <a:cs typeface="Times New Roman" panose="02020603050405020304" pitchFamily="18" charset="0"/>
            </a:endParaRPr>
          </a:p>
          <a:p>
            <a:pPr marL="0" marR="0" lvl="0" indent="0" defTabSz="914400" rtl="0" eaLnBrk="0" fontAlgn="base" latinLnBrk="0" hangingPunct="0">
              <a:spcBef>
                <a:spcPct val="0"/>
              </a:spcBef>
              <a:spcAft>
                <a:spcPct val="0"/>
              </a:spcAft>
              <a:buClrTx/>
              <a:buSzTx/>
              <a:buFontTx/>
              <a:buNone/>
              <a:tabLst/>
            </a:pPr>
            <a:r>
              <a:rPr kumimoji="0" lang="en-US" altLang="en-US" sz="2400" b="0" i="0" u="none" strike="noStrike" cap="none" normalizeH="0" baseline="0" dirty="0">
                <a:ln>
                  <a:noFill/>
                </a:ln>
                <a:effectLst/>
                <a:cs typeface="Times New Roman" panose="02020603050405020304" pitchFamily="18" charset="0"/>
              </a:rPr>
              <a:t>A person is not an eligible convicted offender if—</a:t>
            </a:r>
            <a:endParaRPr kumimoji="0" lang="en-US" altLang="en-US" sz="2400" b="0" i="0" u="none" strike="noStrike" cap="none" normalizeH="0" baseline="0" dirty="0">
              <a:ln>
                <a:noFill/>
              </a:ln>
              <a:effectLst/>
            </a:endParaRPr>
          </a:p>
          <a:p>
            <a:pPr eaLnBrk="0" fontAlgn="base" hangingPunct="0">
              <a:spcBef>
                <a:spcPct val="0"/>
              </a:spcBef>
              <a:spcAft>
                <a:spcPct val="0"/>
              </a:spcAft>
            </a:pPr>
            <a:r>
              <a:rPr kumimoji="0" lang="en-US" altLang="en-US" sz="2400" b="0" i="0" u="none" strike="noStrike" cap="none" normalizeH="0" baseline="0" dirty="0">
                <a:ln>
                  <a:noFill/>
                </a:ln>
                <a:effectLst/>
                <a:cs typeface="Times New Roman" panose="02020603050405020304" pitchFamily="18" charset="0"/>
              </a:rPr>
              <a:t>the offence for which the person has been convicted involved the use of a firearm, or</a:t>
            </a:r>
            <a:endParaRPr kumimoji="0" lang="en-US" altLang="en-US" sz="2400" b="0" i="0" u="none" strike="noStrike" cap="none" normalizeH="0" baseline="0" dirty="0">
              <a:ln>
                <a:noFill/>
              </a:ln>
              <a:effectLst/>
            </a:endParaRPr>
          </a:p>
          <a:p>
            <a:pPr eaLnBrk="0" fontAlgn="base" hangingPunct="0">
              <a:spcBef>
                <a:spcPct val="0"/>
              </a:spcBef>
              <a:spcAft>
                <a:spcPct val="0"/>
              </a:spcAft>
            </a:pPr>
            <a:r>
              <a:rPr kumimoji="0" lang="en-US" altLang="en-US" sz="2400" b="0" i="0" u="none" strike="noStrike" cap="none" normalizeH="0" baseline="0" dirty="0">
                <a:ln>
                  <a:noFill/>
                </a:ln>
                <a:effectLst/>
                <a:cs typeface="Times New Roman" panose="02020603050405020304" pitchFamily="18" charset="0"/>
              </a:rPr>
              <a:t>the person has been convicted at any time of any of the following—</a:t>
            </a:r>
          </a:p>
          <a:p>
            <a:pPr lvl="1" eaLnBrk="0" fontAlgn="base" hangingPunct="0">
              <a:spcBef>
                <a:spcPct val="0"/>
              </a:spcBef>
              <a:spcAft>
                <a:spcPct val="0"/>
              </a:spcAft>
            </a:pPr>
            <a:r>
              <a:rPr kumimoji="0" lang="en-US" altLang="en-US" b="0" i="0" u="none" strike="noStrike" cap="none" normalizeH="0" baseline="0" dirty="0">
                <a:ln>
                  <a:noFill/>
                </a:ln>
                <a:effectLst/>
                <a:cs typeface="Times New Roman" panose="02020603050405020304" pitchFamily="18" charset="0"/>
              </a:rPr>
              <a:t> murder, attempted murder or manslaughter,</a:t>
            </a:r>
          </a:p>
          <a:p>
            <a:pPr lvl="1" eaLnBrk="0" fontAlgn="base" hangingPunct="0">
              <a:spcBef>
                <a:spcPct val="0"/>
              </a:spcBef>
              <a:spcAft>
                <a:spcPct val="0"/>
              </a:spcAft>
            </a:pPr>
            <a:r>
              <a:rPr kumimoji="0" lang="en-US" altLang="en-US" b="0" i="0" u="none" strike="noStrike" cap="none" normalizeH="0" baseline="0" dirty="0">
                <a:ln>
                  <a:noFill/>
                </a:ln>
                <a:effectLst/>
                <a:cs typeface="Times New Roman" panose="02020603050405020304" pitchFamily="18" charset="0"/>
              </a:rPr>
              <a:t> sexual assault of an adult or child or a sexual offence involving a child,</a:t>
            </a:r>
          </a:p>
          <a:p>
            <a:pPr lvl="1" eaLnBrk="0" fontAlgn="base" hangingPunct="0">
              <a:spcBef>
                <a:spcPct val="0"/>
              </a:spcBef>
              <a:spcAft>
                <a:spcPct val="0"/>
              </a:spcAft>
            </a:pPr>
            <a:r>
              <a:rPr kumimoji="0" lang="en-US" altLang="en-US" b="0" i="0" u="none" strike="noStrike" cap="none" normalizeH="0" baseline="0" dirty="0">
                <a:ln>
                  <a:noFill/>
                </a:ln>
                <a:effectLst/>
                <a:cs typeface="Times New Roman" panose="02020603050405020304" pitchFamily="18" charset="0"/>
              </a:rPr>
              <a:t>any offence involving the violent use of a firearm,</a:t>
            </a:r>
          </a:p>
          <a:p>
            <a:pPr lvl="1" eaLnBrk="0" fontAlgn="base" hangingPunct="0">
              <a:spcBef>
                <a:spcPct val="0"/>
              </a:spcBef>
              <a:spcAft>
                <a:spcPct val="0"/>
              </a:spcAft>
            </a:pPr>
            <a:r>
              <a:rPr kumimoji="0" lang="en-US" altLang="en-US" b="0" i="0" u="none" strike="noStrike" cap="none" normalizeH="0" baseline="0" dirty="0">
                <a:ln>
                  <a:noFill/>
                </a:ln>
                <a:effectLst/>
                <a:cs typeface="Times New Roman" panose="02020603050405020304" pitchFamily="18" charset="0"/>
              </a:rPr>
              <a:t>an offence involving a commercial quantity or large commercial quantity of a prohibited plant or prohibited drug,</a:t>
            </a:r>
            <a:endParaRPr lang="en-AU" b="0" i="0" dirty="0">
              <a:effectLst/>
              <a:highlight>
                <a:srgbClr val="FFFFFF"/>
              </a:highlight>
            </a:endParaRPr>
          </a:p>
          <a:p>
            <a:endParaRPr lang="en-AU" sz="1500" b="0" i="0" dirty="0">
              <a:effectLst/>
              <a:highlight>
                <a:srgbClr val="FFFFFF"/>
              </a:highlight>
              <a:latin typeface="Times New Roman" panose="02020603050405020304" pitchFamily="18" charset="0"/>
            </a:endParaRPr>
          </a:p>
          <a:p>
            <a:endParaRPr lang="en-AU" sz="1500" dirty="0"/>
          </a:p>
        </p:txBody>
      </p:sp>
      <p:sp>
        <p:nvSpPr>
          <p:cNvPr id="6" name="Rectangle 3">
            <a:extLst>
              <a:ext uri="{FF2B5EF4-FFF2-40B4-BE49-F238E27FC236}">
                <a16:creationId xmlns:a16="http://schemas.microsoft.com/office/drawing/2014/main" id="{D7BB55A2-DBFA-ACBE-2F50-C0850EDCFA66}"/>
              </a:ext>
            </a:extLst>
          </p:cNvPr>
          <p:cNvSpPr>
            <a:spLocks noChangeArrowheads="1"/>
          </p:cNvSpPr>
          <p:nvPr/>
        </p:nvSpPr>
        <p:spPr bwMode="auto">
          <a:xfrm>
            <a:off x="0"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174590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7428A4-1D9D-D3C4-B80E-8FCFDF849DA2}"/>
              </a:ext>
            </a:extLst>
          </p:cNvPr>
          <p:cNvSpPr>
            <a:spLocks noGrp="1"/>
          </p:cNvSpPr>
          <p:nvPr>
            <p:ph type="title"/>
          </p:nvPr>
        </p:nvSpPr>
        <p:spPr>
          <a:xfrm>
            <a:off x="6736501" y="1006839"/>
            <a:ext cx="4805996" cy="1297115"/>
          </a:xfrm>
        </p:spPr>
        <p:txBody>
          <a:bodyPr vert="horz" lIns="91440" tIns="45720" rIns="91440" bIns="45720" rtlCol="0" anchor="t">
            <a:normAutofit/>
          </a:bodyPr>
          <a:lstStyle/>
          <a:p>
            <a:r>
              <a:rPr lang="en-US" sz="4000" kern="1200" dirty="0">
                <a:solidFill>
                  <a:schemeClr val="tx2"/>
                </a:solidFill>
                <a:latin typeface="+mj-lt"/>
                <a:ea typeface="+mj-ea"/>
                <a:cs typeface="+mj-cs"/>
              </a:rPr>
              <a:t>Questions? </a:t>
            </a:r>
          </a:p>
        </p:txBody>
      </p:sp>
      <p:pic>
        <p:nvPicPr>
          <p:cNvPr id="6" name="Graphic 5" descr="Questions">
            <a:extLst>
              <a:ext uri="{FF2B5EF4-FFF2-40B4-BE49-F238E27FC236}">
                <a16:creationId xmlns:a16="http://schemas.microsoft.com/office/drawing/2014/main" id="{FB599332-D1C8-3456-4D7C-972EA0499B1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22" name="Group 21">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23" name="Freeform: Shape 22">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22246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2FA0C5-721D-4E2E-8436-55EF098229C9}"/>
              </a:ext>
            </a:extLst>
          </p:cNvPr>
          <p:cNvSpPr>
            <a:spLocks noGrp="1"/>
          </p:cNvSpPr>
          <p:nvPr>
            <p:ph type="title"/>
          </p:nvPr>
        </p:nvSpPr>
        <p:spPr>
          <a:xfrm>
            <a:off x="841248" y="334644"/>
            <a:ext cx="10509504" cy="1076914"/>
          </a:xfrm>
        </p:spPr>
        <p:txBody>
          <a:bodyPr anchor="ctr">
            <a:normAutofit/>
          </a:bodyPr>
          <a:lstStyle/>
          <a:p>
            <a:r>
              <a:rPr lang="en-AU" sz="4000" b="1">
                <a:solidFill>
                  <a:schemeClr val="accent4">
                    <a:lumMod val="40000"/>
                    <a:lumOff val="60000"/>
                  </a:schemeClr>
                </a:solidFill>
              </a:rPr>
              <a:t>Drug Court Catchment Areas </a:t>
            </a:r>
            <a:endParaRPr lang="en-AU" sz="4000" b="1" dirty="0">
              <a:solidFill>
                <a:schemeClr val="accent4">
                  <a:lumMod val="40000"/>
                  <a:lumOff val="60000"/>
                </a:schemeClr>
              </a:solidFill>
            </a:endParaRPr>
          </a:p>
        </p:txBody>
      </p:sp>
      <p:sp>
        <p:nvSpPr>
          <p:cNvPr id="28" name="Rectangle 27">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9" name="Rectangle 28">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B49FAF78-D39F-732B-A84A-9C594F575003}"/>
              </a:ext>
            </a:extLst>
          </p:cNvPr>
          <p:cNvSpPr>
            <a:spLocks/>
          </p:cNvSpPr>
          <p:nvPr/>
        </p:nvSpPr>
        <p:spPr>
          <a:xfrm>
            <a:off x="1478646" y="1737360"/>
            <a:ext cx="2615823" cy="4535424"/>
          </a:xfrm>
          <a:prstGeom prst="rect">
            <a:avLst/>
          </a:prstGeom>
        </p:spPr>
        <p:txBody>
          <a:bodyPr>
            <a:normAutofit lnSpcReduction="10000"/>
          </a:bodyPr>
          <a:lstStyle/>
          <a:p>
            <a:pPr defTabSz="813816">
              <a:lnSpc>
                <a:spcPct val="90000"/>
              </a:lnSpc>
              <a:spcAft>
                <a:spcPts val="600"/>
              </a:spcAft>
            </a:pPr>
            <a:r>
              <a:rPr lang="en-AU" b="1" kern="1200" dirty="0">
                <a:solidFill>
                  <a:schemeClr val="tx1"/>
                </a:solidFill>
                <a:latin typeface="+mn-lt"/>
                <a:ea typeface="+mn-ea"/>
                <a:cs typeface="+mn-cs"/>
              </a:rPr>
              <a:t>Dubbo Drug Court </a:t>
            </a:r>
          </a:p>
          <a:p>
            <a:pPr marL="285750" indent="-285750" defTabSz="813816">
              <a:lnSpc>
                <a:spcPct val="90000"/>
              </a:lnSpc>
              <a:spcAft>
                <a:spcPts val="600"/>
              </a:spcAft>
              <a:buFont typeface="Arial" panose="020B0604020202020204" pitchFamily="34" charset="0"/>
              <a:buChar char="•"/>
            </a:pPr>
            <a:r>
              <a:rPr lang="en-AU" kern="1200" dirty="0">
                <a:solidFill>
                  <a:schemeClr val="tx1"/>
                </a:solidFill>
                <a:latin typeface="+mn-lt"/>
                <a:ea typeface="+mn-ea"/>
                <a:cs typeface="+mn-cs"/>
              </a:rPr>
              <a:t>Dubbo </a:t>
            </a:r>
          </a:p>
          <a:p>
            <a:pPr marL="285750" indent="-285750" defTabSz="813816">
              <a:lnSpc>
                <a:spcPct val="90000"/>
              </a:lnSpc>
              <a:spcAft>
                <a:spcPts val="600"/>
              </a:spcAft>
              <a:buFont typeface="Arial" panose="020B0604020202020204" pitchFamily="34" charset="0"/>
              <a:buChar char="•"/>
            </a:pPr>
            <a:r>
              <a:rPr lang="en-AU" kern="1200" dirty="0">
                <a:solidFill>
                  <a:schemeClr val="tx1"/>
                </a:solidFill>
                <a:latin typeface="+mn-lt"/>
                <a:ea typeface="+mn-ea"/>
                <a:cs typeface="+mn-cs"/>
              </a:rPr>
              <a:t>Wellington </a:t>
            </a:r>
          </a:p>
          <a:p>
            <a:pPr defTabSz="813816">
              <a:lnSpc>
                <a:spcPct val="90000"/>
              </a:lnSpc>
              <a:spcAft>
                <a:spcPts val="600"/>
              </a:spcAft>
            </a:pPr>
            <a:endParaRPr lang="en-AU" kern="1200" dirty="0">
              <a:solidFill>
                <a:schemeClr val="tx1"/>
              </a:solidFill>
              <a:latin typeface="+mn-lt"/>
              <a:ea typeface="+mn-ea"/>
              <a:cs typeface="+mn-cs"/>
            </a:endParaRPr>
          </a:p>
          <a:p>
            <a:pPr defTabSz="813816">
              <a:lnSpc>
                <a:spcPct val="90000"/>
              </a:lnSpc>
              <a:spcAft>
                <a:spcPts val="600"/>
              </a:spcAft>
            </a:pPr>
            <a:r>
              <a:rPr lang="en-AU" b="1" kern="1200" dirty="0">
                <a:solidFill>
                  <a:schemeClr val="tx1"/>
                </a:solidFill>
                <a:latin typeface="+mn-lt"/>
                <a:ea typeface="+mn-ea"/>
                <a:cs typeface="+mn-cs"/>
              </a:rPr>
              <a:t>Parramatta Drug Court </a:t>
            </a:r>
          </a:p>
          <a:p>
            <a:pPr marL="254318" indent="-254318" defTabSz="813816">
              <a:lnSpc>
                <a:spcPct val="90000"/>
              </a:lnSpc>
              <a:spcAft>
                <a:spcPts val="600"/>
              </a:spcAft>
              <a:buFont typeface="Arial" panose="020B0604020202020204" pitchFamily="34" charset="0"/>
              <a:buChar char="•"/>
            </a:pPr>
            <a:r>
              <a:rPr lang="en-AU" kern="1200" dirty="0">
                <a:solidFill>
                  <a:schemeClr val="tx1"/>
                </a:solidFill>
                <a:latin typeface="+mn-lt"/>
                <a:ea typeface="+mn-ea"/>
                <a:cs typeface="+mn-cs"/>
              </a:rPr>
              <a:t>Canterbury-Bankstown </a:t>
            </a:r>
          </a:p>
          <a:p>
            <a:pPr marL="254318" indent="-254318" defTabSz="813816">
              <a:lnSpc>
                <a:spcPct val="90000"/>
              </a:lnSpc>
              <a:spcAft>
                <a:spcPts val="600"/>
              </a:spcAft>
              <a:buFont typeface="Arial" panose="020B0604020202020204" pitchFamily="34" charset="0"/>
              <a:buChar char="•"/>
            </a:pPr>
            <a:r>
              <a:rPr lang="en-AU" kern="1200" dirty="0">
                <a:solidFill>
                  <a:schemeClr val="tx1"/>
                </a:solidFill>
                <a:latin typeface="+mn-lt"/>
                <a:ea typeface="+mn-ea"/>
                <a:cs typeface="+mn-cs"/>
              </a:rPr>
              <a:t>City of Blacktown </a:t>
            </a:r>
          </a:p>
          <a:p>
            <a:pPr marL="254318" indent="-254318" defTabSz="813816">
              <a:lnSpc>
                <a:spcPct val="90000"/>
              </a:lnSpc>
              <a:spcAft>
                <a:spcPts val="600"/>
              </a:spcAft>
              <a:buFont typeface="Arial" panose="020B0604020202020204" pitchFamily="34" charset="0"/>
              <a:buChar char="•"/>
            </a:pPr>
            <a:r>
              <a:rPr lang="en-AU" kern="1200" dirty="0">
                <a:solidFill>
                  <a:schemeClr val="tx1"/>
                </a:solidFill>
                <a:latin typeface="+mn-lt"/>
                <a:ea typeface="+mn-ea"/>
                <a:cs typeface="+mn-cs"/>
              </a:rPr>
              <a:t>City of Campbelltown </a:t>
            </a:r>
          </a:p>
          <a:p>
            <a:pPr marL="254318" indent="-254318" defTabSz="813816">
              <a:lnSpc>
                <a:spcPct val="90000"/>
              </a:lnSpc>
              <a:spcAft>
                <a:spcPts val="600"/>
              </a:spcAft>
              <a:buFont typeface="Arial" panose="020B0604020202020204" pitchFamily="34" charset="0"/>
              <a:buChar char="•"/>
            </a:pPr>
            <a:r>
              <a:rPr lang="en-AU" kern="1200" dirty="0">
                <a:solidFill>
                  <a:schemeClr val="tx1"/>
                </a:solidFill>
                <a:latin typeface="+mn-lt"/>
                <a:ea typeface="+mn-ea"/>
                <a:cs typeface="+mn-cs"/>
              </a:rPr>
              <a:t>City of Fairfield </a:t>
            </a:r>
          </a:p>
          <a:p>
            <a:pPr marL="254318" indent="-254318" defTabSz="813816">
              <a:lnSpc>
                <a:spcPct val="90000"/>
              </a:lnSpc>
              <a:spcAft>
                <a:spcPts val="600"/>
              </a:spcAft>
              <a:buFont typeface="Arial" panose="020B0604020202020204" pitchFamily="34" charset="0"/>
              <a:buChar char="•"/>
            </a:pPr>
            <a:r>
              <a:rPr lang="en-AU" kern="1200" dirty="0">
                <a:solidFill>
                  <a:schemeClr val="tx1"/>
                </a:solidFill>
                <a:latin typeface="+mn-lt"/>
                <a:ea typeface="+mn-ea"/>
                <a:cs typeface="+mn-cs"/>
              </a:rPr>
              <a:t>City of Hawksbury </a:t>
            </a:r>
          </a:p>
          <a:p>
            <a:pPr marL="254318" indent="-254318" defTabSz="813816">
              <a:lnSpc>
                <a:spcPct val="90000"/>
              </a:lnSpc>
              <a:spcAft>
                <a:spcPts val="600"/>
              </a:spcAft>
              <a:buFont typeface="Arial" panose="020B0604020202020204" pitchFamily="34" charset="0"/>
              <a:buChar char="•"/>
            </a:pPr>
            <a:r>
              <a:rPr lang="en-AU" kern="1200" dirty="0">
                <a:solidFill>
                  <a:schemeClr val="tx1"/>
                </a:solidFill>
                <a:latin typeface="+mn-lt"/>
                <a:ea typeface="+mn-ea"/>
                <a:cs typeface="+mn-cs"/>
              </a:rPr>
              <a:t>City of Liverpool </a:t>
            </a:r>
          </a:p>
          <a:p>
            <a:pPr marL="254318" indent="-254318" defTabSz="813816">
              <a:lnSpc>
                <a:spcPct val="90000"/>
              </a:lnSpc>
              <a:spcAft>
                <a:spcPts val="600"/>
              </a:spcAft>
              <a:buFont typeface="Arial" panose="020B0604020202020204" pitchFamily="34" charset="0"/>
              <a:buChar char="•"/>
            </a:pPr>
            <a:r>
              <a:rPr lang="en-AU" kern="1200" dirty="0">
                <a:solidFill>
                  <a:schemeClr val="tx1"/>
                </a:solidFill>
                <a:latin typeface="+mn-lt"/>
                <a:ea typeface="+mn-ea"/>
                <a:cs typeface="+mn-cs"/>
              </a:rPr>
              <a:t>City of Parramatta </a:t>
            </a:r>
          </a:p>
          <a:p>
            <a:pPr marL="254318" indent="-254318" defTabSz="813816">
              <a:lnSpc>
                <a:spcPct val="90000"/>
              </a:lnSpc>
              <a:spcAft>
                <a:spcPts val="600"/>
              </a:spcAft>
              <a:buFont typeface="Arial" panose="020B0604020202020204" pitchFamily="34" charset="0"/>
              <a:buChar char="•"/>
            </a:pPr>
            <a:r>
              <a:rPr lang="en-AU" kern="1200" dirty="0">
                <a:solidFill>
                  <a:schemeClr val="tx1"/>
                </a:solidFill>
                <a:latin typeface="+mn-lt"/>
                <a:ea typeface="+mn-ea"/>
                <a:cs typeface="+mn-cs"/>
              </a:rPr>
              <a:t>City of Penrith </a:t>
            </a:r>
          </a:p>
          <a:p>
            <a:pPr marL="254318" indent="-254318" defTabSz="813816">
              <a:lnSpc>
                <a:spcPct val="90000"/>
              </a:lnSpc>
              <a:spcAft>
                <a:spcPts val="600"/>
              </a:spcAft>
              <a:buFont typeface="Arial" panose="020B0604020202020204" pitchFamily="34" charset="0"/>
              <a:buChar char="•"/>
            </a:pPr>
            <a:r>
              <a:rPr lang="en-AU" kern="1200" dirty="0">
                <a:solidFill>
                  <a:schemeClr val="tx1"/>
                </a:solidFill>
                <a:latin typeface="+mn-lt"/>
                <a:ea typeface="+mn-ea"/>
                <a:cs typeface="+mn-cs"/>
              </a:rPr>
              <a:t>Cumberland </a:t>
            </a:r>
          </a:p>
          <a:p>
            <a:pPr marL="254318" indent="-254318" defTabSz="813816">
              <a:lnSpc>
                <a:spcPct val="90000"/>
              </a:lnSpc>
              <a:spcAft>
                <a:spcPts val="600"/>
              </a:spcAft>
              <a:buFont typeface="Arial" panose="020B0604020202020204" pitchFamily="34" charset="0"/>
              <a:buChar char="•"/>
            </a:pPr>
            <a:r>
              <a:rPr lang="en-AU" kern="1200" dirty="0">
                <a:solidFill>
                  <a:schemeClr val="tx1"/>
                </a:solidFill>
                <a:latin typeface="+mn-lt"/>
                <a:ea typeface="+mn-ea"/>
                <a:cs typeface="+mn-cs"/>
              </a:rPr>
              <a:t>The Hills Shire  </a:t>
            </a:r>
          </a:p>
          <a:p>
            <a:pPr>
              <a:lnSpc>
                <a:spcPct val="90000"/>
              </a:lnSpc>
              <a:spcAft>
                <a:spcPts val="600"/>
              </a:spcAft>
            </a:pPr>
            <a:endParaRPr lang="en-AU" sz="700" dirty="0"/>
          </a:p>
        </p:txBody>
      </p:sp>
      <p:sp>
        <p:nvSpPr>
          <p:cNvPr id="5" name="TextBox 4">
            <a:extLst>
              <a:ext uri="{FF2B5EF4-FFF2-40B4-BE49-F238E27FC236}">
                <a16:creationId xmlns:a16="http://schemas.microsoft.com/office/drawing/2014/main" id="{4D9F3601-D57B-1295-C9A8-CD033077285C}"/>
              </a:ext>
            </a:extLst>
          </p:cNvPr>
          <p:cNvSpPr txBox="1"/>
          <p:nvPr/>
        </p:nvSpPr>
        <p:spPr>
          <a:xfrm>
            <a:off x="4816956" y="1667113"/>
            <a:ext cx="2926083" cy="5924699"/>
          </a:xfrm>
          <a:prstGeom prst="rect">
            <a:avLst/>
          </a:prstGeom>
          <a:noFill/>
        </p:spPr>
        <p:txBody>
          <a:bodyPr wrap="square" rtlCol="0">
            <a:spAutoFit/>
          </a:bodyPr>
          <a:lstStyle/>
          <a:p>
            <a:pPr defTabSz="813816">
              <a:spcAft>
                <a:spcPts val="600"/>
              </a:spcAft>
            </a:pPr>
            <a:r>
              <a:rPr lang="en-AU" b="1" kern="1200" dirty="0">
                <a:solidFill>
                  <a:schemeClr val="tx1"/>
                </a:solidFill>
                <a:latin typeface="+mn-lt"/>
                <a:ea typeface="+mn-ea"/>
                <a:cs typeface="+mn-cs"/>
              </a:rPr>
              <a:t>Sydney Drug Court </a:t>
            </a:r>
          </a:p>
          <a:p>
            <a:pPr marL="254318" indent="-254318" defTabSz="813816">
              <a:spcAft>
                <a:spcPts val="600"/>
              </a:spcAft>
              <a:buFont typeface="Arial" panose="020B0604020202020204" pitchFamily="34" charset="0"/>
              <a:buChar char="•"/>
            </a:pPr>
            <a:r>
              <a:rPr lang="en-AU" sz="1600" kern="1200" dirty="0">
                <a:solidFill>
                  <a:schemeClr val="tx1"/>
                </a:solidFill>
                <a:highlight>
                  <a:srgbClr val="FFFF00"/>
                </a:highlight>
                <a:latin typeface="+mn-lt"/>
                <a:ea typeface="+mn-ea"/>
                <a:cs typeface="+mn-cs"/>
              </a:rPr>
              <a:t>Bayside </a:t>
            </a:r>
          </a:p>
          <a:p>
            <a:pPr marL="254318" indent="-254318" defTabSz="813816">
              <a:spcAft>
                <a:spcPts val="600"/>
              </a:spcAft>
              <a:buFont typeface="Arial" panose="020B0604020202020204" pitchFamily="34" charset="0"/>
              <a:buChar char="•"/>
            </a:pPr>
            <a:r>
              <a:rPr lang="en-AU" sz="1600" kern="1200" dirty="0">
                <a:solidFill>
                  <a:schemeClr val="tx1"/>
                </a:solidFill>
                <a:highlight>
                  <a:srgbClr val="FFFF00"/>
                </a:highlight>
                <a:latin typeface="+mn-lt"/>
                <a:ea typeface="+mn-ea"/>
                <a:cs typeface="+mn-cs"/>
              </a:rPr>
              <a:t>City of Randwick </a:t>
            </a:r>
          </a:p>
          <a:p>
            <a:pPr marL="254318" indent="-254318" defTabSz="813816">
              <a:spcAft>
                <a:spcPts val="600"/>
              </a:spcAft>
              <a:buFont typeface="Arial" panose="020B0604020202020204" pitchFamily="34" charset="0"/>
              <a:buChar char="•"/>
            </a:pPr>
            <a:r>
              <a:rPr lang="en-AU" sz="1600" kern="1200" dirty="0">
                <a:solidFill>
                  <a:schemeClr val="tx1"/>
                </a:solidFill>
                <a:latin typeface="+mn-lt"/>
                <a:ea typeface="+mn-ea"/>
                <a:cs typeface="+mn-cs"/>
              </a:rPr>
              <a:t>City of Sydney </a:t>
            </a:r>
          </a:p>
          <a:p>
            <a:pPr marL="254318" indent="-254318" defTabSz="813816">
              <a:spcAft>
                <a:spcPts val="600"/>
              </a:spcAft>
              <a:buFont typeface="Arial" panose="020B0604020202020204" pitchFamily="34" charset="0"/>
              <a:buChar char="•"/>
            </a:pPr>
            <a:r>
              <a:rPr lang="en-AU" sz="1600" kern="1200" dirty="0">
                <a:solidFill>
                  <a:schemeClr val="tx1"/>
                </a:solidFill>
                <a:highlight>
                  <a:srgbClr val="FFFF00"/>
                </a:highlight>
                <a:latin typeface="+mn-lt"/>
                <a:ea typeface="+mn-ea"/>
                <a:cs typeface="+mn-cs"/>
              </a:rPr>
              <a:t>Georges River </a:t>
            </a:r>
          </a:p>
          <a:p>
            <a:pPr marL="254318" indent="-254318" defTabSz="813816">
              <a:spcAft>
                <a:spcPts val="600"/>
              </a:spcAft>
              <a:buFont typeface="Arial" panose="020B0604020202020204" pitchFamily="34" charset="0"/>
              <a:buChar char="•"/>
            </a:pPr>
            <a:r>
              <a:rPr lang="en-AU" sz="1600" kern="1200" dirty="0">
                <a:solidFill>
                  <a:schemeClr val="tx1"/>
                </a:solidFill>
                <a:highlight>
                  <a:srgbClr val="FFFF00"/>
                </a:highlight>
                <a:latin typeface="+mn-lt"/>
                <a:ea typeface="+mn-ea"/>
                <a:cs typeface="+mn-cs"/>
              </a:rPr>
              <a:t>Waverley </a:t>
            </a:r>
          </a:p>
          <a:p>
            <a:pPr marL="254318" indent="-254318" defTabSz="813816">
              <a:spcAft>
                <a:spcPts val="600"/>
              </a:spcAft>
              <a:buFont typeface="Arial" panose="020B0604020202020204" pitchFamily="34" charset="0"/>
              <a:buChar char="•"/>
            </a:pPr>
            <a:r>
              <a:rPr lang="en-AU" sz="1600" kern="1200" dirty="0">
                <a:solidFill>
                  <a:schemeClr val="tx1"/>
                </a:solidFill>
                <a:highlight>
                  <a:srgbClr val="FFFF00"/>
                </a:highlight>
                <a:latin typeface="+mn-lt"/>
                <a:ea typeface="+mn-ea"/>
                <a:cs typeface="+mn-cs"/>
              </a:rPr>
              <a:t>Woollahra Inner West </a:t>
            </a:r>
          </a:p>
          <a:p>
            <a:pPr marL="254318" indent="-254318" defTabSz="813816">
              <a:spcAft>
                <a:spcPts val="600"/>
              </a:spcAft>
              <a:buFont typeface="Arial" panose="020B0604020202020204" pitchFamily="34" charset="0"/>
              <a:buChar char="•"/>
            </a:pPr>
            <a:r>
              <a:rPr lang="en-AU" sz="1600" kern="1200" dirty="0">
                <a:solidFill>
                  <a:schemeClr val="tx1"/>
                </a:solidFill>
                <a:highlight>
                  <a:srgbClr val="FFFF00"/>
                </a:highlight>
                <a:latin typeface="+mn-lt"/>
                <a:ea typeface="+mn-ea"/>
                <a:cs typeface="+mn-cs"/>
              </a:rPr>
              <a:t>Canada Bay </a:t>
            </a:r>
          </a:p>
          <a:p>
            <a:pPr marL="254318" indent="-254318" defTabSz="813816">
              <a:spcAft>
                <a:spcPts val="600"/>
              </a:spcAft>
              <a:buFont typeface="Arial" panose="020B0604020202020204" pitchFamily="34" charset="0"/>
              <a:buChar char="•"/>
            </a:pPr>
            <a:r>
              <a:rPr lang="en-AU" sz="1600" kern="1200" dirty="0">
                <a:solidFill>
                  <a:schemeClr val="tx1"/>
                </a:solidFill>
                <a:highlight>
                  <a:srgbClr val="FFFF00"/>
                </a:highlight>
                <a:latin typeface="+mn-lt"/>
                <a:ea typeface="+mn-ea"/>
                <a:cs typeface="+mn-cs"/>
              </a:rPr>
              <a:t>Burwood </a:t>
            </a:r>
          </a:p>
          <a:p>
            <a:pPr marL="254318" indent="-254318" defTabSz="813816">
              <a:spcAft>
                <a:spcPts val="600"/>
              </a:spcAft>
              <a:buFont typeface="Arial" panose="020B0604020202020204" pitchFamily="34" charset="0"/>
              <a:buChar char="•"/>
            </a:pPr>
            <a:r>
              <a:rPr lang="en-AU" sz="1600" kern="1200" dirty="0">
                <a:solidFill>
                  <a:schemeClr val="tx1"/>
                </a:solidFill>
                <a:highlight>
                  <a:srgbClr val="FFFF00"/>
                </a:highlight>
                <a:latin typeface="+mn-lt"/>
                <a:ea typeface="+mn-ea"/>
                <a:cs typeface="+mn-cs"/>
              </a:rPr>
              <a:t>Hunters Hill </a:t>
            </a:r>
          </a:p>
          <a:p>
            <a:pPr marL="254318" indent="-254318" defTabSz="813816">
              <a:spcAft>
                <a:spcPts val="600"/>
              </a:spcAft>
              <a:buFont typeface="Arial" panose="020B0604020202020204" pitchFamily="34" charset="0"/>
              <a:buChar char="•"/>
            </a:pPr>
            <a:r>
              <a:rPr lang="en-AU" sz="1600" kern="1200" dirty="0">
                <a:solidFill>
                  <a:schemeClr val="tx1"/>
                </a:solidFill>
                <a:highlight>
                  <a:srgbClr val="FFFF00"/>
                </a:highlight>
                <a:latin typeface="+mn-lt"/>
                <a:ea typeface="+mn-ea"/>
                <a:cs typeface="+mn-cs"/>
              </a:rPr>
              <a:t>Strathfield </a:t>
            </a:r>
          </a:p>
          <a:p>
            <a:pPr marL="254318" indent="-254318" defTabSz="813816">
              <a:spcAft>
                <a:spcPts val="600"/>
              </a:spcAft>
              <a:buFont typeface="Arial" panose="020B0604020202020204" pitchFamily="34" charset="0"/>
              <a:buChar char="•"/>
            </a:pPr>
            <a:r>
              <a:rPr lang="en-AU" sz="1600" kern="1200" dirty="0">
                <a:solidFill>
                  <a:schemeClr val="tx1"/>
                </a:solidFill>
                <a:highlight>
                  <a:srgbClr val="FFFF00"/>
                </a:highlight>
                <a:latin typeface="+mn-lt"/>
                <a:ea typeface="+mn-ea"/>
                <a:cs typeface="+mn-cs"/>
              </a:rPr>
              <a:t>Lane Cove </a:t>
            </a:r>
          </a:p>
          <a:p>
            <a:pPr marL="254318" indent="-254318" defTabSz="813816">
              <a:spcAft>
                <a:spcPts val="600"/>
              </a:spcAft>
              <a:buFont typeface="Arial" panose="020B0604020202020204" pitchFamily="34" charset="0"/>
              <a:buChar char="•"/>
            </a:pPr>
            <a:r>
              <a:rPr lang="en-AU" sz="1600" kern="1200" dirty="0">
                <a:solidFill>
                  <a:schemeClr val="tx1"/>
                </a:solidFill>
                <a:highlight>
                  <a:srgbClr val="FFFF00"/>
                </a:highlight>
                <a:latin typeface="+mn-lt"/>
                <a:ea typeface="+mn-ea"/>
                <a:cs typeface="+mn-cs"/>
              </a:rPr>
              <a:t>Mosman </a:t>
            </a:r>
          </a:p>
          <a:p>
            <a:pPr marL="254318" indent="-254318" defTabSz="813816">
              <a:spcAft>
                <a:spcPts val="600"/>
              </a:spcAft>
              <a:buFont typeface="Arial" panose="020B0604020202020204" pitchFamily="34" charset="0"/>
              <a:buChar char="•"/>
            </a:pPr>
            <a:r>
              <a:rPr lang="en-AU" sz="1600" kern="1200" dirty="0">
                <a:solidFill>
                  <a:schemeClr val="tx1"/>
                </a:solidFill>
                <a:highlight>
                  <a:srgbClr val="FFFF00"/>
                </a:highlight>
                <a:latin typeface="+mn-lt"/>
                <a:ea typeface="+mn-ea"/>
                <a:cs typeface="+mn-cs"/>
              </a:rPr>
              <a:t>North Sydney </a:t>
            </a:r>
          </a:p>
          <a:p>
            <a:pPr marL="254318" indent="-254318" defTabSz="813816">
              <a:spcAft>
                <a:spcPts val="600"/>
              </a:spcAft>
              <a:buFont typeface="Arial" panose="020B0604020202020204" pitchFamily="34" charset="0"/>
              <a:buChar char="•"/>
            </a:pPr>
            <a:r>
              <a:rPr lang="en-AU" sz="1600" kern="1200" dirty="0">
                <a:solidFill>
                  <a:schemeClr val="tx1"/>
                </a:solidFill>
                <a:highlight>
                  <a:srgbClr val="FFFF00"/>
                </a:highlight>
                <a:latin typeface="+mn-lt"/>
                <a:ea typeface="+mn-ea"/>
                <a:cs typeface="+mn-cs"/>
              </a:rPr>
              <a:t>Ryde </a:t>
            </a:r>
          </a:p>
          <a:p>
            <a:pPr marL="254318" indent="-254318" defTabSz="813816">
              <a:spcAft>
                <a:spcPts val="600"/>
              </a:spcAft>
              <a:buFont typeface="Arial" panose="020B0604020202020204" pitchFamily="34" charset="0"/>
              <a:buChar char="•"/>
            </a:pPr>
            <a:r>
              <a:rPr lang="en-AU" sz="1600" kern="1200" dirty="0">
                <a:solidFill>
                  <a:schemeClr val="tx1"/>
                </a:solidFill>
                <a:highlight>
                  <a:srgbClr val="FFFF00"/>
                </a:highlight>
                <a:latin typeface="+mn-lt"/>
                <a:ea typeface="+mn-ea"/>
                <a:cs typeface="+mn-cs"/>
              </a:rPr>
              <a:t>Willoughby </a:t>
            </a:r>
            <a:endParaRPr lang="en-AU" sz="1600" dirty="0">
              <a:highlight>
                <a:srgbClr val="FFFF00"/>
              </a:highlight>
            </a:endParaRPr>
          </a:p>
          <a:p>
            <a:pPr marL="254318" indent="-254318" defTabSz="813816">
              <a:spcAft>
                <a:spcPts val="600"/>
              </a:spcAft>
              <a:buFont typeface="Arial" panose="020B0604020202020204" pitchFamily="34" charset="0"/>
              <a:buChar char="•"/>
            </a:pPr>
            <a:endParaRPr lang="en-AU" kern="1200" dirty="0">
              <a:solidFill>
                <a:schemeClr val="tx1"/>
              </a:solidFill>
              <a:latin typeface="+mn-lt"/>
              <a:ea typeface="+mn-ea"/>
              <a:cs typeface="+mn-cs"/>
            </a:endParaRPr>
          </a:p>
          <a:p>
            <a:pPr>
              <a:spcAft>
                <a:spcPts val="600"/>
              </a:spcAft>
            </a:pPr>
            <a:endParaRPr lang="en-AU" dirty="0"/>
          </a:p>
        </p:txBody>
      </p:sp>
      <p:sp>
        <p:nvSpPr>
          <p:cNvPr id="7" name="TextBox 6">
            <a:extLst>
              <a:ext uri="{FF2B5EF4-FFF2-40B4-BE49-F238E27FC236}">
                <a16:creationId xmlns:a16="http://schemas.microsoft.com/office/drawing/2014/main" id="{D39B24BC-CFC8-024F-15D1-26B1F52FB096}"/>
              </a:ext>
            </a:extLst>
          </p:cNvPr>
          <p:cNvSpPr txBox="1"/>
          <p:nvPr/>
        </p:nvSpPr>
        <p:spPr>
          <a:xfrm>
            <a:off x="8204433" y="1837189"/>
            <a:ext cx="2449585" cy="2416046"/>
          </a:xfrm>
          <a:prstGeom prst="rect">
            <a:avLst/>
          </a:prstGeom>
          <a:noFill/>
        </p:spPr>
        <p:txBody>
          <a:bodyPr wrap="square" rtlCol="0">
            <a:spAutoFit/>
          </a:bodyPr>
          <a:lstStyle/>
          <a:p>
            <a:pPr defTabSz="813816">
              <a:spcAft>
                <a:spcPts val="600"/>
              </a:spcAft>
            </a:pPr>
            <a:r>
              <a:rPr lang="en-AU" b="1" kern="1200" dirty="0">
                <a:solidFill>
                  <a:schemeClr val="tx1"/>
                </a:solidFill>
                <a:latin typeface="+mn-lt"/>
                <a:ea typeface="+mn-ea"/>
                <a:cs typeface="+mn-cs"/>
              </a:rPr>
              <a:t>Hunter Drug Court </a:t>
            </a:r>
          </a:p>
          <a:p>
            <a:pPr marL="285750" indent="-285750" defTabSz="813816">
              <a:spcAft>
                <a:spcPts val="600"/>
              </a:spcAft>
              <a:buFont typeface="Arial" panose="020B0604020202020204" pitchFamily="34" charset="0"/>
              <a:buChar char="•"/>
            </a:pPr>
            <a:r>
              <a:rPr lang="en-AU" kern="1200" dirty="0">
                <a:solidFill>
                  <a:schemeClr val="tx1"/>
                </a:solidFill>
                <a:latin typeface="+mn-lt"/>
                <a:ea typeface="+mn-ea"/>
                <a:cs typeface="+mn-cs"/>
              </a:rPr>
              <a:t>City of Cessnock </a:t>
            </a:r>
          </a:p>
          <a:p>
            <a:pPr marL="285750" indent="-285750" defTabSz="813816">
              <a:spcAft>
                <a:spcPts val="600"/>
              </a:spcAft>
              <a:buFont typeface="Arial" panose="020B0604020202020204" pitchFamily="34" charset="0"/>
              <a:buChar char="•"/>
            </a:pPr>
            <a:r>
              <a:rPr lang="en-AU" kern="1200" dirty="0">
                <a:solidFill>
                  <a:schemeClr val="tx1"/>
                </a:solidFill>
                <a:latin typeface="+mn-lt"/>
                <a:ea typeface="+mn-ea"/>
                <a:cs typeface="+mn-cs"/>
              </a:rPr>
              <a:t>City of Lake Macquarie </a:t>
            </a:r>
          </a:p>
          <a:p>
            <a:pPr marL="285750" indent="-285750" defTabSz="813816">
              <a:spcAft>
                <a:spcPts val="600"/>
              </a:spcAft>
              <a:buFont typeface="Arial" panose="020B0604020202020204" pitchFamily="34" charset="0"/>
              <a:buChar char="•"/>
            </a:pPr>
            <a:r>
              <a:rPr lang="en-AU" kern="1200" dirty="0">
                <a:solidFill>
                  <a:schemeClr val="tx1"/>
                </a:solidFill>
                <a:latin typeface="+mn-lt"/>
                <a:ea typeface="+mn-ea"/>
                <a:cs typeface="+mn-cs"/>
              </a:rPr>
              <a:t>City of Maitland </a:t>
            </a:r>
          </a:p>
          <a:p>
            <a:pPr marL="285750" indent="-285750" defTabSz="813816">
              <a:spcAft>
                <a:spcPts val="600"/>
              </a:spcAft>
              <a:buFont typeface="Arial" panose="020B0604020202020204" pitchFamily="34" charset="0"/>
              <a:buChar char="•"/>
            </a:pPr>
            <a:r>
              <a:rPr lang="en-AU" kern="1200" dirty="0">
                <a:solidFill>
                  <a:schemeClr val="tx1"/>
                </a:solidFill>
                <a:latin typeface="+mn-lt"/>
                <a:ea typeface="+mn-ea"/>
                <a:cs typeface="+mn-cs"/>
              </a:rPr>
              <a:t>City of Newcastle </a:t>
            </a:r>
          </a:p>
          <a:p>
            <a:pPr marL="285750" indent="-285750" defTabSz="813816">
              <a:spcAft>
                <a:spcPts val="600"/>
              </a:spcAft>
              <a:buFont typeface="Arial" panose="020B0604020202020204" pitchFamily="34" charset="0"/>
              <a:buChar char="•"/>
            </a:pPr>
            <a:r>
              <a:rPr lang="en-AU" kern="1200" dirty="0">
                <a:solidFill>
                  <a:schemeClr val="tx1"/>
                </a:solidFill>
                <a:latin typeface="+mn-lt"/>
                <a:ea typeface="+mn-ea"/>
                <a:cs typeface="+mn-cs"/>
              </a:rPr>
              <a:t>Port Stephens </a:t>
            </a:r>
          </a:p>
        </p:txBody>
      </p:sp>
    </p:spTree>
    <p:extLst>
      <p:ext uri="{BB962C8B-B14F-4D97-AF65-F5344CB8AC3E}">
        <p14:creationId xmlns:p14="http://schemas.microsoft.com/office/powerpoint/2010/main" val="2118790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B90CF471-7ED2-7FA3-EFAE-7EB381A1CC2E}"/>
              </a:ext>
            </a:extLst>
          </p:cNvPr>
          <p:cNvSpPr>
            <a:spLocks noGrp="1"/>
          </p:cNvSpPr>
          <p:nvPr>
            <p:ph type="title"/>
          </p:nvPr>
        </p:nvSpPr>
        <p:spPr>
          <a:xfrm>
            <a:off x="2398805" y="2019393"/>
            <a:ext cx="7558796" cy="4606899"/>
          </a:xfrm>
        </p:spPr>
        <p:txBody>
          <a:bodyPr>
            <a:normAutofit/>
          </a:bodyPr>
          <a:lstStyle/>
          <a:p>
            <a:pPr algn="ctr"/>
            <a:r>
              <a:rPr lang="en-AU" sz="3600" dirty="0">
                <a:solidFill>
                  <a:schemeClr val="tx2"/>
                </a:solidFill>
              </a:rPr>
              <a:t>Daniel has eligible offences for a Drug Court Program. Daniel has been living in Sutherland (out of area) since 2022 but says he can live with Dad at Redfern (in area) for the purpose of a Drug Court Program. </a:t>
            </a:r>
            <a:br>
              <a:rPr lang="en-AU" sz="3600" dirty="0">
                <a:solidFill>
                  <a:schemeClr val="tx2"/>
                </a:solidFill>
              </a:rPr>
            </a:br>
            <a:br>
              <a:rPr lang="en-AU" sz="3600" dirty="0">
                <a:solidFill>
                  <a:schemeClr val="tx2"/>
                </a:solidFill>
              </a:rPr>
            </a:br>
            <a:r>
              <a:rPr lang="en-AU" sz="3600" dirty="0">
                <a:solidFill>
                  <a:schemeClr val="tx2"/>
                </a:solidFill>
              </a:rPr>
              <a:t>Do you refer Daniel? </a:t>
            </a: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TextBox 2">
            <a:extLst>
              <a:ext uri="{FF2B5EF4-FFF2-40B4-BE49-F238E27FC236}">
                <a16:creationId xmlns:a16="http://schemas.microsoft.com/office/drawing/2014/main" id="{E47C2D9A-6DC8-58AB-AEAB-565B5F8BB0DD}"/>
              </a:ext>
            </a:extLst>
          </p:cNvPr>
          <p:cNvSpPr txBox="1"/>
          <p:nvPr/>
        </p:nvSpPr>
        <p:spPr>
          <a:xfrm>
            <a:off x="3382178" y="804231"/>
            <a:ext cx="5703443" cy="830997"/>
          </a:xfrm>
          <a:prstGeom prst="rect">
            <a:avLst/>
          </a:prstGeom>
          <a:noFill/>
        </p:spPr>
        <p:txBody>
          <a:bodyPr wrap="square" rtlCol="0">
            <a:spAutoFit/>
          </a:bodyPr>
          <a:lstStyle/>
          <a:p>
            <a:pPr algn="ctr"/>
            <a:r>
              <a:rPr lang="en-AU" sz="4800" dirty="0"/>
              <a:t>DANIEL</a:t>
            </a:r>
          </a:p>
        </p:txBody>
      </p:sp>
    </p:spTree>
    <p:extLst>
      <p:ext uri="{BB962C8B-B14F-4D97-AF65-F5344CB8AC3E}">
        <p14:creationId xmlns:p14="http://schemas.microsoft.com/office/powerpoint/2010/main" val="1698112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2BF11E-CCB1-1CC4-D3E8-221F0C2DE9BC}"/>
              </a:ext>
            </a:extLst>
          </p:cNvPr>
          <p:cNvSpPr>
            <a:spLocks noGrp="1"/>
          </p:cNvSpPr>
          <p:nvPr>
            <p:ph type="title"/>
          </p:nvPr>
        </p:nvSpPr>
        <p:spPr>
          <a:xfrm>
            <a:off x="838200" y="557188"/>
            <a:ext cx="10515600" cy="1133499"/>
          </a:xfrm>
        </p:spPr>
        <p:txBody>
          <a:bodyPr>
            <a:normAutofit/>
          </a:bodyPr>
          <a:lstStyle/>
          <a:p>
            <a:pPr algn="ctr"/>
            <a:r>
              <a:rPr lang="en-AU" sz="5200"/>
              <a:t>Usual place of residence </a:t>
            </a:r>
          </a:p>
        </p:txBody>
      </p:sp>
      <p:graphicFrame>
        <p:nvGraphicFramePr>
          <p:cNvPr id="21" name="Content Placeholder 2">
            <a:extLst>
              <a:ext uri="{FF2B5EF4-FFF2-40B4-BE49-F238E27FC236}">
                <a16:creationId xmlns:a16="http://schemas.microsoft.com/office/drawing/2014/main" id="{733863AE-5DC7-F5A9-96CB-C08F02ABF211}"/>
              </a:ext>
            </a:extLst>
          </p:cNvPr>
          <p:cNvGraphicFramePr>
            <a:graphicFrameLocks noGrp="1"/>
          </p:cNvGraphicFramePr>
          <p:nvPr>
            <p:ph idx="1"/>
            <p:extLst>
              <p:ext uri="{D42A27DB-BD31-4B8C-83A1-F6EECF244321}">
                <p14:modId xmlns:p14="http://schemas.microsoft.com/office/powerpoint/2010/main" val="2610617526"/>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1911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graphicEl>
                                              <a:dgm id="{B2B6F1F4-77F0-44D5-9392-28A64E5197C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graphicEl>
                                              <a:dgm id="{99EE3D06-C921-4E68-B846-F97271FD6383}"/>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graphicEl>
                                              <a:dgm id="{F8EC645A-5C59-42C9-8722-DF74DCFF95C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graphicEl>
                                              <a:dgm id="{6DDE1BC2-1E15-4B32-B932-BF4DDACBAF1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graphicEl>
                                              <a:dgm id="{E7AE21DA-BDB7-4F0F-84D9-2D92758FE184}"/>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graphicEl>
                                              <a:dgm id="{EE802D73-889D-4A4A-8BFE-1B48E4D183F2}"/>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graphicEl>
                                              <a:dgm id="{F220341A-2A65-42F0-BA67-3F5040DF8B2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038248A-211C-4EEC-8401-C761B929F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30A849F-66D9-40C8-BEC8-35AFF8F4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4558A5E9-CF92-40AD-A068-95FB9A6D8ABF}"/>
              </a:ext>
            </a:extLst>
          </p:cNvPr>
          <p:cNvSpPr>
            <a:spLocks noGrp="1"/>
          </p:cNvSpPr>
          <p:nvPr>
            <p:ph type="title"/>
          </p:nvPr>
        </p:nvSpPr>
        <p:spPr>
          <a:xfrm>
            <a:off x="1179226" y="1280678"/>
            <a:ext cx="9833548" cy="4144761"/>
          </a:xfrm>
        </p:spPr>
        <p:txBody>
          <a:bodyPr anchor="b">
            <a:normAutofit fontScale="90000"/>
          </a:bodyPr>
          <a:lstStyle/>
          <a:p>
            <a:pPr algn="ctr"/>
            <a:r>
              <a:rPr lang="en-AU" sz="3600" dirty="0">
                <a:solidFill>
                  <a:schemeClr val="tx2"/>
                </a:solidFill>
              </a:rPr>
              <a:t>Samantha was bailed to an address in Wollongong (out of area) for three months before going into custody, she was reporting to Wollongong Police Station 3 times per week. She instructs you that she was never living in Wollongong in accordance with her bail and was living with her partner in Marrickville. </a:t>
            </a:r>
            <a:br>
              <a:rPr lang="en-AU" sz="3600" dirty="0">
                <a:solidFill>
                  <a:schemeClr val="tx2"/>
                </a:solidFill>
              </a:rPr>
            </a:br>
            <a:br>
              <a:rPr lang="en-AU" sz="3600" dirty="0">
                <a:solidFill>
                  <a:schemeClr val="tx2"/>
                </a:solidFill>
              </a:rPr>
            </a:br>
            <a:r>
              <a:rPr lang="en-AU" sz="3600" dirty="0">
                <a:solidFill>
                  <a:schemeClr val="tx2"/>
                </a:solidFill>
              </a:rPr>
              <a:t>Would you refer Samantha? </a:t>
            </a:r>
          </a:p>
        </p:txBody>
      </p:sp>
      <p:grpSp>
        <p:nvGrpSpPr>
          <p:cNvPr id="12" name="Group 11">
            <a:extLst>
              <a:ext uri="{FF2B5EF4-FFF2-40B4-BE49-F238E27FC236}">
                <a16:creationId xmlns:a16="http://schemas.microsoft.com/office/drawing/2014/main" id="{04542298-A2B1-480F-A11C-A40EDD19B8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89890" y="0"/>
            <a:ext cx="3902110" cy="2382977"/>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74AEB45E-B965-46A0-8557-C646B5011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21A22C7-11AD-44B0-9BF7-6E3A45821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7049D82-B7F3-4192-8337-4BDB16955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4A7FAD9-577C-4D2E-A3B5-C6D0A39D4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2A5C9C35-2375-49EB-B99C-17C87D42F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898948" cy="2175328"/>
            <a:chOff x="-305" y="-1"/>
            <a:chExt cx="3832880" cy="2876136"/>
          </a:xfrm>
        </p:grpSpPr>
        <p:sp>
          <p:nvSpPr>
            <p:cNvPr id="19" name="Freeform: Shape 18">
              <a:extLst>
                <a:ext uri="{FF2B5EF4-FFF2-40B4-BE49-F238E27FC236}">
                  <a16:creationId xmlns:a16="http://schemas.microsoft.com/office/drawing/2014/main" id="{7BE7B8C5-3FC9-47E9-B555-AFCB849A4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15B6EFE-6DC2-4A72-AC12-BCCC3638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E8C1B65-6799-4DD1-B262-01901DA126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3829674-8FAF-4E90-9FB7-C6CE17839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Box 2">
            <a:extLst>
              <a:ext uri="{FF2B5EF4-FFF2-40B4-BE49-F238E27FC236}">
                <a16:creationId xmlns:a16="http://schemas.microsoft.com/office/drawing/2014/main" id="{A0B11AA1-1F95-E617-BE02-9CDB769BFAC8}"/>
              </a:ext>
            </a:extLst>
          </p:cNvPr>
          <p:cNvSpPr txBox="1"/>
          <p:nvPr/>
        </p:nvSpPr>
        <p:spPr>
          <a:xfrm>
            <a:off x="1630554" y="601564"/>
            <a:ext cx="8930586" cy="830997"/>
          </a:xfrm>
          <a:prstGeom prst="rect">
            <a:avLst/>
          </a:prstGeom>
          <a:noFill/>
        </p:spPr>
        <p:txBody>
          <a:bodyPr wrap="square" rtlCol="0">
            <a:spAutoFit/>
          </a:bodyPr>
          <a:lstStyle/>
          <a:p>
            <a:pPr algn="ctr"/>
            <a:r>
              <a:rPr lang="en-AU" sz="4800" dirty="0"/>
              <a:t>SAMANTHA</a:t>
            </a:r>
          </a:p>
        </p:txBody>
      </p:sp>
    </p:spTree>
    <p:extLst>
      <p:ext uri="{BB962C8B-B14F-4D97-AF65-F5344CB8AC3E}">
        <p14:creationId xmlns:p14="http://schemas.microsoft.com/office/powerpoint/2010/main" val="876786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8AF5748-FED8-45BA-8631-26D1D10F32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566523-5C89-0C9B-B673-0D24186B6573}"/>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sz="4800" kern="1200" dirty="0">
                <a:solidFill>
                  <a:schemeClr val="accent4">
                    <a:lumMod val="40000"/>
                    <a:lumOff val="60000"/>
                  </a:schemeClr>
                </a:solidFill>
                <a:latin typeface="+mj-lt"/>
                <a:ea typeface="+mj-ea"/>
                <a:cs typeface="+mj-cs"/>
              </a:rPr>
              <a:t>How does a client get onto the program? </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3" name="Picture 2">
            <a:extLst>
              <a:ext uri="{FF2B5EF4-FFF2-40B4-BE49-F238E27FC236}">
                <a16:creationId xmlns:a16="http://schemas.microsoft.com/office/drawing/2014/main" id="{B9F4AD86-3588-2C7A-088F-E43EEE7DB0C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6243" t="1301" r="14335"/>
          <a:stretch/>
        </p:blipFill>
        <p:spPr bwMode="auto">
          <a:xfrm>
            <a:off x="4501341" y="448394"/>
            <a:ext cx="7464313" cy="622063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40119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CC09041-C69E-B9E0-79A1-59AA1DAD4B4D}"/>
              </a:ext>
            </a:extLst>
          </p:cNvPr>
          <p:cNvSpPr>
            <a:spLocks noGrp="1"/>
          </p:cNvSpPr>
          <p:nvPr>
            <p:ph type="title"/>
          </p:nvPr>
        </p:nvSpPr>
        <p:spPr>
          <a:xfrm>
            <a:off x="640080" y="1243013"/>
            <a:ext cx="3855720" cy="4371974"/>
          </a:xfrm>
        </p:spPr>
        <p:txBody>
          <a:bodyPr>
            <a:normAutofit/>
          </a:bodyPr>
          <a:lstStyle/>
          <a:p>
            <a:r>
              <a:rPr lang="en-AU" sz="3600" dirty="0">
                <a:solidFill>
                  <a:schemeClr val="tx2"/>
                </a:solidFill>
              </a:rPr>
              <a:t> Lincoln </a:t>
            </a:r>
          </a:p>
        </p:txBody>
      </p:sp>
      <p:sp>
        <p:nvSpPr>
          <p:cNvPr id="3" name="Content Placeholder 2">
            <a:extLst>
              <a:ext uri="{FF2B5EF4-FFF2-40B4-BE49-F238E27FC236}">
                <a16:creationId xmlns:a16="http://schemas.microsoft.com/office/drawing/2014/main" id="{5DCD8EC7-91D3-97FE-7937-DDE3284A2AF6}"/>
              </a:ext>
            </a:extLst>
          </p:cNvPr>
          <p:cNvSpPr>
            <a:spLocks noGrp="1"/>
          </p:cNvSpPr>
          <p:nvPr>
            <p:ph idx="1"/>
          </p:nvPr>
        </p:nvSpPr>
        <p:spPr>
          <a:xfrm>
            <a:off x="5400675" y="804672"/>
            <a:ext cx="5992749" cy="5230368"/>
          </a:xfrm>
        </p:spPr>
        <p:txBody>
          <a:bodyPr anchor="ctr">
            <a:normAutofit lnSpcReduction="10000"/>
          </a:bodyPr>
          <a:lstStyle/>
          <a:p>
            <a:r>
              <a:rPr lang="en-AU" sz="2400" dirty="0">
                <a:solidFill>
                  <a:schemeClr val="tx2"/>
                </a:solidFill>
              </a:rPr>
              <a:t>It’s 3pm Lincoln is in custody and his private lawyer has not shown up today, the Magistrate has asked you to speak with him. </a:t>
            </a:r>
          </a:p>
          <a:p>
            <a:r>
              <a:rPr lang="en-AU" sz="2400" dirty="0">
                <a:solidFill>
                  <a:schemeClr val="tx2"/>
                </a:solidFill>
              </a:rPr>
              <a:t>Lincoln is 28, he is charged with 5 sequences of Recklessly deal with proceeds of crime. He was previously charged with SI matters that have been withdrawn and matters are remaining in the Local Court. </a:t>
            </a:r>
          </a:p>
          <a:p>
            <a:r>
              <a:rPr lang="en-AU" sz="2400" dirty="0">
                <a:solidFill>
                  <a:schemeClr val="tx2"/>
                </a:solidFill>
              </a:rPr>
              <a:t>The total amount of proceeds of crime is $1.5 million. </a:t>
            </a:r>
          </a:p>
          <a:p>
            <a:r>
              <a:rPr lang="en-AU" sz="2400" dirty="0">
                <a:solidFill>
                  <a:schemeClr val="tx2"/>
                </a:solidFill>
              </a:rPr>
              <a:t>He tells you he has an addiction to cocaine, he has never used ice or heroin. He has a university commerce degree and was working in finance. </a:t>
            </a:r>
          </a:p>
          <a:p>
            <a:r>
              <a:rPr lang="en-AU" sz="2400" dirty="0">
                <a:solidFill>
                  <a:schemeClr val="tx2"/>
                </a:solidFill>
              </a:rPr>
              <a:t>Would you refer Lincoln? </a:t>
            </a:r>
          </a:p>
          <a:p>
            <a:endParaRPr lang="en-AU" sz="1800" dirty="0">
              <a:solidFill>
                <a:schemeClr val="tx2"/>
              </a:solidFill>
            </a:endParaRPr>
          </a:p>
        </p:txBody>
      </p:sp>
    </p:spTree>
    <p:extLst>
      <p:ext uri="{BB962C8B-B14F-4D97-AF65-F5344CB8AC3E}">
        <p14:creationId xmlns:p14="http://schemas.microsoft.com/office/powerpoint/2010/main" val="3019834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FA9B69-DCD6-22F4-6451-E256EB7E39E4}"/>
              </a:ext>
            </a:extLst>
          </p:cNvPr>
          <p:cNvSpPr>
            <a:spLocks noGrp="1"/>
          </p:cNvSpPr>
          <p:nvPr>
            <p:ph type="title"/>
          </p:nvPr>
        </p:nvSpPr>
        <p:spPr>
          <a:xfrm>
            <a:off x="836675" y="252388"/>
            <a:ext cx="10515600" cy="1133499"/>
          </a:xfrm>
        </p:spPr>
        <p:txBody>
          <a:bodyPr>
            <a:normAutofit/>
          </a:bodyPr>
          <a:lstStyle/>
          <a:p>
            <a:pPr algn="ctr"/>
            <a:r>
              <a:rPr lang="en-AU" sz="5200" dirty="0"/>
              <a:t>YES </a:t>
            </a:r>
          </a:p>
        </p:txBody>
      </p:sp>
      <p:graphicFrame>
        <p:nvGraphicFramePr>
          <p:cNvPr id="25" name="Content Placeholder 2">
            <a:extLst>
              <a:ext uri="{FF2B5EF4-FFF2-40B4-BE49-F238E27FC236}">
                <a16:creationId xmlns:a16="http://schemas.microsoft.com/office/drawing/2014/main" id="{699E314C-71FC-0F7A-C88C-004731C5D4F0}"/>
              </a:ext>
            </a:extLst>
          </p:cNvPr>
          <p:cNvGraphicFramePr>
            <a:graphicFrameLocks noGrp="1"/>
          </p:cNvGraphicFramePr>
          <p:nvPr>
            <p:ph idx="1"/>
            <p:extLst>
              <p:ext uri="{D42A27DB-BD31-4B8C-83A1-F6EECF244321}">
                <p14:modId xmlns:p14="http://schemas.microsoft.com/office/powerpoint/2010/main" val="4090921271"/>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08161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O_APP_VERSION" val="1.11.0.5407"/>
  <p:tag name="SLIDO_PRESENTATION_ID" val="00000000-0000-0000-0000-000000000000"/>
  <p:tag name="SLIDO_EVENT_UUID" val="829669ed-6063-412a-bf3e-d8ee3bc6e28e"/>
  <p:tag name="SLIDO_EVENT_SECTION_UUID" val="97737997-26ca-449d-ac95-55f820470c9e"/>
</p:tagLst>
</file>

<file path=ppt/theme/theme1.xml><?xml version="1.0" encoding="utf-8"?>
<a:theme xmlns:a="http://schemas.openxmlformats.org/drawingml/2006/main" name="Office Theme">
  <a:themeElements>
    <a:clrScheme name="Custom 1">
      <a:dk1>
        <a:sysClr val="windowText" lastClr="000000"/>
      </a:dk1>
      <a:lt1>
        <a:sysClr val="window" lastClr="FFFFFF"/>
      </a:lt1>
      <a:dk2>
        <a:srgbClr val="595959"/>
      </a:dk2>
      <a:lt2>
        <a:srgbClr val="EEECE1"/>
      </a:lt2>
      <a:accent1>
        <a:srgbClr val="C00000"/>
      </a:accent1>
      <a:accent2>
        <a:srgbClr val="FAC08F"/>
      </a:accent2>
      <a:accent3>
        <a:srgbClr val="BFBFBF"/>
      </a:accent3>
      <a:accent4>
        <a:srgbClr val="C00000"/>
      </a:accent4>
      <a:accent5>
        <a:srgbClr val="5F0060"/>
      </a:accent5>
      <a:accent6>
        <a:srgbClr val="800080"/>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4649</TotalTime>
  <Words>1828</Words>
  <Application>Microsoft Office PowerPoint</Application>
  <PresentationFormat>Widescreen</PresentationFormat>
  <Paragraphs>180</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Aptos</vt:lpstr>
      <vt:lpstr>Arial</vt:lpstr>
      <vt:lpstr>Calibri</vt:lpstr>
      <vt:lpstr>Calibri Light</vt:lpstr>
      <vt:lpstr>Symbol</vt:lpstr>
      <vt:lpstr>Times New Roman</vt:lpstr>
      <vt:lpstr>Office Theme</vt:lpstr>
      <vt:lpstr>Drug Court  </vt:lpstr>
      <vt:lpstr>Who might be eligible for Drug Court?</vt:lpstr>
      <vt:lpstr>Drug Court Catchment Areas </vt:lpstr>
      <vt:lpstr>Daniel has eligible offences for a Drug Court Program. Daniel has been living in Sutherland (out of area) since 2022 but says he can live with Dad at Redfern (in area) for the purpose of a Drug Court Program.   Do you refer Daniel? </vt:lpstr>
      <vt:lpstr>Usual place of residence </vt:lpstr>
      <vt:lpstr>Samantha was bailed to an address in Wollongong (out of area) for three months before going into custody, she was reporting to Wollongong Police Station 3 times per week. She instructs you that she was never living in Wollongong in accordance with her bail and was living with her partner in Marrickville.   Would you refer Samantha? </vt:lpstr>
      <vt:lpstr>How does a client get onto the program? </vt:lpstr>
      <vt:lpstr> Lincoln </vt:lpstr>
      <vt:lpstr>YES </vt:lpstr>
      <vt:lpstr> Brayden</vt:lpstr>
      <vt:lpstr>YES </vt:lpstr>
      <vt:lpstr> Joshua </vt:lpstr>
      <vt:lpstr>YES </vt:lpstr>
      <vt:lpstr>Max </vt:lpstr>
      <vt:lpstr>YES  The supply can be dealt with summarily so is an eligible offence.  However, the Crown may raise issues with his appropriateness due to the current charges and his history </vt:lpstr>
      <vt:lpstr>Tori is on bail for 3 sequences of Break Enter and Steal.  Tori uses ice on a daily basis and she was under the influence at the time of offending.  You think Tori might get an ICO if she gets a good draw.  She instructs she want to do Drug Court.  Do you refer Tori? </vt:lpstr>
      <vt:lpstr>Maybe </vt:lpstr>
      <vt:lpstr>Who not to refer</vt:lpstr>
      <vt:lpstr>Isn't Drug Court a get out of gaol free card? </vt:lpstr>
      <vt:lpstr>PowerPoint Presentation</vt:lpstr>
      <vt:lpstr>What does it take to Graduate?  </vt:lpstr>
      <vt:lpstr>What is the capacity of the Drug Court? </vt:lpstr>
      <vt:lpstr>Current numbers for each location *as at Monday 24 June 2024</vt:lpstr>
      <vt:lpstr>Compulsory Drug Treatment Correctional Centre  (CDTCC) </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 Court</dc:title>
  <dc:creator>Grennan, Tamara</dc:creator>
  <cp:lastModifiedBy>Grennan, Tamara</cp:lastModifiedBy>
  <cp:revision>20</cp:revision>
  <dcterms:created xsi:type="dcterms:W3CDTF">2024-01-21T21:23:42Z</dcterms:created>
  <dcterms:modified xsi:type="dcterms:W3CDTF">2024-06-24T03:19:51Z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lidoAppVersion">
    <vt:lpwstr>1.11.0.5407</vt:lpwstr>
  </property>
</Properties>
</file>