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handoutMasterIdLst>
    <p:handoutMasterId r:id="rId36"/>
  </p:handoutMasterIdLst>
  <p:sldIdLst>
    <p:sldId id="305" r:id="rId2"/>
    <p:sldId id="414" r:id="rId3"/>
    <p:sldId id="415" r:id="rId4"/>
    <p:sldId id="416" r:id="rId5"/>
    <p:sldId id="417" r:id="rId6"/>
    <p:sldId id="418" r:id="rId7"/>
    <p:sldId id="398" r:id="rId8"/>
    <p:sldId id="409" r:id="rId9"/>
    <p:sldId id="412" r:id="rId10"/>
    <p:sldId id="427" r:id="rId11"/>
    <p:sldId id="485" r:id="rId12"/>
    <p:sldId id="408" r:id="rId13"/>
    <p:sldId id="419" r:id="rId14"/>
    <p:sldId id="496" r:id="rId15"/>
    <p:sldId id="420" r:id="rId16"/>
    <p:sldId id="501" r:id="rId17"/>
    <p:sldId id="497" r:id="rId18"/>
    <p:sldId id="500" r:id="rId19"/>
    <p:sldId id="498" r:id="rId20"/>
    <p:sldId id="499" r:id="rId21"/>
    <p:sldId id="421" r:id="rId22"/>
    <p:sldId id="422" r:id="rId23"/>
    <p:sldId id="473" r:id="rId24"/>
    <p:sldId id="480" r:id="rId25"/>
    <p:sldId id="472" r:id="rId26"/>
    <p:sldId id="479" r:id="rId27"/>
    <p:sldId id="431" r:id="rId28"/>
    <p:sldId id="482" r:id="rId29"/>
    <p:sldId id="484" r:id="rId30"/>
    <p:sldId id="494" r:id="rId31"/>
    <p:sldId id="483" r:id="rId32"/>
    <p:sldId id="481" r:id="rId33"/>
    <p:sldId id="495" r:id="rId34"/>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925CA5DD-65D3-41C6-9065-5985F33EEC7B}">
          <p14:sldIdLst/>
        </p14:section>
        <p14:section name="Contents" id="{0B9FCFAF-D713-4DA8-A630-D85521B2E1B1}">
          <p14:sldIdLst/>
        </p14:section>
        <p14:section name="Dividers" id="{8AB04507-6E38-40E7-88CA-DD88C7D94B43}">
          <p14:sldIdLst/>
        </p14:section>
        <p14:section name="Main Section" id="{36721FBF-9204-4FD9-89B5-227B5D963680}">
          <p14:sldIdLst>
            <p14:sldId id="305"/>
            <p14:sldId id="414"/>
            <p14:sldId id="415"/>
            <p14:sldId id="416"/>
            <p14:sldId id="417"/>
            <p14:sldId id="418"/>
            <p14:sldId id="398"/>
            <p14:sldId id="409"/>
            <p14:sldId id="412"/>
            <p14:sldId id="427"/>
            <p14:sldId id="485"/>
            <p14:sldId id="408"/>
            <p14:sldId id="419"/>
            <p14:sldId id="496"/>
            <p14:sldId id="420"/>
            <p14:sldId id="501"/>
            <p14:sldId id="497"/>
            <p14:sldId id="500"/>
            <p14:sldId id="498"/>
            <p14:sldId id="499"/>
            <p14:sldId id="421"/>
            <p14:sldId id="422"/>
            <p14:sldId id="473"/>
            <p14:sldId id="480"/>
            <p14:sldId id="472"/>
            <p14:sldId id="479"/>
            <p14:sldId id="431"/>
            <p14:sldId id="482"/>
            <p14:sldId id="484"/>
            <p14:sldId id="494"/>
            <p14:sldId id="483"/>
            <p14:sldId id="481"/>
            <p14:sldId id="4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F3E2E6"/>
    <a:srgbClr val="630019"/>
    <a:srgbClr val="F6ACB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182" autoAdjust="0"/>
  </p:normalViewPr>
  <p:slideViewPr>
    <p:cSldViewPr snapToGrid="0">
      <p:cViewPr varScale="1">
        <p:scale>
          <a:sx n="66" d="100"/>
          <a:sy n="66" d="100"/>
        </p:scale>
        <p:origin x="138" y="3282"/>
      </p:cViewPr>
      <p:guideLst/>
    </p:cSldViewPr>
  </p:slideViewPr>
  <p:outlineViewPr>
    <p:cViewPr>
      <p:scale>
        <a:sx n="33" d="100"/>
        <a:sy n="33" d="100"/>
      </p:scale>
      <p:origin x="0" y="-522"/>
    </p:cViewPr>
  </p:outlineViewPr>
  <p:notesTextViewPr>
    <p:cViewPr>
      <p:scale>
        <a:sx n="1" d="1"/>
        <a:sy n="1" d="1"/>
      </p:scale>
      <p:origin x="0" y="0"/>
    </p:cViewPr>
  </p:notesTextViewPr>
  <p:sorterViewPr>
    <p:cViewPr varScale="1">
      <p:scale>
        <a:sx n="100" d="100"/>
        <a:sy n="100" d="100"/>
      </p:scale>
      <p:origin x="0" y="-1592"/>
    </p:cViewPr>
  </p:sorterViewPr>
  <p:notesViewPr>
    <p:cSldViewPr snapToGrid="0">
      <p:cViewPr varScale="1">
        <p:scale>
          <a:sx n="68" d="100"/>
          <a:sy n="68" d="100"/>
        </p:scale>
        <p:origin x="1773"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RSA - Reported Drug Use</a:t>
            </a:r>
          </a:p>
        </c:rich>
      </c:tx>
      <c:layout>
        <c:manualLayout>
          <c:xMode val="edge"/>
          <c:yMode val="edge"/>
          <c:x val="0.3671085453835965"/>
          <c:y val="1.212975977663413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3319596406531615E-2"/>
          <c:y val="0.1496771589991929"/>
          <c:w val="0.90230637301513916"/>
          <c:h val="0.42293950544317555"/>
        </c:manualLayout>
      </c:layout>
      <c:barChart>
        <c:barDir val="col"/>
        <c:grouping val="clustered"/>
        <c:varyColors val="0"/>
        <c:ser>
          <c:idx val="0"/>
          <c:order val="0"/>
          <c:tx>
            <c:strRef>
              <c:f>Sheet3!$J$18</c:f>
              <c:strCache>
                <c:ptCount val="1"/>
                <c:pt idx="0">
                  <c:v>FY21/22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Sheet3!$I$19:$I$27</c:f>
              <c:strCache>
                <c:ptCount val="9"/>
                <c:pt idx="0">
                  <c:v>Benzodiazepines</c:v>
                </c:pt>
                <c:pt idx="1">
                  <c:v>Heroin</c:v>
                </c:pt>
                <c:pt idx="2">
                  <c:v>Other Prescribed Opioids</c:v>
                </c:pt>
                <c:pt idx="3">
                  <c:v>Non Prescribed Opioids</c:v>
                </c:pt>
                <c:pt idx="4">
                  <c:v>Non Prescribed Pharmaceutical Medications </c:v>
                </c:pt>
                <c:pt idx="5">
                  <c:v>Stimulant Type Substance </c:v>
                </c:pt>
                <c:pt idx="6">
                  <c:v>Cannabis</c:v>
                </c:pt>
                <c:pt idx="7">
                  <c:v>New Psychoactive Substance </c:v>
                </c:pt>
                <c:pt idx="8">
                  <c:v>Other Drugs </c:v>
                </c:pt>
              </c:strCache>
            </c:strRef>
          </c:cat>
          <c:val>
            <c:numRef>
              <c:f>Sheet3!$J$19:$J$27</c:f>
              <c:numCache>
                <c:formatCode>General</c:formatCode>
                <c:ptCount val="9"/>
                <c:pt idx="0">
                  <c:v>582</c:v>
                </c:pt>
                <c:pt idx="1">
                  <c:v>1202</c:v>
                </c:pt>
                <c:pt idx="2">
                  <c:v>139</c:v>
                </c:pt>
                <c:pt idx="3">
                  <c:v>287</c:v>
                </c:pt>
                <c:pt idx="4">
                  <c:v>69</c:v>
                </c:pt>
                <c:pt idx="5">
                  <c:v>3574</c:v>
                </c:pt>
                <c:pt idx="6">
                  <c:v>2934</c:v>
                </c:pt>
                <c:pt idx="7">
                  <c:v>197</c:v>
                </c:pt>
                <c:pt idx="8">
                  <c:v>83</c:v>
                </c:pt>
              </c:numCache>
            </c:numRef>
          </c:val>
          <c:extLst>
            <c:ext xmlns:c16="http://schemas.microsoft.com/office/drawing/2014/chart" uri="{C3380CC4-5D6E-409C-BE32-E72D297353CC}">
              <c16:uniqueId val="{00000000-72B8-45D4-905A-4D40BB324BB0}"/>
            </c:ext>
          </c:extLst>
        </c:ser>
        <c:ser>
          <c:idx val="1"/>
          <c:order val="1"/>
          <c:tx>
            <c:strRef>
              <c:f>Sheet3!$K$18</c:f>
              <c:strCache>
                <c:ptCount val="1"/>
                <c:pt idx="0">
                  <c:v>FY22/23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Sheet3!$I$19:$I$27</c:f>
              <c:strCache>
                <c:ptCount val="9"/>
                <c:pt idx="0">
                  <c:v>Benzodiazepines</c:v>
                </c:pt>
                <c:pt idx="1">
                  <c:v>Heroin</c:v>
                </c:pt>
                <c:pt idx="2">
                  <c:v>Other Prescribed Opioids</c:v>
                </c:pt>
                <c:pt idx="3">
                  <c:v>Non Prescribed Opioids</c:v>
                </c:pt>
                <c:pt idx="4">
                  <c:v>Non Prescribed Pharmaceutical Medications </c:v>
                </c:pt>
                <c:pt idx="5">
                  <c:v>Stimulant Type Substance </c:v>
                </c:pt>
                <c:pt idx="6">
                  <c:v>Cannabis</c:v>
                </c:pt>
                <c:pt idx="7">
                  <c:v>New Psychoactive Substance </c:v>
                </c:pt>
                <c:pt idx="8">
                  <c:v>Other Drugs </c:v>
                </c:pt>
              </c:strCache>
            </c:strRef>
          </c:cat>
          <c:val>
            <c:numRef>
              <c:f>Sheet3!$K$19:$K$27</c:f>
              <c:numCache>
                <c:formatCode>General</c:formatCode>
                <c:ptCount val="9"/>
                <c:pt idx="0">
                  <c:v>687</c:v>
                </c:pt>
                <c:pt idx="1">
                  <c:v>1309</c:v>
                </c:pt>
                <c:pt idx="2">
                  <c:v>147</c:v>
                </c:pt>
                <c:pt idx="3">
                  <c:v>361</c:v>
                </c:pt>
                <c:pt idx="4">
                  <c:v>120</c:v>
                </c:pt>
                <c:pt idx="5">
                  <c:v>4224</c:v>
                </c:pt>
                <c:pt idx="6">
                  <c:v>3567</c:v>
                </c:pt>
                <c:pt idx="7">
                  <c:v>351</c:v>
                </c:pt>
                <c:pt idx="8">
                  <c:v>161</c:v>
                </c:pt>
              </c:numCache>
            </c:numRef>
          </c:val>
          <c:extLst>
            <c:ext xmlns:c16="http://schemas.microsoft.com/office/drawing/2014/chart" uri="{C3380CC4-5D6E-409C-BE32-E72D297353CC}">
              <c16:uniqueId val="{00000001-72B8-45D4-905A-4D40BB324BB0}"/>
            </c:ext>
          </c:extLst>
        </c:ser>
        <c:dLbls>
          <c:showLegendKey val="0"/>
          <c:showVal val="0"/>
          <c:showCatName val="0"/>
          <c:showSerName val="0"/>
          <c:showPercent val="0"/>
          <c:showBubbleSize val="0"/>
        </c:dLbls>
        <c:gapWidth val="150"/>
        <c:axId val="570551888"/>
        <c:axId val="353191080"/>
      </c:barChart>
      <c:catAx>
        <c:axId val="57055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3191080"/>
        <c:crosses val="autoZero"/>
        <c:auto val="1"/>
        <c:lblAlgn val="ctr"/>
        <c:lblOffset val="100"/>
        <c:noMultiLvlLbl val="0"/>
      </c:catAx>
      <c:valAx>
        <c:axId val="35319108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0551888"/>
        <c:crosses val="autoZero"/>
        <c:crossBetween val="between"/>
      </c:valAx>
      <c:spPr>
        <a:noFill/>
        <a:ln>
          <a:noFill/>
        </a:ln>
        <a:effectLst/>
      </c:spPr>
    </c:plotArea>
    <c:legend>
      <c:legendPos val="b"/>
      <c:layout>
        <c:manualLayout>
          <c:xMode val="edge"/>
          <c:yMode val="edge"/>
          <c:x val="2.0906045323651069E-2"/>
          <c:y val="0.91172268720647209"/>
          <c:w val="0.19371686032153715"/>
          <c:h val="6.809975024308402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b="1"/>
              <a:t>OAT Commencement FY 22/23</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2.0922494812059985E-2"/>
          <c:y val="0.20352435186415657"/>
          <c:w val="0.94293865051256365"/>
          <c:h val="0.67430917566660487"/>
        </c:manualLayout>
      </c:layout>
      <c:barChart>
        <c:barDir val="col"/>
        <c:grouping val="clustered"/>
        <c:varyColors val="0"/>
        <c:ser>
          <c:idx val="0"/>
          <c:order val="0"/>
          <c:tx>
            <c:strRef>
              <c:f>Sheet3!$H$2</c:f>
              <c:strCache>
                <c:ptCount val="1"/>
                <c:pt idx="0">
                  <c:v>N</c:v>
                </c:pt>
              </c:strCache>
            </c:strRef>
          </c:tx>
          <c:spPr>
            <a:solidFill>
              <a:srgbClr val="0070C0"/>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Sheet3!$G$3:$G$14</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Sheet3!$H$3:$H$14</c:f>
              <c:numCache>
                <c:formatCode>General</c:formatCode>
                <c:ptCount val="12"/>
                <c:pt idx="0">
                  <c:v>53</c:v>
                </c:pt>
                <c:pt idx="1">
                  <c:v>71</c:v>
                </c:pt>
                <c:pt idx="2">
                  <c:v>85</c:v>
                </c:pt>
                <c:pt idx="3">
                  <c:v>87</c:v>
                </c:pt>
                <c:pt idx="4">
                  <c:v>88</c:v>
                </c:pt>
                <c:pt idx="5">
                  <c:v>64</c:v>
                </c:pt>
                <c:pt idx="6">
                  <c:v>78</c:v>
                </c:pt>
                <c:pt idx="7">
                  <c:v>91</c:v>
                </c:pt>
                <c:pt idx="8">
                  <c:v>124</c:v>
                </c:pt>
                <c:pt idx="9">
                  <c:v>82</c:v>
                </c:pt>
                <c:pt idx="10">
                  <c:v>103</c:v>
                </c:pt>
                <c:pt idx="11">
                  <c:v>99</c:v>
                </c:pt>
              </c:numCache>
            </c:numRef>
          </c:val>
          <c:extLst>
            <c:ext xmlns:c16="http://schemas.microsoft.com/office/drawing/2014/chart" uri="{C3380CC4-5D6E-409C-BE32-E72D297353CC}">
              <c16:uniqueId val="{00000000-29A3-47FF-B8CA-C5B535C90CFA}"/>
            </c:ext>
          </c:extLst>
        </c:ser>
        <c:dLbls>
          <c:dLblPos val="inEnd"/>
          <c:showLegendKey val="0"/>
          <c:showVal val="1"/>
          <c:showCatName val="0"/>
          <c:showSerName val="0"/>
          <c:showPercent val="0"/>
          <c:showBubbleSize val="0"/>
        </c:dLbls>
        <c:gapWidth val="41"/>
        <c:axId val="764878584"/>
        <c:axId val="764877144"/>
      </c:barChart>
      <c:catAx>
        <c:axId val="7648785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764877144"/>
        <c:crosses val="autoZero"/>
        <c:auto val="1"/>
        <c:lblAlgn val="ctr"/>
        <c:lblOffset val="100"/>
        <c:noMultiLvlLbl val="0"/>
      </c:catAx>
      <c:valAx>
        <c:axId val="764877144"/>
        <c:scaling>
          <c:orientation val="minMax"/>
        </c:scaling>
        <c:delete val="1"/>
        <c:axPos val="l"/>
        <c:numFmt formatCode="General" sourceLinked="1"/>
        <c:majorTickMark val="none"/>
        <c:minorTickMark val="none"/>
        <c:tickLblPos val="nextTo"/>
        <c:crossAx val="7648785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OAT Releases</a:t>
            </a:r>
            <a:r>
              <a:rPr lang="en-US" baseline="0"/>
              <a:t> FY 22/23</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7106199433466064E-2"/>
          <c:y val="0.10472379244120737"/>
          <c:w val="0.94889327760762854"/>
          <c:h val="0.73731659000945449"/>
        </c:manualLayout>
      </c:layout>
      <c:barChart>
        <c:barDir val="col"/>
        <c:grouping val="stacked"/>
        <c:varyColors val="0"/>
        <c:ser>
          <c:idx val="0"/>
          <c:order val="0"/>
          <c:tx>
            <c:strRef>
              <c:f>Sheet3!$H$25</c:f>
              <c:strCache>
                <c:ptCount val="1"/>
                <c:pt idx="0">
                  <c:v>N</c:v>
                </c:pt>
              </c:strCache>
            </c:strRef>
          </c:tx>
          <c:spPr>
            <a:solidFill>
              <a:srgbClr val="0070C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Sheet3!$G$26:$G$37</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Sheet3!$H$26:$H$37</c:f>
              <c:numCache>
                <c:formatCode>General</c:formatCode>
                <c:ptCount val="12"/>
                <c:pt idx="0">
                  <c:v>157</c:v>
                </c:pt>
                <c:pt idx="1">
                  <c:v>170</c:v>
                </c:pt>
                <c:pt idx="2">
                  <c:v>191</c:v>
                </c:pt>
                <c:pt idx="3">
                  <c:v>154</c:v>
                </c:pt>
                <c:pt idx="4">
                  <c:v>191</c:v>
                </c:pt>
                <c:pt idx="5">
                  <c:v>158</c:v>
                </c:pt>
                <c:pt idx="6">
                  <c:v>165</c:v>
                </c:pt>
                <c:pt idx="7">
                  <c:v>176</c:v>
                </c:pt>
                <c:pt idx="8">
                  <c:v>188</c:v>
                </c:pt>
                <c:pt idx="9">
                  <c:v>169</c:v>
                </c:pt>
                <c:pt idx="10">
                  <c:v>192</c:v>
                </c:pt>
                <c:pt idx="11">
                  <c:v>188</c:v>
                </c:pt>
              </c:numCache>
            </c:numRef>
          </c:val>
          <c:extLst>
            <c:ext xmlns:c16="http://schemas.microsoft.com/office/drawing/2014/chart" uri="{C3380CC4-5D6E-409C-BE32-E72D297353CC}">
              <c16:uniqueId val="{00000000-AA93-4FC9-9938-202F7628C001}"/>
            </c:ext>
          </c:extLst>
        </c:ser>
        <c:dLbls>
          <c:dLblPos val="ctr"/>
          <c:showLegendKey val="0"/>
          <c:showVal val="1"/>
          <c:showCatName val="0"/>
          <c:showSerName val="0"/>
          <c:showPercent val="0"/>
          <c:showBubbleSize val="0"/>
        </c:dLbls>
        <c:gapWidth val="150"/>
        <c:overlap val="100"/>
        <c:axId val="801219824"/>
        <c:axId val="801216944"/>
      </c:barChart>
      <c:catAx>
        <c:axId val="8012198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801216944"/>
        <c:crosses val="autoZero"/>
        <c:auto val="1"/>
        <c:lblAlgn val="ctr"/>
        <c:lblOffset val="100"/>
        <c:noMultiLvlLbl val="0"/>
      </c:catAx>
      <c:valAx>
        <c:axId val="801216944"/>
        <c:scaling>
          <c:orientation val="minMax"/>
        </c:scaling>
        <c:delete val="1"/>
        <c:axPos val="l"/>
        <c:numFmt formatCode="General" sourceLinked="1"/>
        <c:majorTickMark val="none"/>
        <c:minorTickMark val="none"/>
        <c:tickLblPos val="nextTo"/>
        <c:crossAx val="801219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AD9017-0CA2-4E91-BB06-0E45E114CAC4}"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AU"/>
        </a:p>
      </dgm:t>
    </dgm:pt>
    <dgm:pt modelId="{372B81F0-7758-4144-B3C9-E74434748A6B}">
      <dgm:prSet phldrT="[Text]" custT="1"/>
      <dgm:spPr/>
      <dgm:t>
        <a:bodyPr/>
        <a:lstStyle/>
        <a:p>
          <a:r>
            <a:rPr lang="en-US" sz="1400" dirty="0">
              <a:latin typeface="Public Sans" pitchFamily="2" charset="0"/>
            </a:rPr>
            <a:t>1. Stimulant type substance</a:t>
          </a:r>
        </a:p>
      </dgm:t>
    </dgm:pt>
    <dgm:pt modelId="{A85070CB-FA90-4DDD-ADF3-2EB2B184C874}" type="parTrans" cxnId="{B33F4D2F-B0B0-474F-BAFD-ADEA82A38705}">
      <dgm:prSet/>
      <dgm:spPr/>
      <dgm:t>
        <a:bodyPr/>
        <a:lstStyle/>
        <a:p>
          <a:endParaRPr lang="en-AU"/>
        </a:p>
      </dgm:t>
    </dgm:pt>
    <dgm:pt modelId="{8BB750A3-675C-44C4-AFFF-2CF152AE37D1}" type="sibTrans" cxnId="{B33F4D2F-B0B0-474F-BAFD-ADEA82A38705}">
      <dgm:prSet/>
      <dgm:spPr/>
      <dgm:t>
        <a:bodyPr/>
        <a:lstStyle/>
        <a:p>
          <a:endParaRPr lang="en-AU"/>
        </a:p>
      </dgm:t>
    </dgm:pt>
    <dgm:pt modelId="{58F09030-F9EF-482E-9F49-56E5392B96FB}">
      <dgm:prSet phldrT="[Text]" custT="1"/>
      <dgm:spPr/>
      <dgm:t>
        <a:bodyPr/>
        <a:lstStyle/>
        <a:p>
          <a:r>
            <a:rPr lang="en-US" sz="1400" dirty="0">
              <a:latin typeface="Public Sans" pitchFamily="2" charset="0"/>
            </a:rPr>
            <a:t>2. Cannabis </a:t>
          </a:r>
        </a:p>
      </dgm:t>
    </dgm:pt>
    <dgm:pt modelId="{A1E39E7A-377A-428B-B2D4-1BAA9D51EBCC}" type="parTrans" cxnId="{C5D2FA5B-5FDF-4936-B528-D98DC42D26DE}">
      <dgm:prSet/>
      <dgm:spPr/>
      <dgm:t>
        <a:bodyPr/>
        <a:lstStyle/>
        <a:p>
          <a:endParaRPr lang="en-AU"/>
        </a:p>
      </dgm:t>
    </dgm:pt>
    <dgm:pt modelId="{DE3D08A5-D18B-466B-9C1F-3D40627A8684}" type="sibTrans" cxnId="{C5D2FA5B-5FDF-4936-B528-D98DC42D26DE}">
      <dgm:prSet/>
      <dgm:spPr/>
      <dgm:t>
        <a:bodyPr/>
        <a:lstStyle/>
        <a:p>
          <a:endParaRPr lang="en-AU"/>
        </a:p>
      </dgm:t>
    </dgm:pt>
    <dgm:pt modelId="{C374CB8B-7650-46ED-8F01-C9DA4FFF1BB9}">
      <dgm:prSet phldrT="[Text]" custT="1"/>
      <dgm:spPr/>
      <dgm:t>
        <a:bodyPr/>
        <a:lstStyle/>
        <a:p>
          <a:r>
            <a:rPr lang="en-US" sz="1400" dirty="0">
              <a:latin typeface="Public Sans" pitchFamily="2" charset="0"/>
            </a:rPr>
            <a:t>3. Heroin </a:t>
          </a:r>
        </a:p>
        <a:p>
          <a:endParaRPr lang="en-AU" sz="2000" dirty="0">
            <a:latin typeface="Public Sans" pitchFamily="2" charset="0"/>
          </a:endParaRPr>
        </a:p>
      </dgm:t>
    </dgm:pt>
    <dgm:pt modelId="{BF95AA38-547D-421C-8DFC-C66E4E9A6390}" type="parTrans" cxnId="{2D263E5E-ACC0-452E-93D8-8A7E3D7B96E3}">
      <dgm:prSet/>
      <dgm:spPr/>
      <dgm:t>
        <a:bodyPr/>
        <a:lstStyle/>
        <a:p>
          <a:endParaRPr lang="en-AU"/>
        </a:p>
      </dgm:t>
    </dgm:pt>
    <dgm:pt modelId="{7619F11D-43D9-415E-8854-F7BABFEEF6B7}" type="sibTrans" cxnId="{2D263E5E-ACC0-452E-93D8-8A7E3D7B96E3}">
      <dgm:prSet/>
      <dgm:spPr/>
      <dgm:t>
        <a:bodyPr/>
        <a:lstStyle/>
        <a:p>
          <a:endParaRPr lang="en-AU"/>
        </a:p>
      </dgm:t>
    </dgm:pt>
    <dgm:pt modelId="{233CF262-6DF5-415C-B98E-33547A82D40B}">
      <dgm:prSet phldrT="[Text]" custT="1"/>
      <dgm:spPr/>
      <dgm:t>
        <a:bodyPr/>
        <a:lstStyle/>
        <a:p>
          <a:r>
            <a:rPr lang="en-US" sz="1500" dirty="0">
              <a:latin typeface="Public Sans" pitchFamily="2" charset="0"/>
            </a:rPr>
            <a:t>4. </a:t>
          </a:r>
          <a:r>
            <a:rPr lang="en-US" sz="1400" dirty="0">
              <a:latin typeface="Public Sans" pitchFamily="2" charset="0"/>
            </a:rPr>
            <a:t>Benzodiazepines</a:t>
          </a:r>
          <a:r>
            <a:rPr lang="en-US" sz="1500" dirty="0">
              <a:latin typeface="Public Sans" pitchFamily="2" charset="0"/>
            </a:rPr>
            <a:t> </a:t>
          </a:r>
          <a:endParaRPr lang="en-AU" sz="1500" dirty="0">
            <a:latin typeface="Public Sans" pitchFamily="2" charset="0"/>
          </a:endParaRPr>
        </a:p>
      </dgm:t>
    </dgm:pt>
    <dgm:pt modelId="{3E13F672-CAD4-4EA0-960B-5DDC052E29FE}" type="parTrans" cxnId="{777D9F75-0E83-430A-8B81-49EF5343C923}">
      <dgm:prSet/>
      <dgm:spPr/>
      <dgm:t>
        <a:bodyPr/>
        <a:lstStyle/>
        <a:p>
          <a:endParaRPr lang="en-AU"/>
        </a:p>
      </dgm:t>
    </dgm:pt>
    <dgm:pt modelId="{027E68F4-E3B5-4898-B250-05C43B913D56}" type="sibTrans" cxnId="{777D9F75-0E83-430A-8B81-49EF5343C923}">
      <dgm:prSet/>
      <dgm:spPr/>
      <dgm:t>
        <a:bodyPr/>
        <a:lstStyle/>
        <a:p>
          <a:endParaRPr lang="en-AU"/>
        </a:p>
      </dgm:t>
    </dgm:pt>
    <dgm:pt modelId="{9620858C-F681-4533-880D-986C853DFC53}">
      <dgm:prSet phldrT="[Text]" custT="1"/>
      <dgm:spPr/>
      <dgm:t>
        <a:bodyPr/>
        <a:lstStyle/>
        <a:p>
          <a:r>
            <a:rPr lang="en-US" sz="1400" dirty="0">
              <a:latin typeface="Public Sans" pitchFamily="2" charset="0"/>
            </a:rPr>
            <a:t>5. New psychoactive substance  </a:t>
          </a:r>
        </a:p>
      </dgm:t>
    </dgm:pt>
    <dgm:pt modelId="{1490709C-7C6C-4C5F-93D9-31FDD4C8B9A7}" type="parTrans" cxnId="{2D965DC3-1470-4559-A088-37BAAF750427}">
      <dgm:prSet/>
      <dgm:spPr/>
      <dgm:t>
        <a:bodyPr/>
        <a:lstStyle/>
        <a:p>
          <a:endParaRPr lang="en-AU"/>
        </a:p>
      </dgm:t>
    </dgm:pt>
    <dgm:pt modelId="{80193DD3-DF4E-4848-A2BC-E990D74181FC}" type="sibTrans" cxnId="{2D965DC3-1470-4559-A088-37BAAF750427}">
      <dgm:prSet/>
      <dgm:spPr/>
      <dgm:t>
        <a:bodyPr/>
        <a:lstStyle/>
        <a:p>
          <a:endParaRPr lang="en-AU"/>
        </a:p>
      </dgm:t>
    </dgm:pt>
    <dgm:pt modelId="{A819C839-7742-4073-AD65-B25D98442461}" type="pres">
      <dgm:prSet presAssocID="{C3AD9017-0CA2-4E91-BB06-0E45E114CAC4}" presName="diagram" presStyleCnt="0">
        <dgm:presLayoutVars>
          <dgm:dir/>
          <dgm:resizeHandles val="exact"/>
        </dgm:presLayoutVars>
      </dgm:prSet>
      <dgm:spPr/>
    </dgm:pt>
    <dgm:pt modelId="{0D841B2A-95E9-4AE0-8A82-EF82EAFDB84D}" type="pres">
      <dgm:prSet presAssocID="{372B81F0-7758-4144-B3C9-E74434748A6B}" presName="node" presStyleLbl="node1" presStyleIdx="0" presStyleCnt="5" custLinFactNeighborX="773" custLinFactNeighborY="1881">
        <dgm:presLayoutVars>
          <dgm:bulletEnabled val="1"/>
        </dgm:presLayoutVars>
      </dgm:prSet>
      <dgm:spPr/>
    </dgm:pt>
    <dgm:pt modelId="{1EA22436-D681-4655-8F7F-0D61393D3498}" type="pres">
      <dgm:prSet presAssocID="{8BB750A3-675C-44C4-AFFF-2CF152AE37D1}" presName="sibTrans" presStyleCnt="0"/>
      <dgm:spPr/>
    </dgm:pt>
    <dgm:pt modelId="{802397E5-C33A-4DD6-9606-2EDA82B597E0}" type="pres">
      <dgm:prSet presAssocID="{58F09030-F9EF-482E-9F49-56E5392B96FB}" presName="node" presStyleLbl="node1" presStyleIdx="1" presStyleCnt="5" custScaleX="118217" custLinFactNeighborX="-1551" custLinFactNeighborY="862">
        <dgm:presLayoutVars>
          <dgm:bulletEnabled val="1"/>
        </dgm:presLayoutVars>
      </dgm:prSet>
      <dgm:spPr/>
    </dgm:pt>
    <dgm:pt modelId="{980BF006-8E44-4950-9729-C0977C46A4A6}" type="pres">
      <dgm:prSet presAssocID="{DE3D08A5-D18B-466B-9C1F-3D40627A8684}" presName="sibTrans" presStyleCnt="0"/>
      <dgm:spPr/>
    </dgm:pt>
    <dgm:pt modelId="{41134FDE-8D8B-4E82-B660-B777D4A26ED2}" type="pres">
      <dgm:prSet presAssocID="{C374CB8B-7650-46ED-8F01-C9DA4FFF1BB9}" presName="node" presStyleLbl="node1" presStyleIdx="2" presStyleCnt="5">
        <dgm:presLayoutVars>
          <dgm:bulletEnabled val="1"/>
        </dgm:presLayoutVars>
      </dgm:prSet>
      <dgm:spPr/>
    </dgm:pt>
    <dgm:pt modelId="{242FE3E5-8F7F-47FA-B6DC-437AA61C8439}" type="pres">
      <dgm:prSet presAssocID="{7619F11D-43D9-415E-8854-F7BABFEEF6B7}" presName="sibTrans" presStyleCnt="0"/>
      <dgm:spPr/>
    </dgm:pt>
    <dgm:pt modelId="{54292C33-ECF1-4289-A994-07BF3C9769C3}" type="pres">
      <dgm:prSet presAssocID="{233CF262-6DF5-415C-B98E-33547A82D40B}" presName="node" presStyleLbl="node1" presStyleIdx="3" presStyleCnt="5" custScaleX="116270">
        <dgm:presLayoutVars>
          <dgm:bulletEnabled val="1"/>
        </dgm:presLayoutVars>
      </dgm:prSet>
      <dgm:spPr/>
    </dgm:pt>
    <dgm:pt modelId="{65B6CF7F-7601-47AA-AA4D-C33E1A030C6B}" type="pres">
      <dgm:prSet presAssocID="{027E68F4-E3B5-4898-B250-05C43B913D56}" presName="sibTrans" presStyleCnt="0"/>
      <dgm:spPr/>
    </dgm:pt>
    <dgm:pt modelId="{E96226C5-797E-4137-B7E6-2FC7CB7AEA57}" type="pres">
      <dgm:prSet presAssocID="{9620858C-F681-4533-880D-986C853DFC53}" presName="node" presStyleLbl="node1" presStyleIdx="4" presStyleCnt="5">
        <dgm:presLayoutVars>
          <dgm:bulletEnabled val="1"/>
        </dgm:presLayoutVars>
      </dgm:prSet>
      <dgm:spPr/>
    </dgm:pt>
  </dgm:ptLst>
  <dgm:cxnLst>
    <dgm:cxn modelId="{9E8A4219-90C6-4A43-A40C-DD01508B73BB}" type="presOf" srcId="{372B81F0-7758-4144-B3C9-E74434748A6B}" destId="{0D841B2A-95E9-4AE0-8A82-EF82EAFDB84D}" srcOrd="0" destOrd="0" presId="urn:microsoft.com/office/officeart/2005/8/layout/default"/>
    <dgm:cxn modelId="{4403EE2C-9D7F-449A-AA1E-99753ACACEFF}" type="presOf" srcId="{9620858C-F681-4533-880D-986C853DFC53}" destId="{E96226C5-797E-4137-B7E6-2FC7CB7AEA57}" srcOrd="0" destOrd="0" presId="urn:microsoft.com/office/officeart/2005/8/layout/default"/>
    <dgm:cxn modelId="{B33F4D2F-B0B0-474F-BAFD-ADEA82A38705}" srcId="{C3AD9017-0CA2-4E91-BB06-0E45E114CAC4}" destId="{372B81F0-7758-4144-B3C9-E74434748A6B}" srcOrd="0" destOrd="0" parTransId="{A85070CB-FA90-4DDD-ADF3-2EB2B184C874}" sibTransId="{8BB750A3-675C-44C4-AFFF-2CF152AE37D1}"/>
    <dgm:cxn modelId="{70D37B3D-D174-4AD9-88FA-3ADD7A123586}" type="presOf" srcId="{C3AD9017-0CA2-4E91-BB06-0E45E114CAC4}" destId="{A819C839-7742-4073-AD65-B25D98442461}" srcOrd="0" destOrd="0" presId="urn:microsoft.com/office/officeart/2005/8/layout/default"/>
    <dgm:cxn modelId="{0377A53F-4926-4A13-A194-5647150CFD0D}" type="presOf" srcId="{C374CB8B-7650-46ED-8F01-C9DA4FFF1BB9}" destId="{41134FDE-8D8B-4E82-B660-B777D4A26ED2}" srcOrd="0" destOrd="0" presId="urn:microsoft.com/office/officeart/2005/8/layout/default"/>
    <dgm:cxn modelId="{C5D2FA5B-5FDF-4936-B528-D98DC42D26DE}" srcId="{C3AD9017-0CA2-4E91-BB06-0E45E114CAC4}" destId="{58F09030-F9EF-482E-9F49-56E5392B96FB}" srcOrd="1" destOrd="0" parTransId="{A1E39E7A-377A-428B-B2D4-1BAA9D51EBCC}" sibTransId="{DE3D08A5-D18B-466B-9C1F-3D40627A8684}"/>
    <dgm:cxn modelId="{2D263E5E-ACC0-452E-93D8-8A7E3D7B96E3}" srcId="{C3AD9017-0CA2-4E91-BB06-0E45E114CAC4}" destId="{C374CB8B-7650-46ED-8F01-C9DA4FFF1BB9}" srcOrd="2" destOrd="0" parTransId="{BF95AA38-547D-421C-8DFC-C66E4E9A6390}" sibTransId="{7619F11D-43D9-415E-8854-F7BABFEEF6B7}"/>
    <dgm:cxn modelId="{8E4FD44D-EA53-44F7-BE38-3007804F2DC6}" type="presOf" srcId="{233CF262-6DF5-415C-B98E-33547A82D40B}" destId="{54292C33-ECF1-4289-A994-07BF3C9769C3}" srcOrd="0" destOrd="0" presId="urn:microsoft.com/office/officeart/2005/8/layout/default"/>
    <dgm:cxn modelId="{777D9F75-0E83-430A-8B81-49EF5343C923}" srcId="{C3AD9017-0CA2-4E91-BB06-0E45E114CAC4}" destId="{233CF262-6DF5-415C-B98E-33547A82D40B}" srcOrd="3" destOrd="0" parTransId="{3E13F672-CAD4-4EA0-960B-5DDC052E29FE}" sibTransId="{027E68F4-E3B5-4898-B250-05C43B913D56}"/>
    <dgm:cxn modelId="{6642F59B-F01E-4649-874D-2C7DBF5BA0A9}" type="presOf" srcId="{58F09030-F9EF-482E-9F49-56E5392B96FB}" destId="{802397E5-C33A-4DD6-9606-2EDA82B597E0}" srcOrd="0" destOrd="0" presId="urn:microsoft.com/office/officeart/2005/8/layout/default"/>
    <dgm:cxn modelId="{2D965DC3-1470-4559-A088-37BAAF750427}" srcId="{C3AD9017-0CA2-4E91-BB06-0E45E114CAC4}" destId="{9620858C-F681-4533-880D-986C853DFC53}" srcOrd="4" destOrd="0" parTransId="{1490709C-7C6C-4C5F-93D9-31FDD4C8B9A7}" sibTransId="{80193DD3-DF4E-4848-A2BC-E990D74181FC}"/>
    <dgm:cxn modelId="{84A89942-D82B-44E7-B457-41C94CDCF13F}" type="presParOf" srcId="{A819C839-7742-4073-AD65-B25D98442461}" destId="{0D841B2A-95E9-4AE0-8A82-EF82EAFDB84D}" srcOrd="0" destOrd="0" presId="urn:microsoft.com/office/officeart/2005/8/layout/default"/>
    <dgm:cxn modelId="{24877F22-C6C9-48D7-9642-7DE571EC2B45}" type="presParOf" srcId="{A819C839-7742-4073-AD65-B25D98442461}" destId="{1EA22436-D681-4655-8F7F-0D61393D3498}" srcOrd="1" destOrd="0" presId="urn:microsoft.com/office/officeart/2005/8/layout/default"/>
    <dgm:cxn modelId="{EB60AC00-60B4-4EBA-B503-AC365FE2C56C}" type="presParOf" srcId="{A819C839-7742-4073-AD65-B25D98442461}" destId="{802397E5-C33A-4DD6-9606-2EDA82B597E0}" srcOrd="2" destOrd="0" presId="urn:microsoft.com/office/officeart/2005/8/layout/default"/>
    <dgm:cxn modelId="{9688520D-D4BB-4A40-9249-277D57EEA703}" type="presParOf" srcId="{A819C839-7742-4073-AD65-B25D98442461}" destId="{980BF006-8E44-4950-9729-C0977C46A4A6}" srcOrd="3" destOrd="0" presId="urn:microsoft.com/office/officeart/2005/8/layout/default"/>
    <dgm:cxn modelId="{086C4DD4-298F-4685-B2A2-C638E8EE651D}" type="presParOf" srcId="{A819C839-7742-4073-AD65-B25D98442461}" destId="{41134FDE-8D8B-4E82-B660-B777D4A26ED2}" srcOrd="4" destOrd="0" presId="urn:microsoft.com/office/officeart/2005/8/layout/default"/>
    <dgm:cxn modelId="{4B704AE3-824F-4B7B-9269-0FD5B3B5D8F0}" type="presParOf" srcId="{A819C839-7742-4073-AD65-B25D98442461}" destId="{242FE3E5-8F7F-47FA-B6DC-437AA61C8439}" srcOrd="5" destOrd="0" presId="urn:microsoft.com/office/officeart/2005/8/layout/default"/>
    <dgm:cxn modelId="{C598801B-440A-4FEE-9C86-00F0F904E9CA}" type="presParOf" srcId="{A819C839-7742-4073-AD65-B25D98442461}" destId="{54292C33-ECF1-4289-A994-07BF3C9769C3}" srcOrd="6" destOrd="0" presId="urn:microsoft.com/office/officeart/2005/8/layout/default"/>
    <dgm:cxn modelId="{097A097C-0A29-4874-B584-5008659D42CB}" type="presParOf" srcId="{A819C839-7742-4073-AD65-B25D98442461}" destId="{65B6CF7F-7601-47AA-AA4D-C33E1A030C6B}" srcOrd="7" destOrd="0" presId="urn:microsoft.com/office/officeart/2005/8/layout/default"/>
    <dgm:cxn modelId="{78C31006-A787-4DF7-B76B-71401D656D78}" type="presParOf" srcId="{A819C839-7742-4073-AD65-B25D98442461}" destId="{E96226C5-797E-4137-B7E6-2FC7CB7AEA5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BDF6AF-1A37-40AE-85E6-1CF209685BF4}"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AU"/>
        </a:p>
      </dgm:t>
    </dgm:pt>
    <dgm:pt modelId="{34B5DE58-B014-4CC7-A9DC-E29B7D444AB8}">
      <dgm:prSet phldrT="[Text]" custT="1"/>
      <dgm:spPr>
        <a:solidFill>
          <a:srgbClr val="AEC086"/>
        </a:solidFill>
      </dgm:spPr>
      <dgm:t>
        <a:bodyPr/>
        <a:lstStyle/>
        <a:p>
          <a:r>
            <a:rPr lang="en-US" sz="1200" dirty="0"/>
            <a:t>Addiction Medicine Specialists</a:t>
          </a:r>
          <a:endParaRPr lang="en-AU" sz="1200" dirty="0"/>
        </a:p>
      </dgm:t>
    </dgm:pt>
    <dgm:pt modelId="{C5ABB2AD-8EBA-4592-9C9C-EBC5479EBD56}" type="parTrans" cxnId="{320F050D-AFDF-4F52-B246-BF909D8E672A}">
      <dgm:prSet/>
      <dgm:spPr/>
      <dgm:t>
        <a:bodyPr/>
        <a:lstStyle/>
        <a:p>
          <a:endParaRPr lang="en-AU"/>
        </a:p>
      </dgm:t>
    </dgm:pt>
    <dgm:pt modelId="{3B03B849-E565-4BCA-BC3F-2EAA203A9548}" type="sibTrans" cxnId="{320F050D-AFDF-4F52-B246-BF909D8E672A}">
      <dgm:prSet/>
      <dgm:spPr>
        <a:solidFill>
          <a:srgbClr val="0070C0"/>
        </a:solidFill>
      </dgm:spPr>
      <dgm:t>
        <a:bodyPr/>
        <a:lstStyle/>
        <a:p>
          <a:r>
            <a:rPr lang="en-US" dirty="0"/>
            <a:t>Nursing</a:t>
          </a:r>
          <a:endParaRPr lang="en-AU" dirty="0"/>
        </a:p>
      </dgm:t>
    </dgm:pt>
    <dgm:pt modelId="{DC623427-9CE0-4F37-84BA-3922702E3211}">
      <dgm:prSet phldrT="[Text]" custT="1"/>
      <dgm:spPr>
        <a:solidFill>
          <a:srgbClr val="00B050"/>
        </a:solidFill>
      </dgm:spPr>
      <dgm:t>
        <a:bodyPr/>
        <a:lstStyle/>
        <a:p>
          <a:r>
            <a:rPr lang="en-US" sz="1600" dirty="0"/>
            <a:t>Allied Health</a:t>
          </a:r>
          <a:endParaRPr lang="en-AU" sz="1600" dirty="0"/>
        </a:p>
      </dgm:t>
    </dgm:pt>
    <dgm:pt modelId="{49CB5830-2898-466C-ABCA-52EFA3308BAD}" type="parTrans" cxnId="{60BB1573-0C57-44B1-9B8B-063DC12E4F85}">
      <dgm:prSet/>
      <dgm:spPr/>
      <dgm:t>
        <a:bodyPr/>
        <a:lstStyle/>
        <a:p>
          <a:endParaRPr lang="en-AU"/>
        </a:p>
      </dgm:t>
    </dgm:pt>
    <dgm:pt modelId="{1115FABD-1B93-4898-91BB-E9C8F19FA415}" type="sibTrans" cxnId="{60BB1573-0C57-44B1-9B8B-063DC12E4F85}">
      <dgm:prSet custT="1"/>
      <dgm:spPr>
        <a:solidFill>
          <a:schemeClr val="bg1">
            <a:lumMod val="75000"/>
          </a:schemeClr>
        </a:solidFill>
      </dgm:spPr>
      <dgm:t>
        <a:bodyPr/>
        <a:lstStyle/>
        <a:p>
          <a:r>
            <a:rPr lang="en-US" sz="1200" dirty="0"/>
            <a:t>Diversionary  </a:t>
          </a:r>
        </a:p>
        <a:p>
          <a:r>
            <a:rPr lang="en-US" sz="1200" dirty="0"/>
            <a:t>Programs</a:t>
          </a:r>
          <a:endParaRPr lang="en-AU" sz="1200" dirty="0"/>
        </a:p>
      </dgm:t>
    </dgm:pt>
    <dgm:pt modelId="{5CF15249-F2D8-41C0-AD55-ED33AD4FE1A5}">
      <dgm:prSet phldrT="[Text]" custT="1"/>
      <dgm:spPr/>
      <dgm:t>
        <a:bodyPr/>
        <a:lstStyle/>
        <a:p>
          <a:r>
            <a:rPr lang="en-US" sz="1200" dirty="0"/>
            <a:t>Substance Use in Pregnancy Service</a:t>
          </a:r>
          <a:endParaRPr lang="en-AU" sz="1200" dirty="0"/>
        </a:p>
      </dgm:t>
    </dgm:pt>
    <dgm:pt modelId="{0F9E0E57-648F-4E0D-AB36-6CD48A7E9D51}" type="parTrans" cxnId="{B031AF9A-6962-45D4-8C4D-5FB996C857EA}">
      <dgm:prSet/>
      <dgm:spPr/>
      <dgm:t>
        <a:bodyPr/>
        <a:lstStyle/>
        <a:p>
          <a:endParaRPr lang="en-AU"/>
        </a:p>
      </dgm:t>
    </dgm:pt>
    <dgm:pt modelId="{14B14609-0FC9-4175-B157-3ED1E71AFA23}" type="sibTrans" cxnId="{B031AF9A-6962-45D4-8C4D-5FB996C857EA}">
      <dgm:prSet/>
      <dgm:spPr/>
      <dgm:t>
        <a:bodyPr/>
        <a:lstStyle/>
        <a:p>
          <a:r>
            <a:rPr lang="en-US" dirty="0"/>
            <a:t>Aboriginal Health</a:t>
          </a:r>
          <a:endParaRPr lang="en-AU" dirty="0"/>
        </a:p>
      </dgm:t>
    </dgm:pt>
    <dgm:pt modelId="{99C8B7E3-ADB6-4F18-9C6A-4C37CD8523BE}">
      <dgm:prSet phldrT="[Text]" custT="1"/>
      <dgm:spPr>
        <a:solidFill>
          <a:srgbClr val="7030A0"/>
        </a:solidFill>
      </dgm:spPr>
      <dgm:t>
        <a:bodyPr/>
        <a:lstStyle/>
        <a:p>
          <a:r>
            <a:rPr lang="en-US" sz="1200" dirty="0"/>
            <a:t>Opioid </a:t>
          </a:r>
          <a:r>
            <a:rPr lang="en-US" sz="1100" dirty="0"/>
            <a:t>Agonist</a:t>
          </a:r>
          <a:r>
            <a:rPr lang="en-US" sz="1200" dirty="0"/>
            <a:t> Treatment</a:t>
          </a:r>
          <a:endParaRPr lang="en-AU" sz="1200" dirty="0"/>
        </a:p>
      </dgm:t>
    </dgm:pt>
    <dgm:pt modelId="{AF33EFA7-AEC9-454D-AC4B-EBA8598C6B6D}" type="parTrans" cxnId="{053AD2AF-9492-4085-8045-054E6132D120}">
      <dgm:prSet/>
      <dgm:spPr/>
      <dgm:t>
        <a:bodyPr/>
        <a:lstStyle/>
        <a:p>
          <a:endParaRPr lang="en-AU"/>
        </a:p>
      </dgm:t>
    </dgm:pt>
    <dgm:pt modelId="{3BBD1F71-195F-429A-8D6E-54EF4982A1B3}" type="sibTrans" cxnId="{053AD2AF-9492-4085-8045-054E6132D120}">
      <dgm:prSet/>
      <dgm:spPr/>
      <dgm:t>
        <a:bodyPr/>
        <a:lstStyle/>
        <a:p>
          <a:r>
            <a:rPr lang="en-US" dirty="0"/>
            <a:t>Pre / Post Release Support</a:t>
          </a:r>
          <a:endParaRPr lang="en-AU" dirty="0"/>
        </a:p>
      </dgm:t>
    </dgm:pt>
    <dgm:pt modelId="{286E18B8-0549-4BFE-8F28-F6AB9D92C4E2}">
      <dgm:prSet phldrT="[Text]" custT="1"/>
      <dgm:spPr/>
      <dgm:t>
        <a:bodyPr/>
        <a:lstStyle/>
        <a:p>
          <a:r>
            <a:rPr lang="en-AU" sz="1200" b="0" i="0" dirty="0"/>
            <a:t>MDT</a:t>
          </a:r>
        </a:p>
        <a:p>
          <a:r>
            <a:rPr lang="en-AU" sz="1200" b="0" i="0" dirty="0"/>
            <a:t>Care </a:t>
          </a:r>
          <a:endParaRPr lang="en-AU" sz="1200" dirty="0"/>
        </a:p>
      </dgm:t>
    </dgm:pt>
    <dgm:pt modelId="{9CE48AC2-D0F5-4270-95B3-3CE846AEE672}" type="parTrans" cxnId="{AB545293-8474-467B-A927-36B2F64D9899}">
      <dgm:prSet/>
      <dgm:spPr/>
      <dgm:t>
        <a:bodyPr/>
        <a:lstStyle/>
        <a:p>
          <a:endParaRPr lang="en-AU"/>
        </a:p>
      </dgm:t>
    </dgm:pt>
    <dgm:pt modelId="{0C6F1BA1-75C7-450C-8B57-254E8340A9C9}" type="sibTrans" cxnId="{AB545293-8474-467B-A927-36B2F64D9899}">
      <dgm:prSet/>
      <dgm:spPr>
        <a:solidFill>
          <a:srgbClr val="FFC000"/>
        </a:solidFill>
      </dgm:spPr>
      <dgm:t>
        <a:bodyPr/>
        <a:lstStyle/>
        <a:p>
          <a:r>
            <a:rPr lang="en-US" dirty="0"/>
            <a:t>Clinical Education Program</a:t>
          </a:r>
          <a:endParaRPr lang="en-AU" dirty="0"/>
        </a:p>
      </dgm:t>
    </dgm:pt>
    <dgm:pt modelId="{A9232A04-6CE5-4477-B909-55B343091D8C}" type="pres">
      <dgm:prSet presAssocID="{2BBDF6AF-1A37-40AE-85E6-1CF209685BF4}" presName="Name0" presStyleCnt="0">
        <dgm:presLayoutVars>
          <dgm:chMax/>
          <dgm:chPref/>
          <dgm:dir/>
          <dgm:animLvl val="lvl"/>
        </dgm:presLayoutVars>
      </dgm:prSet>
      <dgm:spPr/>
    </dgm:pt>
    <dgm:pt modelId="{BB2516BD-E468-492C-8CCD-AE9B32611075}" type="pres">
      <dgm:prSet presAssocID="{34B5DE58-B014-4CC7-A9DC-E29B7D444AB8}" presName="composite" presStyleCnt="0"/>
      <dgm:spPr/>
    </dgm:pt>
    <dgm:pt modelId="{DDBF3DF7-1171-4F52-A6FD-F9C6B4713110}" type="pres">
      <dgm:prSet presAssocID="{34B5DE58-B014-4CC7-A9DC-E29B7D444AB8}" presName="Parent1" presStyleLbl="node1" presStyleIdx="0" presStyleCnt="10" custScaleX="176570" custScaleY="125019" custLinFactNeighborX="-60436" custLinFactNeighborY="-496">
        <dgm:presLayoutVars>
          <dgm:chMax val="1"/>
          <dgm:chPref val="1"/>
          <dgm:bulletEnabled val="1"/>
        </dgm:presLayoutVars>
      </dgm:prSet>
      <dgm:spPr/>
    </dgm:pt>
    <dgm:pt modelId="{3391CFEA-8DE4-4614-A6C3-1E01923ABBAA}" type="pres">
      <dgm:prSet presAssocID="{34B5DE58-B014-4CC7-A9DC-E29B7D444AB8}" presName="Childtext1" presStyleLbl="revTx" presStyleIdx="0" presStyleCnt="5">
        <dgm:presLayoutVars>
          <dgm:chMax val="0"/>
          <dgm:chPref val="0"/>
          <dgm:bulletEnabled val="1"/>
        </dgm:presLayoutVars>
      </dgm:prSet>
      <dgm:spPr/>
    </dgm:pt>
    <dgm:pt modelId="{E7025852-632C-44E0-BF6E-F9937B761FC7}" type="pres">
      <dgm:prSet presAssocID="{34B5DE58-B014-4CC7-A9DC-E29B7D444AB8}" presName="BalanceSpacing" presStyleCnt="0"/>
      <dgm:spPr/>
    </dgm:pt>
    <dgm:pt modelId="{72266628-AC85-430E-A3BF-89A40B5B3F70}" type="pres">
      <dgm:prSet presAssocID="{34B5DE58-B014-4CC7-A9DC-E29B7D444AB8}" presName="BalanceSpacing1" presStyleCnt="0"/>
      <dgm:spPr/>
    </dgm:pt>
    <dgm:pt modelId="{DFA258BD-F70E-4B33-9C4A-72E02B5C05F8}" type="pres">
      <dgm:prSet presAssocID="{3B03B849-E565-4BCA-BC3F-2EAA203A9548}" presName="Accent1Text" presStyleLbl="node1" presStyleIdx="1" presStyleCnt="10" custScaleX="153876" custScaleY="125019" custLinFactX="-10402" custLinFactNeighborX="-100000" custLinFactNeighborY="-221"/>
      <dgm:spPr/>
    </dgm:pt>
    <dgm:pt modelId="{9E846080-1471-4150-83F3-1FC13F036921}" type="pres">
      <dgm:prSet presAssocID="{3B03B849-E565-4BCA-BC3F-2EAA203A9548}" presName="spaceBetweenRectangles" presStyleCnt="0"/>
      <dgm:spPr/>
    </dgm:pt>
    <dgm:pt modelId="{E1DC4058-56B4-4D03-B75B-5421543ADD15}" type="pres">
      <dgm:prSet presAssocID="{DC623427-9CE0-4F37-84BA-3922702E3211}" presName="composite" presStyleCnt="0"/>
      <dgm:spPr/>
    </dgm:pt>
    <dgm:pt modelId="{C2AADA67-155E-4C85-96E9-F622BC0C78A1}" type="pres">
      <dgm:prSet presAssocID="{DC623427-9CE0-4F37-84BA-3922702E3211}" presName="Parent1" presStyleLbl="node1" presStyleIdx="2" presStyleCnt="10" custScaleX="156866" custScaleY="129407" custLinFactNeighborX="-85255" custLinFactNeighborY="-10908">
        <dgm:presLayoutVars>
          <dgm:chMax val="1"/>
          <dgm:chPref val="1"/>
          <dgm:bulletEnabled val="1"/>
        </dgm:presLayoutVars>
      </dgm:prSet>
      <dgm:spPr/>
    </dgm:pt>
    <dgm:pt modelId="{5E24CBB9-998E-4402-A215-7879F0147293}" type="pres">
      <dgm:prSet presAssocID="{DC623427-9CE0-4F37-84BA-3922702E3211}" presName="Childtext1" presStyleLbl="revTx" presStyleIdx="1" presStyleCnt="5" custLinFactNeighborX="-92292" custLinFactNeighborY="-19836">
        <dgm:presLayoutVars>
          <dgm:chMax val="0"/>
          <dgm:chPref val="0"/>
          <dgm:bulletEnabled val="1"/>
        </dgm:presLayoutVars>
      </dgm:prSet>
      <dgm:spPr/>
    </dgm:pt>
    <dgm:pt modelId="{C0B488B9-80C6-43CA-A3D1-50C9E71F9393}" type="pres">
      <dgm:prSet presAssocID="{DC623427-9CE0-4F37-84BA-3922702E3211}" presName="BalanceSpacing" presStyleCnt="0"/>
      <dgm:spPr/>
    </dgm:pt>
    <dgm:pt modelId="{290FCFF3-6E85-4D03-A0E9-C16AE65FF1E4}" type="pres">
      <dgm:prSet presAssocID="{DC623427-9CE0-4F37-84BA-3922702E3211}" presName="BalanceSpacing1" presStyleCnt="0"/>
      <dgm:spPr/>
    </dgm:pt>
    <dgm:pt modelId="{613E3AAE-115E-4A54-B3FB-7BF3BC7B9D20}" type="pres">
      <dgm:prSet presAssocID="{1115FABD-1B93-4898-91BB-E9C8F19FA415}" presName="Accent1Text" presStyleLbl="node1" presStyleIdx="3" presStyleCnt="10" custScaleX="180998" custScaleY="125019" custLinFactNeighborX="-21595" custLinFactNeighborY="-12656"/>
      <dgm:spPr/>
    </dgm:pt>
    <dgm:pt modelId="{03D63E43-1551-454B-9374-BC33389BCA23}" type="pres">
      <dgm:prSet presAssocID="{1115FABD-1B93-4898-91BB-E9C8F19FA415}" presName="spaceBetweenRectangles" presStyleCnt="0"/>
      <dgm:spPr/>
    </dgm:pt>
    <dgm:pt modelId="{A2820F61-89E9-4A5C-AB60-30374A9B6291}" type="pres">
      <dgm:prSet presAssocID="{5CF15249-F2D8-41C0-AD55-ED33AD4FE1A5}" presName="composite" presStyleCnt="0"/>
      <dgm:spPr/>
    </dgm:pt>
    <dgm:pt modelId="{35FCA351-B0FC-4DF0-91F4-289AF0E99354}" type="pres">
      <dgm:prSet presAssocID="{5CF15249-F2D8-41C0-AD55-ED33AD4FE1A5}" presName="Parent1" presStyleLbl="node1" presStyleIdx="4" presStyleCnt="10" custScaleX="170345" custScaleY="125019" custLinFactNeighborX="-53013" custLinFactNeighborY="-24790">
        <dgm:presLayoutVars>
          <dgm:chMax val="1"/>
          <dgm:chPref val="1"/>
          <dgm:bulletEnabled val="1"/>
        </dgm:presLayoutVars>
      </dgm:prSet>
      <dgm:spPr/>
    </dgm:pt>
    <dgm:pt modelId="{EBDCE955-46FD-4A28-B5E9-C772C00B7822}" type="pres">
      <dgm:prSet presAssocID="{5CF15249-F2D8-41C0-AD55-ED33AD4FE1A5}" presName="Childtext1" presStyleLbl="revTx" presStyleIdx="2" presStyleCnt="5">
        <dgm:presLayoutVars>
          <dgm:chMax val="0"/>
          <dgm:chPref val="0"/>
          <dgm:bulletEnabled val="1"/>
        </dgm:presLayoutVars>
      </dgm:prSet>
      <dgm:spPr/>
    </dgm:pt>
    <dgm:pt modelId="{FA9203A9-7F19-4BFC-B4A2-2C2F7CAB4874}" type="pres">
      <dgm:prSet presAssocID="{5CF15249-F2D8-41C0-AD55-ED33AD4FE1A5}" presName="BalanceSpacing" presStyleCnt="0"/>
      <dgm:spPr/>
    </dgm:pt>
    <dgm:pt modelId="{4C4B24F4-6754-4633-BD36-D1C452C91142}" type="pres">
      <dgm:prSet presAssocID="{5CF15249-F2D8-41C0-AD55-ED33AD4FE1A5}" presName="BalanceSpacing1" presStyleCnt="0"/>
      <dgm:spPr/>
    </dgm:pt>
    <dgm:pt modelId="{A8628744-6A76-49DA-8519-D31893733D61}" type="pres">
      <dgm:prSet presAssocID="{14B14609-0FC9-4175-B157-3ED1E71AFA23}" presName="Accent1Text" presStyleLbl="node1" presStyleIdx="5" presStyleCnt="10" custScaleX="153876" custScaleY="125019" custLinFactX="-9540" custLinFactNeighborX="-100000" custLinFactNeighborY="-23303"/>
      <dgm:spPr/>
    </dgm:pt>
    <dgm:pt modelId="{0ED6B65B-6419-4768-928C-0206528EEAF9}" type="pres">
      <dgm:prSet presAssocID="{14B14609-0FC9-4175-B157-3ED1E71AFA23}" presName="spaceBetweenRectangles" presStyleCnt="0"/>
      <dgm:spPr/>
    </dgm:pt>
    <dgm:pt modelId="{252722D9-6DF0-4C4B-A262-0B01E6B13FF3}" type="pres">
      <dgm:prSet presAssocID="{99C8B7E3-ADB6-4F18-9C6A-4C37CD8523BE}" presName="composite" presStyleCnt="0"/>
      <dgm:spPr/>
    </dgm:pt>
    <dgm:pt modelId="{61FD3F4E-517B-44FA-A1AE-42A2E1CACAB2}" type="pres">
      <dgm:prSet presAssocID="{99C8B7E3-ADB6-4F18-9C6A-4C37CD8523BE}" presName="Parent1" presStyleLbl="node1" presStyleIdx="6" presStyleCnt="10" custScaleX="165472" custScaleY="125019" custLinFactNeighborX="-80952" custLinFactNeighborY="-36614">
        <dgm:presLayoutVars>
          <dgm:chMax val="1"/>
          <dgm:chPref val="1"/>
          <dgm:bulletEnabled val="1"/>
        </dgm:presLayoutVars>
      </dgm:prSet>
      <dgm:spPr/>
    </dgm:pt>
    <dgm:pt modelId="{1D88EF23-0483-4898-9A25-29C498A11123}" type="pres">
      <dgm:prSet presAssocID="{99C8B7E3-ADB6-4F18-9C6A-4C37CD8523BE}" presName="Childtext1" presStyleLbl="revTx" presStyleIdx="3" presStyleCnt="5">
        <dgm:presLayoutVars>
          <dgm:chMax val="0"/>
          <dgm:chPref val="0"/>
          <dgm:bulletEnabled val="1"/>
        </dgm:presLayoutVars>
      </dgm:prSet>
      <dgm:spPr/>
    </dgm:pt>
    <dgm:pt modelId="{1F00EF04-ACD4-458F-A802-F376AA3ED988}" type="pres">
      <dgm:prSet presAssocID="{99C8B7E3-ADB6-4F18-9C6A-4C37CD8523BE}" presName="BalanceSpacing" presStyleCnt="0"/>
      <dgm:spPr/>
    </dgm:pt>
    <dgm:pt modelId="{9EC63BA9-C214-48A8-9A97-D68B99B896C3}" type="pres">
      <dgm:prSet presAssocID="{99C8B7E3-ADB6-4F18-9C6A-4C37CD8523BE}" presName="BalanceSpacing1" presStyleCnt="0"/>
      <dgm:spPr/>
    </dgm:pt>
    <dgm:pt modelId="{4F16CE39-F84F-4E7E-82D9-9316C69BB24A}" type="pres">
      <dgm:prSet presAssocID="{3BBD1F71-195F-429A-8D6E-54EF4982A1B3}" presName="Accent1Text" presStyleLbl="node1" presStyleIdx="7" presStyleCnt="10" custScaleX="153876" custScaleY="125019" custLinFactNeighborX="-26492" custLinFactNeighborY="-37110"/>
      <dgm:spPr/>
    </dgm:pt>
    <dgm:pt modelId="{3844143B-4B0D-4B3C-8317-73A04527F318}" type="pres">
      <dgm:prSet presAssocID="{3BBD1F71-195F-429A-8D6E-54EF4982A1B3}" presName="spaceBetweenRectangles" presStyleCnt="0"/>
      <dgm:spPr/>
    </dgm:pt>
    <dgm:pt modelId="{DCD81D33-EE12-4543-800D-EBDB02689910}" type="pres">
      <dgm:prSet presAssocID="{286E18B8-0549-4BFE-8F28-F6AB9D92C4E2}" presName="composite" presStyleCnt="0"/>
      <dgm:spPr/>
    </dgm:pt>
    <dgm:pt modelId="{56B994DB-0874-40D4-88C4-663E45B673C7}" type="pres">
      <dgm:prSet presAssocID="{286E18B8-0549-4BFE-8F28-F6AB9D92C4E2}" presName="Parent1" presStyleLbl="node1" presStyleIdx="8" presStyleCnt="10" custScaleX="145595" custScaleY="123578" custLinFactNeighborX="-54024" custLinFactNeighborY="-50233">
        <dgm:presLayoutVars>
          <dgm:chMax val="1"/>
          <dgm:chPref val="1"/>
          <dgm:bulletEnabled val="1"/>
        </dgm:presLayoutVars>
      </dgm:prSet>
      <dgm:spPr/>
    </dgm:pt>
    <dgm:pt modelId="{8A89C594-6932-4350-A5A4-D37E82208EA8}" type="pres">
      <dgm:prSet presAssocID="{286E18B8-0549-4BFE-8F28-F6AB9D92C4E2}" presName="Childtext1" presStyleLbl="revTx" presStyleIdx="4" presStyleCnt="5">
        <dgm:presLayoutVars>
          <dgm:chMax val="0"/>
          <dgm:chPref val="0"/>
          <dgm:bulletEnabled val="1"/>
        </dgm:presLayoutVars>
      </dgm:prSet>
      <dgm:spPr/>
    </dgm:pt>
    <dgm:pt modelId="{660D48DA-2ADB-41B7-914C-DDFEC652ABFB}" type="pres">
      <dgm:prSet presAssocID="{286E18B8-0549-4BFE-8F28-F6AB9D92C4E2}" presName="BalanceSpacing" presStyleCnt="0"/>
      <dgm:spPr/>
    </dgm:pt>
    <dgm:pt modelId="{992799D8-6669-48BE-AA7F-590056E52FDA}" type="pres">
      <dgm:prSet presAssocID="{286E18B8-0549-4BFE-8F28-F6AB9D92C4E2}" presName="BalanceSpacing1" presStyleCnt="0"/>
      <dgm:spPr/>
    </dgm:pt>
    <dgm:pt modelId="{F15D0F68-9CE7-412E-8521-EBFE23E9D4C0}" type="pres">
      <dgm:prSet presAssocID="{0C6F1BA1-75C7-450C-8B57-254E8340A9C9}" presName="Accent1Text" presStyleLbl="node1" presStyleIdx="9" presStyleCnt="10" custScaleX="153876" custScaleY="125019" custLinFactX="-465" custLinFactNeighborX="-100000" custLinFactNeighborY="-48107"/>
      <dgm:spPr/>
    </dgm:pt>
  </dgm:ptLst>
  <dgm:cxnLst>
    <dgm:cxn modelId="{320F050D-AFDF-4F52-B246-BF909D8E672A}" srcId="{2BBDF6AF-1A37-40AE-85E6-1CF209685BF4}" destId="{34B5DE58-B014-4CC7-A9DC-E29B7D444AB8}" srcOrd="0" destOrd="0" parTransId="{C5ABB2AD-8EBA-4592-9C9C-EBC5479EBD56}" sibTransId="{3B03B849-E565-4BCA-BC3F-2EAA203A9548}"/>
    <dgm:cxn modelId="{858D9820-A280-4F85-BFFA-43C775DF19DE}" type="presOf" srcId="{34B5DE58-B014-4CC7-A9DC-E29B7D444AB8}" destId="{DDBF3DF7-1171-4F52-A6FD-F9C6B4713110}" srcOrd="0" destOrd="0" presId="urn:microsoft.com/office/officeart/2008/layout/AlternatingHexagons"/>
    <dgm:cxn modelId="{B7160F3D-B328-4B5D-AC64-30568A1E0AAC}" type="presOf" srcId="{DC623427-9CE0-4F37-84BA-3922702E3211}" destId="{C2AADA67-155E-4C85-96E9-F622BC0C78A1}" srcOrd="0" destOrd="0" presId="urn:microsoft.com/office/officeart/2008/layout/AlternatingHexagons"/>
    <dgm:cxn modelId="{1187B544-5FF8-4DDF-B4A1-50AA2494B295}" type="presOf" srcId="{14B14609-0FC9-4175-B157-3ED1E71AFA23}" destId="{A8628744-6A76-49DA-8519-D31893733D61}" srcOrd="0" destOrd="0" presId="urn:microsoft.com/office/officeart/2008/layout/AlternatingHexagons"/>
    <dgm:cxn modelId="{656EBC64-4F31-4CF0-90CD-7D9EB2BE0054}" type="presOf" srcId="{1115FABD-1B93-4898-91BB-E9C8F19FA415}" destId="{613E3AAE-115E-4A54-B3FB-7BF3BC7B9D20}" srcOrd="0" destOrd="0" presId="urn:microsoft.com/office/officeart/2008/layout/AlternatingHexagons"/>
    <dgm:cxn modelId="{60BB1573-0C57-44B1-9B8B-063DC12E4F85}" srcId="{2BBDF6AF-1A37-40AE-85E6-1CF209685BF4}" destId="{DC623427-9CE0-4F37-84BA-3922702E3211}" srcOrd="1" destOrd="0" parTransId="{49CB5830-2898-466C-ABCA-52EFA3308BAD}" sibTransId="{1115FABD-1B93-4898-91BB-E9C8F19FA415}"/>
    <dgm:cxn modelId="{82823B77-5B33-4F34-8F66-FFBF3CD177A3}" type="presOf" srcId="{99C8B7E3-ADB6-4F18-9C6A-4C37CD8523BE}" destId="{61FD3F4E-517B-44FA-A1AE-42A2E1CACAB2}" srcOrd="0" destOrd="0" presId="urn:microsoft.com/office/officeart/2008/layout/AlternatingHexagons"/>
    <dgm:cxn modelId="{26BEB078-C0E1-4D0E-A90E-118CB6E460DF}" type="presOf" srcId="{2BBDF6AF-1A37-40AE-85E6-1CF209685BF4}" destId="{A9232A04-6CE5-4477-B909-55B343091D8C}" srcOrd="0" destOrd="0" presId="urn:microsoft.com/office/officeart/2008/layout/AlternatingHexagons"/>
    <dgm:cxn modelId="{B83E1659-0331-468F-B622-CFC511CCCF0B}" type="presOf" srcId="{286E18B8-0549-4BFE-8F28-F6AB9D92C4E2}" destId="{56B994DB-0874-40D4-88C4-663E45B673C7}" srcOrd="0" destOrd="0" presId="urn:microsoft.com/office/officeart/2008/layout/AlternatingHexagons"/>
    <dgm:cxn modelId="{AB545293-8474-467B-A927-36B2F64D9899}" srcId="{2BBDF6AF-1A37-40AE-85E6-1CF209685BF4}" destId="{286E18B8-0549-4BFE-8F28-F6AB9D92C4E2}" srcOrd="4" destOrd="0" parTransId="{9CE48AC2-D0F5-4270-95B3-3CE846AEE672}" sibTransId="{0C6F1BA1-75C7-450C-8B57-254E8340A9C9}"/>
    <dgm:cxn modelId="{B031AF9A-6962-45D4-8C4D-5FB996C857EA}" srcId="{2BBDF6AF-1A37-40AE-85E6-1CF209685BF4}" destId="{5CF15249-F2D8-41C0-AD55-ED33AD4FE1A5}" srcOrd="2" destOrd="0" parTransId="{0F9E0E57-648F-4E0D-AB36-6CD48A7E9D51}" sibTransId="{14B14609-0FC9-4175-B157-3ED1E71AFA23}"/>
    <dgm:cxn modelId="{43491D9D-26CD-4BD7-8E56-91C5394D6D95}" type="presOf" srcId="{3B03B849-E565-4BCA-BC3F-2EAA203A9548}" destId="{DFA258BD-F70E-4B33-9C4A-72E02B5C05F8}" srcOrd="0" destOrd="0" presId="urn:microsoft.com/office/officeart/2008/layout/AlternatingHexagons"/>
    <dgm:cxn modelId="{053AD2AF-9492-4085-8045-054E6132D120}" srcId="{2BBDF6AF-1A37-40AE-85E6-1CF209685BF4}" destId="{99C8B7E3-ADB6-4F18-9C6A-4C37CD8523BE}" srcOrd="3" destOrd="0" parTransId="{AF33EFA7-AEC9-454D-AC4B-EBA8598C6B6D}" sibTransId="{3BBD1F71-195F-429A-8D6E-54EF4982A1B3}"/>
    <dgm:cxn modelId="{DD6156D6-6A49-442F-8F35-80201F77E676}" type="presOf" srcId="{5CF15249-F2D8-41C0-AD55-ED33AD4FE1A5}" destId="{35FCA351-B0FC-4DF0-91F4-289AF0E99354}" srcOrd="0" destOrd="0" presId="urn:microsoft.com/office/officeart/2008/layout/AlternatingHexagons"/>
    <dgm:cxn modelId="{519916F7-D985-4E48-9DFF-707B11AA4834}" type="presOf" srcId="{3BBD1F71-195F-429A-8D6E-54EF4982A1B3}" destId="{4F16CE39-F84F-4E7E-82D9-9316C69BB24A}" srcOrd="0" destOrd="0" presId="urn:microsoft.com/office/officeart/2008/layout/AlternatingHexagons"/>
    <dgm:cxn modelId="{3D0962D9-C40B-4627-B099-5AFEFF1B2EF8}" type="presOf" srcId="{0C6F1BA1-75C7-450C-8B57-254E8340A9C9}" destId="{F15D0F68-9CE7-412E-8521-EBFE23E9D4C0}" srcOrd="0" destOrd="0" presId="urn:microsoft.com/office/officeart/2008/layout/AlternatingHexagons"/>
    <dgm:cxn modelId="{6701D37A-4E1D-41BA-8D82-EC91B7D0B46D}" type="presParOf" srcId="{A9232A04-6CE5-4477-B909-55B343091D8C}" destId="{BB2516BD-E468-492C-8CCD-AE9B32611075}" srcOrd="0" destOrd="0" presId="urn:microsoft.com/office/officeart/2008/layout/AlternatingHexagons"/>
    <dgm:cxn modelId="{708774F9-5C31-486B-8C91-C426057B4FAB}" type="presParOf" srcId="{BB2516BD-E468-492C-8CCD-AE9B32611075}" destId="{DDBF3DF7-1171-4F52-A6FD-F9C6B4713110}" srcOrd="0" destOrd="0" presId="urn:microsoft.com/office/officeart/2008/layout/AlternatingHexagons"/>
    <dgm:cxn modelId="{901254AE-0A3C-4FB3-912A-4CB04A65519D}" type="presParOf" srcId="{BB2516BD-E468-492C-8CCD-AE9B32611075}" destId="{3391CFEA-8DE4-4614-A6C3-1E01923ABBAA}" srcOrd="1" destOrd="0" presId="urn:microsoft.com/office/officeart/2008/layout/AlternatingHexagons"/>
    <dgm:cxn modelId="{AFB87EEB-E0E4-48B0-840B-35A08F57941D}" type="presParOf" srcId="{BB2516BD-E468-492C-8CCD-AE9B32611075}" destId="{E7025852-632C-44E0-BF6E-F9937B761FC7}" srcOrd="2" destOrd="0" presId="urn:microsoft.com/office/officeart/2008/layout/AlternatingHexagons"/>
    <dgm:cxn modelId="{0027321C-4D0D-434D-B5A4-BD9779B57F32}" type="presParOf" srcId="{BB2516BD-E468-492C-8CCD-AE9B32611075}" destId="{72266628-AC85-430E-A3BF-89A40B5B3F70}" srcOrd="3" destOrd="0" presId="urn:microsoft.com/office/officeart/2008/layout/AlternatingHexagons"/>
    <dgm:cxn modelId="{27329844-0B85-4494-98C0-45AE1A0A9F8C}" type="presParOf" srcId="{BB2516BD-E468-492C-8CCD-AE9B32611075}" destId="{DFA258BD-F70E-4B33-9C4A-72E02B5C05F8}" srcOrd="4" destOrd="0" presId="urn:microsoft.com/office/officeart/2008/layout/AlternatingHexagons"/>
    <dgm:cxn modelId="{B8691E31-0C01-4831-8290-33CE8E6E3EEF}" type="presParOf" srcId="{A9232A04-6CE5-4477-B909-55B343091D8C}" destId="{9E846080-1471-4150-83F3-1FC13F036921}" srcOrd="1" destOrd="0" presId="urn:microsoft.com/office/officeart/2008/layout/AlternatingHexagons"/>
    <dgm:cxn modelId="{E4A77385-771D-44D3-830B-66C4803C0B6C}" type="presParOf" srcId="{A9232A04-6CE5-4477-B909-55B343091D8C}" destId="{E1DC4058-56B4-4D03-B75B-5421543ADD15}" srcOrd="2" destOrd="0" presId="urn:microsoft.com/office/officeart/2008/layout/AlternatingHexagons"/>
    <dgm:cxn modelId="{D0C88C0B-8C2B-40C0-B8DD-2FFF17EF9B51}" type="presParOf" srcId="{E1DC4058-56B4-4D03-B75B-5421543ADD15}" destId="{C2AADA67-155E-4C85-96E9-F622BC0C78A1}" srcOrd="0" destOrd="0" presId="urn:microsoft.com/office/officeart/2008/layout/AlternatingHexagons"/>
    <dgm:cxn modelId="{84434E36-35FD-49AB-9F83-12596F181C16}" type="presParOf" srcId="{E1DC4058-56B4-4D03-B75B-5421543ADD15}" destId="{5E24CBB9-998E-4402-A215-7879F0147293}" srcOrd="1" destOrd="0" presId="urn:microsoft.com/office/officeart/2008/layout/AlternatingHexagons"/>
    <dgm:cxn modelId="{2A208434-8BBD-4D99-B17C-11AA53CD4AE3}" type="presParOf" srcId="{E1DC4058-56B4-4D03-B75B-5421543ADD15}" destId="{C0B488B9-80C6-43CA-A3D1-50C9E71F9393}" srcOrd="2" destOrd="0" presId="urn:microsoft.com/office/officeart/2008/layout/AlternatingHexagons"/>
    <dgm:cxn modelId="{B3070F70-DD14-4693-BACB-035DB044F699}" type="presParOf" srcId="{E1DC4058-56B4-4D03-B75B-5421543ADD15}" destId="{290FCFF3-6E85-4D03-A0E9-C16AE65FF1E4}" srcOrd="3" destOrd="0" presId="urn:microsoft.com/office/officeart/2008/layout/AlternatingHexagons"/>
    <dgm:cxn modelId="{343D22E8-3F51-4BD4-9450-6A72FE9841A3}" type="presParOf" srcId="{E1DC4058-56B4-4D03-B75B-5421543ADD15}" destId="{613E3AAE-115E-4A54-B3FB-7BF3BC7B9D20}" srcOrd="4" destOrd="0" presId="urn:microsoft.com/office/officeart/2008/layout/AlternatingHexagons"/>
    <dgm:cxn modelId="{4579A044-EEAF-4FCD-AAA9-6546AB83EA19}" type="presParOf" srcId="{A9232A04-6CE5-4477-B909-55B343091D8C}" destId="{03D63E43-1551-454B-9374-BC33389BCA23}" srcOrd="3" destOrd="0" presId="urn:microsoft.com/office/officeart/2008/layout/AlternatingHexagons"/>
    <dgm:cxn modelId="{BA404E99-6481-4DBA-A33C-A1F67C7065CA}" type="presParOf" srcId="{A9232A04-6CE5-4477-B909-55B343091D8C}" destId="{A2820F61-89E9-4A5C-AB60-30374A9B6291}" srcOrd="4" destOrd="0" presId="urn:microsoft.com/office/officeart/2008/layout/AlternatingHexagons"/>
    <dgm:cxn modelId="{B81B0D78-7E19-41BA-BE46-13A4A889CBA9}" type="presParOf" srcId="{A2820F61-89E9-4A5C-AB60-30374A9B6291}" destId="{35FCA351-B0FC-4DF0-91F4-289AF0E99354}" srcOrd="0" destOrd="0" presId="urn:microsoft.com/office/officeart/2008/layout/AlternatingHexagons"/>
    <dgm:cxn modelId="{8D54EA51-5E75-4707-BEC1-505106E08A77}" type="presParOf" srcId="{A2820F61-89E9-4A5C-AB60-30374A9B6291}" destId="{EBDCE955-46FD-4A28-B5E9-C772C00B7822}" srcOrd="1" destOrd="0" presId="urn:microsoft.com/office/officeart/2008/layout/AlternatingHexagons"/>
    <dgm:cxn modelId="{1F033116-8196-4C8D-9F5E-B01C48CA1548}" type="presParOf" srcId="{A2820F61-89E9-4A5C-AB60-30374A9B6291}" destId="{FA9203A9-7F19-4BFC-B4A2-2C2F7CAB4874}" srcOrd="2" destOrd="0" presId="urn:microsoft.com/office/officeart/2008/layout/AlternatingHexagons"/>
    <dgm:cxn modelId="{C4E41367-AFA1-4F37-A97E-B5558DF77C88}" type="presParOf" srcId="{A2820F61-89E9-4A5C-AB60-30374A9B6291}" destId="{4C4B24F4-6754-4633-BD36-D1C452C91142}" srcOrd="3" destOrd="0" presId="urn:microsoft.com/office/officeart/2008/layout/AlternatingHexagons"/>
    <dgm:cxn modelId="{19F1AF28-8E4D-4E34-AA9D-04661A6C2AA3}" type="presParOf" srcId="{A2820F61-89E9-4A5C-AB60-30374A9B6291}" destId="{A8628744-6A76-49DA-8519-D31893733D61}" srcOrd="4" destOrd="0" presId="urn:microsoft.com/office/officeart/2008/layout/AlternatingHexagons"/>
    <dgm:cxn modelId="{E38B3B14-713E-41E0-826C-8CF02074D1F8}" type="presParOf" srcId="{A9232A04-6CE5-4477-B909-55B343091D8C}" destId="{0ED6B65B-6419-4768-928C-0206528EEAF9}" srcOrd="5" destOrd="0" presId="urn:microsoft.com/office/officeart/2008/layout/AlternatingHexagons"/>
    <dgm:cxn modelId="{F5C4C383-4C37-4028-8C77-45E4658237B9}" type="presParOf" srcId="{A9232A04-6CE5-4477-B909-55B343091D8C}" destId="{252722D9-6DF0-4C4B-A262-0B01E6B13FF3}" srcOrd="6" destOrd="0" presId="urn:microsoft.com/office/officeart/2008/layout/AlternatingHexagons"/>
    <dgm:cxn modelId="{9A30E6CE-F6B1-4E17-9440-CA5CC8F1B364}" type="presParOf" srcId="{252722D9-6DF0-4C4B-A262-0B01E6B13FF3}" destId="{61FD3F4E-517B-44FA-A1AE-42A2E1CACAB2}" srcOrd="0" destOrd="0" presId="urn:microsoft.com/office/officeart/2008/layout/AlternatingHexagons"/>
    <dgm:cxn modelId="{A01E4A65-C648-410E-BE7B-3BE5D97AEC75}" type="presParOf" srcId="{252722D9-6DF0-4C4B-A262-0B01E6B13FF3}" destId="{1D88EF23-0483-4898-9A25-29C498A11123}" srcOrd="1" destOrd="0" presId="urn:microsoft.com/office/officeart/2008/layout/AlternatingHexagons"/>
    <dgm:cxn modelId="{573A07B1-C14B-4E05-B5C6-AB28CE254819}" type="presParOf" srcId="{252722D9-6DF0-4C4B-A262-0B01E6B13FF3}" destId="{1F00EF04-ACD4-458F-A802-F376AA3ED988}" srcOrd="2" destOrd="0" presId="urn:microsoft.com/office/officeart/2008/layout/AlternatingHexagons"/>
    <dgm:cxn modelId="{F4637811-37C5-4BCC-80A2-6ECFDAE9387B}" type="presParOf" srcId="{252722D9-6DF0-4C4B-A262-0B01E6B13FF3}" destId="{9EC63BA9-C214-48A8-9A97-D68B99B896C3}" srcOrd="3" destOrd="0" presId="urn:microsoft.com/office/officeart/2008/layout/AlternatingHexagons"/>
    <dgm:cxn modelId="{AB3ECBC6-EA0D-4373-BBA9-22D9EAE52983}" type="presParOf" srcId="{252722D9-6DF0-4C4B-A262-0B01E6B13FF3}" destId="{4F16CE39-F84F-4E7E-82D9-9316C69BB24A}" srcOrd="4" destOrd="0" presId="urn:microsoft.com/office/officeart/2008/layout/AlternatingHexagons"/>
    <dgm:cxn modelId="{3BCCFA56-BBAA-4C98-82BC-9D0ECA1C51F0}" type="presParOf" srcId="{A9232A04-6CE5-4477-B909-55B343091D8C}" destId="{3844143B-4B0D-4B3C-8317-73A04527F318}" srcOrd="7" destOrd="0" presId="urn:microsoft.com/office/officeart/2008/layout/AlternatingHexagons"/>
    <dgm:cxn modelId="{EE42A538-D31D-480E-A4BA-4AA93BC95E57}" type="presParOf" srcId="{A9232A04-6CE5-4477-B909-55B343091D8C}" destId="{DCD81D33-EE12-4543-800D-EBDB02689910}" srcOrd="8" destOrd="0" presId="urn:microsoft.com/office/officeart/2008/layout/AlternatingHexagons"/>
    <dgm:cxn modelId="{FCE7C65E-BA10-4C3C-BC62-E0B433CF845B}" type="presParOf" srcId="{DCD81D33-EE12-4543-800D-EBDB02689910}" destId="{56B994DB-0874-40D4-88C4-663E45B673C7}" srcOrd="0" destOrd="0" presId="urn:microsoft.com/office/officeart/2008/layout/AlternatingHexagons"/>
    <dgm:cxn modelId="{8A4E893D-393F-4ADE-9B96-00B05110F415}" type="presParOf" srcId="{DCD81D33-EE12-4543-800D-EBDB02689910}" destId="{8A89C594-6932-4350-A5A4-D37E82208EA8}" srcOrd="1" destOrd="0" presId="urn:microsoft.com/office/officeart/2008/layout/AlternatingHexagons"/>
    <dgm:cxn modelId="{E130491D-F42F-42C3-A7EC-EEEC1139C4BD}" type="presParOf" srcId="{DCD81D33-EE12-4543-800D-EBDB02689910}" destId="{660D48DA-2ADB-41B7-914C-DDFEC652ABFB}" srcOrd="2" destOrd="0" presId="urn:microsoft.com/office/officeart/2008/layout/AlternatingHexagons"/>
    <dgm:cxn modelId="{AC2A8E9A-3B87-4E1D-AA85-F634059A3FC9}" type="presParOf" srcId="{DCD81D33-EE12-4543-800D-EBDB02689910}" destId="{992799D8-6669-48BE-AA7F-590056E52FDA}" srcOrd="3" destOrd="0" presId="urn:microsoft.com/office/officeart/2008/layout/AlternatingHexagons"/>
    <dgm:cxn modelId="{51EB7A73-B600-440B-AECB-765BAE0E4118}" type="presParOf" srcId="{DCD81D33-EE12-4543-800D-EBDB02689910}" destId="{F15D0F68-9CE7-412E-8521-EBFE23E9D4C0}" srcOrd="4" destOrd="0" presId="urn:microsoft.com/office/officeart/2008/layout/AlternatingHexagon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5BDC91-3D9C-4A8D-B0B7-C129791063F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B3DC085E-8F0A-4C58-A783-9DC1880217AD}">
      <dgm:prSet phldrT="[Text]"/>
      <dgm:spPr>
        <a:solidFill>
          <a:srgbClr val="FF9999"/>
        </a:solidFill>
        <a:ln>
          <a:noFill/>
        </a:ln>
      </dgm:spPr>
      <dgm:t>
        <a:bodyPr/>
        <a:lstStyle/>
        <a:p>
          <a:r>
            <a:rPr lang="en-AU" dirty="0"/>
            <a:t>Population Health</a:t>
          </a:r>
        </a:p>
      </dgm:t>
    </dgm:pt>
    <dgm:pt modelId="{C660FDC4-095F-48B3-B3C7-C416F531B3D1}" type="parTrans" cxnId="{358DF78B-E942-4395-BA24-C39082BCC5EC}">
      <dgm:prSet/>
      <dgm:spPr/>
      <dgm:t>
        <a:bodyPr/>
        <a:lstStyle/>
        <a:p>
          <a:endParaRPr lang="en-AU"/>
        </a:p>
      </dgm:t>
    </dgm:pt>
    <dgm:pt modelId="{F69AC729-4B34-4BF9-947A-863E38503D05}" type="sibTrans" cxnId="{358DF78B-E942-4395-BA24-C39082BCC5EC}">
      <dgm:prSet/>
      <dgm:spPr/>
      <dgm:t>
        <a:bodyPr/>
        <a:lstStyle/>
        <a:p>
          <a:endParaRPr lang="en-AU"/>
        </a:p>
      </dgm:t>
    </dgm:pt>
    <dgm:pt modelId="{6218D292-A7DA-46E0-B94A-F737411E5DC8}">
      <dgm:prSet phldrT="[Text]"/>
      <dgm:spPr>
        <a:effectLst>
          <a:softEdge rad="0"/>
        </a:effectLst>
      </dgm:spPr>
      <dgm:t>
        <a:bodyPr/>
        <a:lstStyle/>
        <a:p>
          <a:r>
            <a:rPr lang="en-AU" dirty="0"/>
            <a:t>Hepatitis C</a:t>
          </a:r>
        </a:p>
      </dgm:t>
    </dgm:pt>
    <dgm:pt modelId="{2EC4E30A-4E4A-4566-B96A-ED95188D54BF}" type="parTrans" cxnId="{19745B68-80A2-4325-B303-39BF5C76B930}">
      <dgm:prSet/>
      <dgm:spPr/>
      <dgm:t>
        <a:bodyPr/>
        <a:lstStyle/>
        <a:p>
          <a:endParaRPr lang="en-AU"/>
        </a:p>
      </dgm:t>
    </dgm:pt>
    <dgm:pt modelId="{188D65FA-6364-4A96-84D2-F40CA2991A7C}" type="sibTrans" cxnId="{19745B68-80A2-4325-B303-39BF5C76B930}">
      <dgm:prSet/>
      <dgm:spPr/>
      <dgm:t>
        <a:bodyPr/>
        <a:lstStyle/>
        <a:p>
          <a:endParaRPr lang="en-AU"/>
        </a:p>
      </dgm:t>
    </dgm:pt>
    <dgm:pt modelId="{1A60E5F5-14E7-4EA2-B0C7-029F62C152D6}">
      <dgm:prSet phldrT="[Text]"/>
      <dgm:spPr/>
      <dgm:t>
        <a:bodyPr/>
        <a:lstStyle/>
        <a:p>
          <a:r>
            <a:rPr lang="en-AU" dirty="0"/>
            <a:t>Primary Health</a:t>
          </a:r>
        </a:p>
      </dgm:t>
    </dgm:pt>
    <dgm:pt modelId="{186DAE0E-ED68-4DF6-8266-81640AAA8267}" type="parTrans" cxnId="{C085F068-3083-4BC7-B738-0602EF2C6BAD}">
      <dgm:prSet/>
      <dgm:spPr/>
      <dgm:t>
        <a:bodyPr/>
        <a:lstStyle/>
        <a:p>
          <a:endParaRPr lang="en-AU"/>
        </a:p>
      </dgm:t>
    </dgm:pt>
    <dgm:pt modelId="{73DBC850-1F48-4083-88DE-7F210461D9B2}" type="sibTrans" cxnId="{C085F068-3083-4BC7-B738-0602EF2C6BAD}">
      <dgm:prSet/>
      <dgm:spPr/>
      <dgm:t>
        <a:bodyPr/>
        <a:lstStyle/>
        <a:p>
          <a:endParaRPr lang="en-AU"/>
        </a:p>
      </dgm:t>
    </dgm:pt>
    <dgm:pt modelId="{ADDEB2F6-379E-4595-BA60-58197EA31D9B}">
      <dgm:prSet phldrT="[Text]"/>
      <dgm:spPr/>
      <dgm:t>
        <a:bodyPr/>
        <a:lstStyle/>
        <a:p>
          <a:r>
            <a:rPr lang="en-AU" dirty="0"/>
            <a:t>Hypertension</a:t>
          </a:r>
        </a:p>
      </dgm:t>
    </dgm:pt>
    <dgm:pt modelId="{F5B6D11E-C478-456C-BDC5-BB80E1CBE9BA}" type="parTrans" cxnId="{37713B54-1FB4-4BBF-9DF4-A7B54A65310F}">
      <dgm:prSet/>
      <dgm:spPr/>
      <dgm:t>
        <a:bodyPr/>
        <a:lstStyle/>
        <a:p>
          <a:endParaRPr lang="en-AU"/>
        </a:p>
      </dgm:t>
    </dgm:pt>
    <dgm:pt modelId="{C114040B-476B-4121-B702-ED7E2FB8D8F0}" type="sibTrans" cxnId="{37713B54-1FB4-4BBF-9DF4-A7B54A65310F}">
      <dgm:prSet/>
      <dgm:spPr/>
      <dgm:t>
        <a:bodyPr/>
        <a:lstStyle/>
        <a:p>
          <a:endParaRPr lang="en-AU"/>
        </a:p>
      </dgm:t>
    </dgm:pt>
    <dgm:pt modelId="{C97DB0C2-9D69-4332-9D12-C6D4128E6AFF}">
      <dgm:prSet phldrT="[Text]"/>
      <dgm:spPr>
        <a:solidFill>
          <a:srgbClr val="339966"/>
        </a:solidFill>
        <a:ln>
          <a:noFill/>
        </a:ln>
      </dgm:spPr>
      <dgm:t>
        <a:bodyPr/>
        <a:lstStyle/>
        <a:p>
          <a:r>
            <a:rPr lang="en-AU" dirty="0"/>
            <a:t>Oral </a:t>
          </a:r>
        </a:p>
        <a:p>
          <a:r>
            <a:rPr lang="en-AU" dirty="0"/>
            <a:t>Health</a:t>
          </a:r>
        </a:p>
      </dgm:t>
    </dgm:pt>
    <dgm:pt modelId="{D2A3F433-EFDA-48E5-9215-8AB9FFE8DBF0}" type="parTrans" cxnId="{18273158-CEC4-43FA-848A-BCB8E8B16E36}">
      <dgm:prSet/>
      <dgm:spPr/>
      <dgm:t>
        <a:bodyPr/>
        <a:lstStyle/>
        <a:p>
          <a:endParaRPr lang="en-AU"/>
        </a:p>
      </dgm:t>
    </dgm:pt>
    <dgm:pt modelId="{85240890-341D-47DC-99C8-84FA0EEBA560}" type="sibTrans" cxnId="{18273158-CEC4-43FA-848A-BCB8E8B16E36}">
      <dgm:prSet/>
      <dgm:spPr/>
      <dgm:t>
        <a:bodyPr/>
        <a:lstStyle/>
        <a:p>
          <a:endParaRPr lang="en-AU"/>
        </a:p>
      </dgm:t>
    </dgm:pt>
    <dgm:pt modelId="{32820975-4468-440D-8DD4-5847D2CE2C48}">
      <dgm:prSet phldrT="[Text]"/>
      <dgm:spPr/>
      <dgm:t>
        <a:bodyPr/>
        <a:lstStyle/>
        <a:p>
          <a:r>
            <a:rPr lang="en-AU" dirty="0"/>
            <a:t>Dental caries</a:t>
          </a:r>
        </a:p>
      </dgm:t>
    </dgm:pt>
    <dgm:pt modelId="{60C3F42D-BC13-4DEB-85DC-416D0DB81135}" type="parTrans" cxnId="{E943BBCD-399A-41BA-BAC0-ACCEC9B80081}">
      <dgm:prSet/>
      <dgm:spPr/>
      <dgm:t>
        <a:bodyPr/>
        <a:lstStyle/>
        <a:p>
          <a:endParaRPr lang="en-AU"/>
        </a:p>
      </dgm:t>
    </dgm:pt>
    <dgm:pt modelId="{29A4E01E-0E13-4F8C-BF20-1CC996524538}" type="sibTrans" cxnId="{E943BBCD-399A-41BA-BAC0-ACCEC9B80081}">
      <dgm:prSet/>
      <dgm:spPr/>
      <dgm:t>
        <a:bodyPr/>
        <a:lstStyle/>
        <a:p>
          <a:endParaRPr lang="en-AU"/>
        </a:p>
      </dgm:t>
    </dgm:pt>
    <dgm:pt modelId="{C52E3128-5687-468D-8A76-A6716E9B9656}">
      <dgm:prSet phldrT="[Text]"/>
      <dgm:spPr>
        <a:solidFill>
          <a:srgbClr val="99CCFF"/>
        </a:solidFill>
        <a:ln>
          <a:noFill/>
        </a:ln>
      </dgm:spPr>
      <dgm:t>
        <a:bodyPr/>
        <a:lstStyle/>
        <a:p>
          <a:r>
            <a:rPr lang="en-AU" dirty="0"/>
            <a:t>Mental Health</a:t>
          </a:r>
        </a:p>
      </dgm:t>
    </dgm:pt>
    <dgm:pt modelId="{7C197C6F-B2D5-4165-90E1-155BD59980DE}" type="parTrans" cxnId="{002D2C5D-83BA-4C6D-A51A-BEAF12B384FC}">
      <dgm:prSet/>
      <dgm:spPr/>
      <dgm:t>
        <a:bodyPr/>
        <a:lstStyle/>
        <a:p>
          <a:endParaRPr lang="en-AU"/>
        </a:p>
      </dgm:t>
    </dgm:pt>
    <dgm:pt modelId="{1287D1BB-2242-4F69-998B-770EB7661BF4}" type="sibTrans" cxnId="{002D2C5D-83BA-4C6D-A51A-BEAF12B384FC}">
      <dgm:prSet/>
      <dgm:spPr/>
      <dgm:t>
        <a:bodyPr/>
        <a:lstStyle/>
        <a:p>
          <a:endParaRPr lang="en-AU"/>
        </a:p>
      </dgm:t>
    </dgm:pt>
    <dgm:pt modelId="{8C721A86-E7FE-4742-B725-383D6AE8E048}">
      <dgm:prSet/>
      <dgm:spPr>
        <a:effectLst>
          <a:softEdge rad="0"/>
        </a:effectLst>
      </dgm:spPr>
      <dgm:t>
        <a:bodyPr/>
        <a:lstStyle/>
        <a:p>
          <a:r>
            <a:rPr lang="en-AU"/>
            <a:t>Hepatitis B</a:t>
          </a:r>
        </a:p>
      </dgm:t>
    </dgm:pt>
    <dgm:pt modelId="{6935CAAF-FCF8-4E37-9CBC-AD753089EF57}" type="parTrans" cxnId="{D0D859AF-73D1-440D-B297-F286F15C54E3}">
      <dgm:prSet/>
      <dgm:spPr/>
      <dgm:t>
        <a:bodyPr/>
        <a:lstStyle/>
        <a:p>
          <a:endParaRPr lang="en-AU"/>
        </a:p>
      </dgm:t>
    </dgm:pt>
    <dgm:pt modelId="{B7F30004-47F7-467F-A581-3208A2402753}" type="sibTrans" cxnId="{D0D859AF-73D1-440D-B297-F286F15C54E3}">
      <dgm:prSet/>
      <dgm:spPr/>
      <dgm:t>
        <a:bodyPr/>
        <a:lstStyle/>
        <a:p>
          <a:endParaRPr lang="en-AU"/>
        </a:p>
      </dgm:t>
    </dgm:pt>
    <dgm:pt modelId="{55CCDD70-86B8-4898-A883-0D121F907472}">
      <dgm:prSet/>
      <dgm:spPr>
        <a:effectLst>
          <a:softEdge rad="0"/>
        </a:effectLst>
      </dgm:spPr>
      <dgm:t>
        <a:bodyPr/>
        <a:lstStyle/>
        <a:p>
          <a:r>
            <a:rPr lang="en-AU"/>
            <a:t>Cirrhosis of liver</a:t>
          </a:r>
        </a:p>
      </dgm:t>
    </dgm:pt>
    <dgm:pt modelId="{51136B6D-D2F7-4A31-A46B-BDF30769E499}" type="parTrans" cxnId="{85DAA4A9-AE8C-476B-8E55-E702438C8195}">
      <dgm:prSet/>
      <dgm:spPr/>
      <dgm:t>
        <a:bodyPr/>
        <a:lstStyle/>
        <a:p>
          <a:endParaRPr lang="en-AU"/>
        </a:p>
      </dgm:t>
    </dgm:pt>
    <dgm:pt modelId="{94CCB3AD-B7CD-4889-AB25-A2559F763614}" type="sibTrans" cxnId="{85DAA4A9-AE8C-476B-8E55-E702438C8195}">
      <dgm:prSet/>
      <dgm:spPr/>
      <dgm:t>
        <a:bodyPr/>
        <a:lstStyle/>
        <a:p>
          <a:endParaRPr lang="en-AU"/>
        </a:p>
      </dgm:t>
    </dgm:pt>
    <dgm:pt modelId="{D9A89BB2-C228-4994-9620-777FB488AE89}">
      <dgm:prSet/>
      <dgm:spPr>
        <a:effectLst>
          <a:softEdge rad="0"/>
        </a:effectLst>
      </dgm:spPr>
      <dgm:t>
        <a:bodyPr/>
        <a:lstStyle/>
        <a:p>
          <a:r>
            <a:rPr lang="en-AU"/>
            <a:t>Gonorrhoea</a:t>
          </a:r>
        </a:p>
      </dgm:t>
    </dgm:pt>
    <dgm:pt modelId="{C23DFBB9-180B-4A37-9253-88616499ECD3}" type="parTrans" cxnId="{BA1AFC6C-A763-4120-82AD-E25941BB6000}">
      <dgm:prSet/>
      <dgm:spPr/>
      <dgm:t>
        <a:bodyPr/>
        <a:lstStyle/>
        <a:p>
          <a:endParaRPr lang="en-AU"/>
        </a:p>
      </dgm:t>
    </dgm:pt>
    <dgm:pt modelId="{CF560CB2-1B6E-4D1E-B6CF-5AFB9370A960}" type="sibTrans" cxnId="{BA1AFC6C-A763-4120-82AD-E25941BB6000}">
      <dgm:prSet/>
      <dgm:spPr/>
      <dgm:t>
        <a:bodyPr/>
        <a:lstStyle/>
        <a:p>
          <a:endParaRPr lang="en-AU"/>
        </a:p>
      </dgm:t>
    </dgm:pt>
    <dgm:pt modelId="{C2867508-FCF8-456A-A963-7EE1C0F4B9A4}">
      <dgm:prSet/>
      <dgm:spPr>
        <a:effectLst>
          <a:softEdge rad="0"/>
        </a:effectLst>
      </dgm:spPr>
      <dgm:t>
        <a:bodyPr/>
        <a:lstStyle/>
        <a:p>
          <a:r>
            <a:rPr lang="en-AU"/>
            <a:t>Syphilis</a:t>
          </a:r>
        </a:p>
      </dgm:t>
    </dgm:pt>
    <dgm:pt modelId="{1D49301B-460A-4A68-801B-CA4CD012E334}" type="parTrans" cxnId="{8D7051B1-582E-412A-8004-024BA7F4FB24}">
      <dgm:prSet/>
      <dgm:spPr/>
      <dgm:t>
        <a:bodyPr/>
        <a:lstStyle/>
        <a:p>
          <a:endParaRPr lang="en-AU"/>
        </a:p>
      </dgm:t>
    </dgm:pt>
    <dgm:pt modelId="{2B3BCF8F-ACE5-440C-8F22-22FA2E9674D1}" type="sibTrans" cxnId="{8D7051B1-582E-412A-8004-024BA7F4FB24}">
      <dgm:prSet/>
      <dgm:spPr/>
      <dgm:t>
        <a:bodyPr/>
        <a:lstStyle/>
        <a:p>
          <a:endParaRPr lang="en-AU"/>
        </a:p>
      </dgm:t>
    </dgm:pt>
    <dgm:pt modelId="{6CD3183D-0B9B-43D1-8220-611538F94846}">
      <dgm:prSet/>
      <dgm:spPr>
        <a:effectLst>
          <a:softEdge rad="0"/>
        </a:effectLst>
      </dgm:spPr>
      <dgm:t>
        <a:bodyPr/>
        <a:lstStyle/>
        <a:p>
          <a:r>
            <a:rPr lang="en-AU"/>
            <a:t>Chlamydial infection</a:t>
          </a:r>
        </a:p>
      </dgm:t>
    </dgm:pt>
    <dgm:pt modelId="{C1DB51B8-228A-49E7-A7E7-AAE1D63DDB7D}" type="parTrans" cxnId="{A75DA991-8770-467C-9880-F3C92BAF58C7}">
      <dgm:prSet/>
      <dgm:spPr/>
      <dgm:t>
        <a:bodyPr/>
        <a:lstStyle/>
        <a:p>
          <a:endParaRPr lang="en-AU"/>
        </a:p>
      </dgm:t>
    </dgm:pt>
    <dgm:pt modelId="{47A873EA-850F-4F82-9F9B-71DA515A670F}" type="sibTrans" cxnId="{A75DA991-8770-467C-9880-F3C92BAF58C7}">
      <dgm:prSet/>
      <dgm:spPr/>
      <dgm:t>
        <a:bodyPr/>
        <a:lstStyle/>
        <a:p>
          <a:endParaRPr lang="en-AU"/>
        </a:p>
      </dgm:t>
    </dgm:pt>
    <dgm:pt modelId="{4B1C7E3F-84DD-4116-9A40-BBAE33898819}">
      <dgm:prSet/>
      <dgm:spPr>
        <a:effectLst>
          <a:softEdge rad="0"/>
        </a:effectLst>
      </dgm:spPr>
      <dgm:t>
        <a:bodyPr/>
        <a:lstStyle/>
        <a:p>
          <a:r>
            <a:rPr lang="en-AU" dirty="0"/>
            <a:t>Herpes </a:t>
          </a:r>
        </a:p>
      </dgm:t>
    </dgm:pt>
    <dgm:pt modelId="{D0A5E202-F61A-47DA-8001-A609175CCD63}" type="parTrans" cxnId="{379BA49D-FA4E-4C66-9F59-F2B6B12A8041}">
      <dgm:prSet/>
      <dgm:spPr/>
      <dgm:t>
        <a:bodyPr/>
        <a:lstStyle/>
        <a:p>
          <a:endParaRPr lang="en-AU"/>
        </a:p>
      </dgm:t>
    </dgm:pt>
    <dgm:pt modelId="{3C0BD83F-888B-434C-B6C0-398C20D609C7}" type="sibTrans" cxnId="{379BA49D-FA4E-4C66-9F59-F2B6B12A8041}">
      <dgm:prSet/>
      <dgm:spPr/>
      <dgm:t>
        <a:bodyPr/>
        <a:lstStyle/>
        <a:p>
          <a:endParaRPr lang="en-AU"/>
        </a:p>
      </dgm:t>
    </dgm:pt>
    <dgm:pt modelId="{40C966DA-3F83-4BCC-B03B-C1367468CB96}">
      <dgm:prSet/>
      <dgm:spPr/>
      <dgm:t>
        <a:bodyPr/>
        <a:lstStyle/>
        <a:p>
          <a:r>
            <a:rPr lang="en-AU" dirty="0"/>
            <a:t>Myocardial infarction</a:t>
          </a:r>
        </a:p>
      </dgm:t>
    </dgm:pt>
    <dgm:pt modelId="{FC17944B-627C-4E19-95ED-101199EB4047}" type="parTrans" cxnId="{F8651075-EABB-4ED5-8AF1-4EE6AD0E4B97}">
      <dgm:prSet/>
      <dgm:spPr/>
      <dgm:t>
        <a:bodyPr/>
        <a:lstStyle/>
        <a:p>
          <a:endParaRPr lang="en-AU"/>
        </a:p>
      </dgm:t>
    </dgm:pt>
    <dgm:pt modelId="{519C9B64-28D6-449C-8526-B5538350D43A}" type="sibTrans" cxnId="{F8651075-EABB-4ED5-8AF1-4EE6AD0E4B97}">
      <dgm:prSet/>
      <dgm:spPr/>
      <dgm:t>
        <a:bodyPr/>
        <a:lstStyle/>
        <a:p>
          <a:endParaRPr lang="en-AU"/>
        </a:p>
      </dgm:t>
    </dgm:pt>
    <dgm:pt modelId="{EBBE53AD-C711-4B79-B706-32B24011DCD9}">
      <dgm:prSet/>
      <dgm:spPr/>
      <dgm:t>
        <a:bodyPr/>
        <a:lstStyle/>
        <a:p>
          <a:r>
            <a:rPr lang="en-AU"/>
            <a:t>Chronic obstructive pulmonary disease (COPD)</a:t>
          </a:r>
        </a:p>
      </dgm:t>
    </dgm:pt>
    <dgm:pt modelId="{53E361DB-B713-4CAE-8179-7CB36101AB60}" type="parTrans" cxnId="{961888AD-B08A-4AEA-B47D-3D65722B18B2}">
      <dgm:prSet/>
      <dgm:spPr/>
      <dgm:t>
        <a:bodyPr/>
        <a:lstStyle/>
        <a:p>
          <a:endParaRPr lang="en-AU"/>
        </a:p>
      </dgm:t>
    </dgm:pt>
    <dgm:pt modelId="{1F8097F8-8478-4367-BACB-0EB708FFA0EB}" type="sibTrans" cxnId="{961888AD-B08A-4AEA-B47D-3D65722B18B2}">
      <dgm:prSet/>
      <dgm:spPr/>
      <dgm:t>
        <a:bodyPr/>
        <a:lstStyle/>
        <a:p>
          <a:endParaRPr lang="en-AU"/>
        </a:p>
      </dgm:t>
    </dgm:pt>
    <dgm:pt modelId="{07A5974E-9FC3-446D-BB8B-2E268B2A18CF}">
      <dgm:prSet/>
      <dgm:spPr/>
      <dgm:t>
        <a:bodyPr/>
        <a:lstStyle/>
        <a:p>
          <a:r>
            <a:rPr lang="en-AU"/>
            <a:t>Asthma</a:t>
          </a:r>
        </a:p>
      </dgm:t>
    </dgm:pt>
    <dgm:pt modelId="{FCA48696-CB85-4129-974D-C81F5BC81909}" type="parTrans" cxnId="{0DDBBF80-4BE2-48B6-B0B0-C1F32E586969}">
      <dgm:prSet/>
      <dgm:spPr/>
      <dgm:t>
        <a:bodyPr/>
        <a:lstStyle/>
        <a:p>
          <a:endParaRPr lang="en-AU"/>
        </a:p>
      </dgm:t>
    </dgm:pt>
    <dgm:pt modelId="{721DF5B7-4437-4F8C-B1F6-5264EFE2DAA6}" type="sibTrans" cxnId="{0DDBBF80-4BE2-48B6-B0B0-C1F32E586969}">
      <dgm:prSet/>
      <dgm:spPr/>
      <dgm:t>
        <a:bodyPr/>
        <a:lstStyle/>
        <a:p>
          <a:endParaRPr lang="en-AU"/>
        </a:p>
      </dgm:t>
    </dgm:pt>
    <dgm:pt modelId="{EBF3B726-65D9-4003-8E75-C1CCDF12196F}">
      <dgm:prSet/>
      <dgm:spPr/>
      <dgm:t>
        <a:bodyPr/>
        <a:lstStyle/>
        <a:p>
          <a:r>
            <a:rPr lang="en-AU"/>
            <a:t>Diabetes Type 2</a:t>
          </a:r>
        </a:p>
      </dgm:t>
    </dgm:pt>
    <dgm:pt modelId="{FD2E5FA7-8867-48A2-8287-F1EC22913803}" type="parTrans" cxnId="{F53651C3-225F-4F07-B361-3A44470A11E2}">
      <dgm:prSet/>
      <dgm:spPr/>
      <dgm:t>
        <a:bodyPr/>
        <a:lstStyle/>
        <a:p>
          <a:endParaRPr lang="en-AU"/>
        </a:p>
      </dgm:t>
    </dgm:pt>
    <dgm:pt modelId="{09D207E4-D763-4871-9FCB-C680378D0C9B}" type="sibTrans" cxnId="{F53651C3-225F-4F07-B361-3A44470A11E2}">
      <dgm:prSet/>
      <dgm:spPr/>
      <dgm:t>
        <a:bodyPr/>
        <a:lstStyle/>
        <a:p>
          <a:endParaRPr lang="en-AU"/>
        </a:p>
      </dgm:t>
    </dgm:pt>
    <dgm:pt modelId="{B1695ED3-19B8-4D0A-8382-5F2585C7C1AA}">
      <dgm:prSet/>
      <dgm:spPr/>
      <dgm:t>
        <a:bodyPr/>
        <a:lstStyle/>
        <a:p>
          <a:r>
            <a:rPr lang="en-AU"/>
            <a:t>Arthritis</a:t>
          </a:r>
        </a:p>
      </dgm:t>
    </dgm:pt>
    <dgm:pt modelId="{DBF75E77-5F97-42FF-8C14-BBFB0A3E29AE}" type="parTrans" cxnId="{989CD8BC-4603-44DE-88B2-A01F3C6E48FD}">
      <dgm:prSet/>
      <dgm:spPr/>
      <dgm:t>
        <a:bodyPr/>
        <a:lstStyle/>
        <a:p>
          <a:endParaRPr lang="en-AU"/>
        </a:p>
      </dgm:t>
    </dgm:pt>
    <dgm:pt modelId="{74A6284C-E258-443B-B727-F033DB0C414C}" type="sibTrans" cxnId="{989CD8BC-4603-44DE-88B2-A01F3C6E48FD}">
      <dgm:prSet/>
      <dgm:spPr/>
      <dgm:t>
        <a:bodyPr/>
        <a:lstStyle/>
        <a:p>
          <a:endParaRPr lang="en-AU"/>
        </a:p>
      </dgm:t>
    </dgm:pt>
    <dgm:pt modelId="{3FDA7FDA-ED55-47D3-B6B6-0CFAB4B719AA}">
      <dgm:prSet/>
      <dgm:spPr/>
      <dgm:t>
        <a:bodyPr/>
        <a:lstStyle/>
        <a:p>
          <a:r>
            <a:rPr lang="en-AU"/>
            <a:t>Diabetes Type 1</a:t>
          </a:r>
        </a:p>
      </dgm:t>
    </dgm:pt>
    <dgm:pt modelId="{544BFBA8-F876-4F7F-87EB-AD7722188F28}" type="parTrans" cxnId="{6224300C-687C-4B58-94AC-BF99F1119763}">
      <dgm:prSet/>
      <dgm:spPr/>
      <dgm:t>
        <a:bodyPr/>
        <a:lstStyle/>
        <a:p>
          <a:endParaRPr lang="en-AU"/>
        </a:p>
      </dgm:t>
    </dgm:pt>
    <dgm:pt modelId="{9CD7E133-1D2E-4113-AF02-1F4623AFD0D1}" type="sibTrans" cxnId="{6224300C-687C-4B58-94AC-BF99F1119763}">
      <dgm:prSet/>
      <dgm:spPr/>
      <dgm:t>
        <a:bodyPr/>
        <a:lstStyle/>
        <a:p>
          <a:endParaRPr lang="en-AU"/>
        </a:p>
      </dgm:t>
    </dgm:pt>
    <dgm:pt modelId="{D0029184-E617-4563-8F2F-14F86D4FF2E2}">
      <dgm:prSet/>
      <dgm:spPr/>
      <dgm:t>
        <a:bodyPr/>
        <a:lstStyle/>
        <a:p>
          <a:r>
            <a:rPr lang="en-AU" dirty="0"/>
            <a:t>Cancer (any)</a:t>
          </a:r>
        </a:p>
      </dgm:t>
    </dgm:pt>
    <dgm:pt modelId="{CF5FF5C2-B072-4EA5-B793-FDFB674F32FA}" type="parTrans" cxnId="{DB7EFF52-B446-4715-AE43-B8C984F2B269}">
      <dgm:prSet/>
      <dgm:spPr/>
      <dgm:t>
        <a:bodyPr/>
        <a:lstStyle/>
        <a:p>
          <a:endParaRPr lang="en-AU"/>
        </a:p>
      </dgm:t>
    </dgm:pt>
    <dgm:pt modelId="{9224482F-476A-4998-B134-997C45825DDF}" type="sibTrans" cxnId="{DB7EFF52-B446-4715-AE43-B8C984F2B269}">
      <dgm:prSet/>
      <dgm:spPr/>
      <dgm:t>
        <a:bodyPr/>
        <a:lstStyle/>
        <a:p>
          <a:endParaRPr lang="en-AU"/>
        </a:p>
      </dgm:t>
    </dgm:pt>
    <dgm:pt modelId="{6C7C24D3-831E-4714-ADBA-CAF827F3C89E}">
      <dgm:prSet/>
      <dgm:spPr/>
      <dgm:t>
        <a:bodyPr/>
        <a:lstStyle/>
        <a:p>
          <a:r>
            <a:rPr lang="en-AU"/>
            <a:t>Dental trauma</a:t>
          </a:r>
        </a:p>
      </dgm:t>
    </dgm:pt>
    <dgm:pt modelId="{E192238B-E713-48CB-8E6E-492A91DB90A3}" type="parTrans" cxnId="{163EB48B-E6EC-400A-8328-0AADA84A9430}">
      <dgm:prSet/>
      <dgm:spPr/>
      <dgm:t>
        <a:bodyPr/>
        <a:lstStyle/>
        <a:p>
          <a:endParaRPr lang="en-AU"/>
        </a:p>
      </dgm:t>
    </dgm:pt>
    <dgm:pt modelId="{43565EA9-8D29-4182-9755-2F7C8B5841DB}" type="sibTrans" cxnId="{163EB48B-E6EC-400A-8328-0AADA84A9430}">
      <dgm:prSet/>
      <dgm:spPr/>
      <dgm:t>
        <a:bodyPr/>
        <a:lstStyle/>
        <a:p>
          <a:endParaRPr lang="en-AU"/>
        </a:p>
      </dgm:t>
    </dgm:pt>
    <dgm:pt modelId="{A9DA8B0D-7324-47DE-86D7-C21C02F579A3}">
      <dgm:prSet/>
      <dgm:spPr/>
      <dgm:t>
        <a:bodyPr/>
        <a:lstStyle/>
        <a:p>
          <a:r>
            <a:rPr lang="en-AU" dirty="0"/>
            <a:t>Periodontal disease</a:t>
          </a:r>
        </a:p>
      </dgm:t>
    </dgm:pt>
    <dgm:pt modelId="{D008CF4F-F110-498A-BB07-50C1D57D264A}" type="parTrans" cxnId="{A967E89F-39CC-4D57-B8E0-40D32B407CB1}">
      <dgm:prSet/>
      <dgm:spPr/>
      <dgm:t>
        <a:bodyPr/>
        <a:lstStyle/>
        <a:p>
          <a:endParaRPr lang="en-AU"/>
        </a:p>
      </dgm:t>
    </dgm:pt>
    <dgm:pt modelId="{8F8F3F4F-5DC3-4D9B-9068-4BA4B29E59EB}" type="sibTrans" cxnId="{A967E89F-39CC-4D57-B8E0-40D32B407CB1}">
      <dgm:prSet/>
      <dgm:spPr/>
      <dgm:t>
        <a:bodyPr/>
        <a:lstStyle/>
        <a:p>
          <a:endParaRPr lang="en-AU"/>
        </a:p>
      </dgm:t>
    </dgm:pt>
    <dgm:pt modelId="{66658469-6D14-4200-9D89-133F3C58BBCC}">
      <dgm:prSet/>
      <dgm:spPr/>
      <dgm:t>
        <a:bodyPr/>
        <a:lstStyle/>
        <a:p>
          <a:r>
            <a:rPr lang="en-AU" dirty="0"/>
            <a:t>Schizophrenia</a:t>
          </a:r>
        </a:p>
      </dgm:t>
    </dgm:pt>
    <dgm:pt modelId="{78676F29-9664-4B3D-9361-78AFD1AA8324}" type="parTrans" cxnId="{0F9F49E8-967E-4BC4-AB02-C40CD4AB1ED3}">
      <dgm:prSet/>
      <dgm:spPr/>
      <dgm:t>
        <a:bodyPr/>
        <a:lstStyle/>
        <a:p>
          <a:endParaRPr lang="en-AU"/>
        </a:p>
      </dgm:t>
    </dgm:pt>
    <dgm:pt modelId="{71DD613F-66C6-4E32-8C5B-1DDD6DB912D4}" type="sibTrans" cxnId="{0F9F49E8-967E-4BC4-AB02-C40CD4AB1ED3}">
      <dgm:prSet/>
      <dgm:spPr/>
      <dgm:t>
        <a:bodyPr/>
        <a:lstStyle/>
        <a:p>
          <a:endParaRPr lang="en-AU"/>
        </a:p>
      </dgm:t>
    </dgm:pt>
    <dgm:pt modelId="{CFA1AFEF-5D43-4353-8442-AD2088FE8CE3}">
      <dgm:prSet/>
      <dgm:spPr/>
      <dgm:t>
        <a:bodyPr/>
        <a:lstStyle/>
        <a:p>
          <a:r>
            <a:rPr lang="en-AU" dirty="0"/>
            <a:t>Bipolar disorder</a:t>
          </a:r>
        </a:p>
      </dgm:t>
    </dgm:pt>
    <dgm:pt modelId="{B13D2135-15C1-475C-A3EB-9E951877BA7E}" type="parTrans" cxnId="{3F691676-3ED0-4F60-A30B-A85F456D339B}">
      <dgm:prSet/>
      <dgm:spPr/>
      <dgm:t>
        <a:bodyPr/>
        <a:lstStyle/>
        <a:p>
          <a:endParaRPr lang="en-AU"/>
        </a:p>
      </dgm:t>
    </dgm:pt>
    <dgm:pt modelId="{B89745EA-EA10-457F-895A-C95E2B2BF4BC}" type="sibTrans" cxnId="{3F691676-3ED0-4F60-A30B-A85F456D339B}">
      <dgm:prSet/>
      <dgm:spPr/>
      <dgm:t>
        <a:bodyPr/>
        <a:lstStyle/>
        <a:p>
          <a:endParaRPr lang="en-AU"/>
        </a:p>
      </dgm:t>
    </dgm:pt>
    <dgm:pt modelId="{FE5FB893-2544-4CAA-8863-116BD02C560B}">
      <dgm:prSet/>
      <dgm:spPr/>
      <dgm:t>
        <a:bodyPr/>
        <a:lstStyle/>
        <a:p>
          <a:r>
            <a:rPr lang="en-AU" dirty="0"/>
            <a:t>Drug-induced psychosis</a:t>
          </a:r>
        </a:p>
      </dgm:t>
    </dgm:pt>
    <dgm:pt modelId="{E50E72A7-9963-449F-A3E4-5E878B6D707A}" type="parTrans" cxnId="{06915C9B-237E-44DE-94EB-4FC68DA4C370}">
      <dgm:prSet/>
      <dgm:spPr/>
      <dgm:t>
        <a:bodyPr/>
        <a:lstStyle/>
        <a:p>
          <a:endParaRPr lang="en-AU"/>
        </a:p>
      </dgm:t>
    </dgm:pt>
    <dgm:pt modelId="{8568CEFD-54D3-4157-9BD2-C1262E373DBB}" type="sibTrans" cxnId="{06915C9B-237E-44DE-94EB-4FC68DA4C370}">
      <dgm:prSet/>
      <dgm:spPr/>
      <dgm:t>
        <a:bodyPr/>
        <a:lstStyle/>
        <a:p>
          <a:endParaRPr lang="en-AU"/>
        </a:p>
      </dgm:t>
    </dgm:pt>
    <dgm:pt modelId="{4755A583-FB10-4179-A820-0A202FEA4CD6}">
      <dgm:prSet phldrT="[Text]"/>
      <dgm:spPr/>
      <dgm:t>
        <a:bodyPr/>
        <a:lstStyle/>
        <a:p>
          <a:r>
            <a:rPr lang="en-AU" dirty="0"/>
            <a:t>Depression</a:t>
          </a:r>
        </a:p>
      </dgm:t>
    </dgm:pt>
    <dgm:pt modelId="{43602EAD-9DF3-4F77-960F-156C48FAFF7D}" type="parTrans" cxnId="{1BB328C4-154D-44EF-9294-3F18BDC5C57E}">
      <dgm:prSet/>
      <dgm:spPr/>
      <dgm:t>
        <a:bodyPr/>
        <a:lstStyle/>
        <a:p>
          <a:endParaRPr lang="en-AU"/>
        </a:p>
      </dgm:t>
    </dgm:pt>
    <dgm:pt modelId="{319E21A6-F0B5-4E00-B582-9168920A2468}" type="sibTrans" cxnId="{1BB328C4-154D-44EF-9294-3F18BDC5C57E}">
      <dgm:prSet/>
      <dgm:spPr/>
      <dgm:t>
        <a:bodyPr/>
        <a:lstStyle/>
        <a:p>
          <a:endParaRPr lang="en-AU"/>
        </a:p>
      </dgm:t>
    </dgm:pt>
    <dgm:pt modelId="{9E109977-0541-4009-867F-4AE11C01B6AB}">
      <dgm:prSet phldrT="[Text]"/>
      <dgm:spPr/>
      <dgm:t>
        <a:bodyPr/>
        <a:lstStyle/>
        <a:p>
          <a:r>
            <a:rPr lang="en-AU" dirty="0"/>
            <a:t>Anxiety Disorder</a:t>
          </a:r>
        </a:p>
      </dgm:t>
    </dgm:pt>
    <dgm:pt modelId="{C881CD1A-366E-48FB-8729-8597F185A979}" type="parTrans" cxnId="{56E631F4-7140-481A-82C3-3AD2A3B141AF}">
      <dgm:prSet/>
      <dgm:spPr/>
      <dgm:t>
        <a:bodyPr/>
        <a:lstStyle/>
        <a:p>
          <a:endParaRPr lang="en-AU"/>
        </a:p>
      </dgm:t>
    </dgm:pt>
    <dgm:pt modelId="{390D7AD4-96AE-46A6-8B51-44BCFEBBFE12}" type="sibTrans" cxnId="{56E631F4-7140-481A-82C3-3AD2A3B141AF}">
      <dgm:prSet/>
      <dgm:spPr/>
      <dgm:t>
        <a:bodyPr/>
        <a:lstStyle/>
        <a:p>
          <a:endParaRPr lang="en-AU"/>
        </a:p>
      </dgm:t>
    </dgm:pt>
    <dgm:pt modelId="{7CC1BDD4-681A-4348-9324-6CF9E93C83A7}">
      <dgm:prSet phldrT="[Text]"/>
      <dgm:spPr/>
      <dgm:t>
        <a:bodyPr/>
        <a:lstStyle/>
        <a:p>
          <a:r>
            <a:rPr lang="en-AU" dirty="0"/>
            <a:t>Acquired brain injury</a:t>
          </a:r>
        </a:p>
      </dgm:t>
    </dgm:pt>
    <dgm:pt modelId="{E23081E1-2EF0-41E4-B655-9EA7F9439DAC}" type="parTrans" cxnId="{2D33670B-B3EE-477C-963A-3E240F92A36E}">
      <dgm:prSet/>
      <dgm:spPr/>
      <dgm:t>
        <a:bodyPr/>
        <a:lstStyle/>
        <a:p>
          <a:endParaRPr lang="en-AU"/>
        </a:p>
      </dgm:t>
    </dgm:pt>
    <dgm:pt modelId="{FDAE268F-0CEE-42A7-8125-47F77A69FCDE}" type="sibTrans" cxnId="{2D33670B-B3EE-477C-963A-3E240F92A36E}">
      <dgm:prSet/>
      <dgm:spPr/>
      <dgm:t>
        <a:bodyPr/>
        <a:lstStyle/>
        <a:p>
          <a:endParaRPr lang="en-AU"/>
        </a:p>
      </dgm:t>
    </dgm:pt>
    <dgm:pt modelId="{276A18E4-2BDA-47D2-A025-9BB039AEE40B}">
      <dgm:prSet/>
      <dgm:spPr>
        <a:effectLst>
          <a:softEdge rad="0"/>
        </a:effectLst>
      </dgm:spPr>
      <dgm:t>
        <a:bodyPr/>
        <a:lstStyle/>
        <a:p>
          <a:r>
            <a:rPr lang="en-US" dirty="0"/>
            <a:t>Advanced Liver Disease</a:t>
          </a:r>
          <a:endParaRPr lang="en-AU" dirty="0"/>
        </a:p>
      </dgm:t>
    </dgm:pt>
    <dgm:pt modelId="{1D118DBD-056C-4B23-A0EE-C4B291D9AA4A}" type="parTrans" cxnId="{A2D9027C-A583-471E-B8B9-598CD6F33CAA}">
      <dgm:prSet/>
      <dgm:spPr/>
      <dgm:t>
        <a:bodyPr/>
        <a:lstStyle/>
        <a:p>
          <a:endParaRPr lang="en-AU"/>
        </a:p>
      </dgm:t>
    </dgm:pt>
    <dgm:pt modelId="{06183634-8964-4848-A026-7965E6A91C77}" type="sibTrans" cxnId="{A2D9027C-A583-471E-B8B9-598CD6F33CAA}">
      <dgm:prSet/>
      <dgm:spPr/>
      <dgm:t>
        <a:bodyPr/>
        <a:lstStyle/>
        <a:p>
          <a:endParaRPr lang="en-AU"/>
        </a:p>
      </dgm:t>
    </dgm:pt>
    <dgm:pt modelId="{009754FA-4664-4A19-A7EA-90DD611D59BA}">
      <dgm:prSet/>
      <dgm:spPr/>
      <dgm:t>
        <a:bodyPr/>
        <a:lstStyle/>
        <a:p>
          <a:r>
            <a:rPr lang="en-AU" dirty="0"/>
            <a:t>Posttraumatic stress disorder</a:t>
          </a:r>
        </a:p>
      </dgm:t>
    </dgm:pt>
    <dgm:pt modelId="{9E804AF4-3FB0-4CF8-9AAA-D2EF2FA1959D}" type="parTrans" cxnId="{F0939436-2A62-4E26-8A86-1D7340106988}">
      <dgm:prSet/>
      <dgm:spPr/>
    </dgm:pt>
    <dgm:pt modelId="{6CB5EC3D-7B6B-446C-BF78-33305D43F9C6}" type="sibTrans" cxnId="{F0939436-2A62-4E26-8A86-1D7340106988}">
      <dgm:prSet/>
      <dgm:spPr/>
    </dgm:pt>
    <dgm:pt modelId="{7BD6497C-3C1E-4B9B-829F-0BA3221C6202}">
      <dgm:prSet/>
      <dgm:spPr/>
      <dgm:t>
        <a:bodyPr/>
        <a:lstStyle/>
        <a:p>
          <a:r>
            <a:rPr lang="en-AU" dirty="0"/>
            <a:t>Borderline personality disorder</a:t>
          </a:r>
        </a:p>
      </dgm:t>
    </dgm:pt>
    <dgm:pt modelId="{35E1100E-F0D9-43AA-A739-68F9BFF76819}" type="parTrans" cxnId="{930FA785-2715-46B2-B69C-C83E29855412}">
      <dgm:prSet/>
      <dgm:spPr/>
    </dgm:pt>
    <dgm:pt modelId="{82D2BD26-B8DA-444E-ACF6-C18DE0CD3038}" type="sibTrans" cxnId="{930FA785-2715-46B2-B69C-C83E29855412}">
      <dgm:prSet/>
      <dgm:spPr/>
    </dgm:pt>
    <dgm:pt modelId="{A7B08B89-77D0-4063-A874-D4C4A62DD1BE}" type="pres">
      <dgm:prSet presAssocID="{BC5BDC91-3D9C-4A8D-B0B7-C129791063FD}" presName="Name0" presStyleCnt="0">
        <dgm:presLayoutVars>
          <dgm:dir/>
          <dgm:animLvl val="lvl"/>
          <dgm:resizeHandles val="exact"/>
        </dgm:presLayoutVars>
      </dgm:prSet>
      <dgm:spPr/>
    </dgm:pt>
    <dgm:pt modelId="{42629762-CA12-4DBA-B243-1897C3C2E68F}" type="pres">
      <dgm:prSet presAssocID="{B3DC085E-8F0A-4C58-A783-9DC1880217AD}" presName="composite" presStyleCnt="0"/>
      <dgm:spPr/>
    </dgm:pt>
    <dgm:pt modelId="{A6EC29E2-11A6-4316-9C9E-7212C1B02211}" type="pres">
      <dgm:prSet presAssocID="{B3DC085E-8F0A-4C58-A783-9DC1880217AD}" presName="parTx" presStyleLbl="alignNode1" presStyleIdx="0" presStyleCnt="4">
        <dgm:presLayoutVars>
          <dgm:chMax val="0"/>
          <dgm:chPref val="0"/>
          <dgm:bulletEnabled val="1"/>
        </dgm:presLayoutVars>
      </dgm:prSet>
      <dgm:spPr/>
    </dgm:pt>
    <dgm:pt modelId="{7C7D972D-078A-430F-85FF-D0A5D6E12E3A}" type="pres">
      <dgm:prSet presAssocID="{B3DC085E-8F0A-4C58-A783-9DC1880217AD}" presName="desTx" presStyleLbl="alignAccFollowNode1" presStyleIdx="0" presStyleCnt="4">
        <dgm:presLayoutVars>
          <dgm:bulletEnabled val="1"/>
        </dgm:presLayoutVars>
      </dgm:prSet>
      <dgm:spPr/>
    </dgm:pt>
    <dgm:pt modelId="{E7E3DD7A-9808-4881-9B69-FCC8091ABE42}" type="pres">
      <dgm:prSet presAssocID="{F69AC729-4B34-4BF9-947A-863E38503D05}" presName="space" presStyleCnt="0"/>
      <dgm:spPr/>
    </dgm:pt>
    <dgm:pt modelId="{5256FD9A-A591-4C5F-AA69-6F4C76F14331}" type="pres">
      <dgm:prSet presAssocID="{1A60E5F5-14E7-4EA2-B0C7-029F62C152D6}" presName="composite" presStyleCnt="0"/>
      <dgm:spPr/>
    </dgm:pt>
    <dgm:pt modelId="{5D01AEE7-9D51-4328-B439-AFBAEB244EF5}" type="pres">
      <dgm:prSet presAssocID="{1A60E5F5-14E7-4EA2-B0C7-029F62C152D6}" presName="parTx" presStyleLbl="alignNode1" presStyleIdx="1" presStyleCnt="4">
        <dgm:presLayoutVars>
          <dgm:chMax val="0"/>
          <dgm:chPref val="0"/>
          <dgm:bulletEnabled val="1"/>
        </dgm:presLayoutVars>
      </dgm:prSet>
      <dgm:spPr/>
    </dgm:pt>
    <dgm:pt modelId="{6B754942-9966-4965-9B37-9FD9CBB17615}" type="pres">
      <dgm:prSet presAssocID="{1A60E5F5-14E7-4EA2-B0C7-029F62C152D6}" presName="desTx" presStyleLbl="alignAccFollowNode1" presStyleIdx="1" presStyleCnt="4">
        <dgm:presLayoutVars>
          <dgm:bulletEnabled val="1"/>
        </dgm:presLayoutVars>
      </dgm:prSet>
      <dgm:spPr/>
    </dgm:pt>
    <dgm:pt modelId="{1B881A9B-1921-48A5-AB81-3FD90FFC2FA9}" type="pres">
      <dgm:prSet presAssocID="{73DBC850-1F48-4083-88DE-7F210461D9B2}" presName="space" presStyleCnt="0"/>
      <dgm:spPr/>
    </dgm:pt>
    <dgm:pt modelId="{3F66B147-DA8F-4301-825E-A43D33187EFD}" type="pres">
      <dgm:prSet presAssocID="{C97DB0C2-9D69-4332-9D12-C6D4128E6AFF}" presName="composite" presStyleCnt="0"/>
      <dgm:spPr/>
    </dgm:pt>
    <dgm:pt modelId="{0BB4733B-FDCA-4196-A0DE-FA74BC53067C}" type="pres">
      <dgm:prSet presAssocID="{C97DB0C2-9D69-4332-9D12-C6D4128E6AFF}" presName="parTx" presStyleLbl="alignNode1" presStyleIdx="2" presStyleCnt="4">
        <dgm:presLayoutVars>
          <dgm:chMax val="0"/>
          <dgm:chPref val="0"/>
          <dgm:bulletEnabled val="1"/>
        </dgm:presLayoutVars>
      </dgm:prSet>
      <dgm:spPr/>
    </dgm:pt>
    <dgm:pt modelId="{E30736E5-0630-449D-A2ED-61180ED6B524}" type="pres">
      <dgm:prSet presAssocID="{C97DB0C2-9D69-4332-9D12-C6D4128E6AFF}" presName="desTx" presStyleLbl="alignAccFollowNode1" presStyleIdx="2" presStyleCnt="4">
        <dgm:presLayoutVars>
          <dgm:bulletEnabled val="1"/>
        </dgm:presLayoutVars>
      </dgm:prSet>
      <dgm:spPr/>
    </dgm:pt>
    <dgm:pt modelId="{B8717BCB-3552-4F14-9912-EB22ACFFCE23}" type="pres">
      <dgm:prSet presAssocID="{85240890-341D-47DC-99C8-84FA0EEBA560}" presName="space" presStyleCnt="0"/>
      <dgm:spPr/>
    </dgm:pt>
    <dgm:pt modelId="{F41B3A23-4A45-4065-B633-2D5B4BA2FEF9}" type="pres">
      <dgm:prSet presAssocID="{C52E3128-5687-468D-8A76-A6716E9B9656}" presName="composite" presStyleCnt="0"/>
      <dgm:spPr/>
    </dgm:pt>
    <dgm:pt modelId="{4162D1E2-061C-4ACD-AE1A-88F3C87202C7}" type="pres">
      <dgm:prSet presAssocID="{C52E3128-5687-468D-8A76-A6716E9B9656}" presName="parTx" presStyleLbl="alignNode1" presStyleIdx="3" presStyleCnt="4">
        <dgm:presLayoutVars>
          <dgm:chMax val="0"/>
          <dgm:chPref val="0"/>
          <dgm:bulletEnabled val="1"/>
        </dgm:presLayoutVars>
      </dgm:prSet>
      <dgm:spPr/>
    </dgm:pt>
    <dgm:pt modelId="{9E3F7900-E26C-4826-AEAF-8A13E0C0EB8B}" type="pres">
      <dgm:prSet presAssocID="{C52E3128-5687-468D-8A76-A6716E9B9656}" presName="desTx" presStyleLbl="alignAccFollowNode1" presStyleIdx="3" presStyleCnt="4">
        <dgm:presLayoutVars>
          <dgm:bulletEnabled val="1"/>
        </dgm:presLayoutVars>
      </dgm:prSet>
      <dgm:spPr/>
    </dgm:pt>
  </dgm:ptLst>
  <dgm:cxnLst>
    <dgm:cxn modelId="{2D33670B-B3EE-477C-963A-3E240F92A36E}" srcId="{1A60E5F5-14E7-4EA2-B0C7-029F62C152D6}" destId="{7CC1BDD4-681A-4348-9324-6CF9E93C83A7}" srcOrd="3" destOrd="0" parTransId="{E23081E1-2EF0-41E4-B655-9EA7F9439DAC}" sibTransId="{FDAE268F-0CEE-42A7-8125-47F77A69FCDE}"/>
    <dgm:cxn modelId="{6224300C-687C-4B58-94AC-BF99F1119763}" srcId="{1A60E5F5-14E7-4EA2-B0C7-029F62C152D6}" destId="{3FDA7FDA-ED55-47D3-B6B6-0CFAB4B719AA}" srcOrd="9" destOrd="0" parTransId="{544BFBA8-F876-4F7F-87EB-AD7722188F28}" sibTransId="{9CD7E133-1D2E-4113-AF02-1F4623AFD0D1}"/>
    <dgm:cxn modelId="{068AB412-CAC5-46C9-8552-9B829B526B8E}" type="presOf" srcId="{32820975-4468-440D-8DD4-5847D2CE2C48}" destId="{E30736E5-0630-449D-A2ED-61180ED6B524}" srcOrd="0" destOrd="0" presId="urn:microsoft.com/office/officeart/2005/8/layout/hList1"/>
    <dgm:cxn modelId="{4270C312-E46B-43C2-B743-AD2A3C9F1BC6}" type="presOf" srcId="{40C966DA-3F83-4BCC-B03B-C1367468CB96}" destId="{6B754942-9966-4965-9B37-9FD9CBB17615}" srcOrd="0" destOrd="4" presId="urn:microsoft.com/office/officeart/2005/8/layout/hList1"/>
    <dgm:cxn modelId="{9AA2FE2C-2E08-4F08-B85A-E0E84FE21F74}" type="presOf" srcId="{FE5FB893-2544-4CAA-8863-116BD02C560B}" destId="{9E3F7900-E26C-4826-AEAF-8A13E0C0EB8B}" srcOrd="0" destOrd="2" presId="urn:microsoft.com/office/officeart/2005/8/layout/hList1"/>
    <dgm:cxn modelId="{A5DE1B32-F5DD-4A53-BAB5-EEC82714C91A}" type="presOf" srcId="{6CD3183D-0B9B-43D1-8220-611538F94846}" destId="{7C7D972D-078A-430F-85FF-D0A5D6E12E3A}" srcOrd="0" destOrd="5" presId="urn:microsoft.com/office/officeart/2005/8/layout/hList1"/>
    <dgm:cxn modelId="{F0939436-2A62-4E26-8A86-1D7340106988}" srcId="{C52E3128-5687-468D-8A76-A6716E9B9656}" destId="{009754FA-4664-4A19-A7EA-90DD611D59BA}" srcOrd="3" destOrd="0" parTransId="{9E804AF4-3FB0-4CF8-9AAA-D2EF2FA1959D}" sibTransId="{6CB5EC3D-7B6B-446C-BF78-33305D43F9C6}"/>
    <dgm:cxn modelId="{C52B3338-1F7C-4926-85E6-9B9239DFB326}" type="presOf" srcId="{4755A583-FB10-4179-A820-0A202FEA4CD6}" destId="{6B754942-9966-4965-9B37-9FD9CBB17615}" srcOrd="0" destOrd="0" presId="urn:microsoft.com/office/officeart/2005/8/layout/hList1"/>
    <dgm:cxn modelId="{8BF3E15C-612B-4C87-A475-75F5EC93BABE}" type="presOf" srcId="{1A60E5F5-14E7-4EA2-B0C7-029F62C152D6}" destId="{5D01AEE7-9D51-4328-B439-AFBAEB244EF5}" srcOrd="0" destOrd="0" presId="urn:microsoft.com/office/officeart/2005/8/layout/hList1"/>
    <dgm:cxn modelId="{002D2C5D-83BA-4C6D-A51A-BEAF12B384FC}" srcId="{BC5BDC91-3D9C-4A8D-B0B7-C129791063FD}" destId="{C52E3128-5687-468D-8A76-A6716E9B9656}" srcOrd="3" destOrd="0" parTransId="{7C197C6F-B2D5-4165-90E1-155BD59980DE}" sibTransId="{1287D1BB-2242-4F69-998B-770EB7661BF4}"/>
    <dgm:cxn modelId="{6203AC42-01E6-4B76-8339-5A0F44660D67}" type="presOf" srcId="{C2867508-FCF8-456A-A963-7EE1C0F4B9A4}" destId="{7C7D972D-078A-430F-85FF-D0A5D6E12E3A}" srcOrd="0" destOrd="4" presId="urn:microsoft.com/office/officeart/2005/8/layout/hList1"/>
    <dgm:cxn modelId="{B1A68967-93B9-40EC-BB61-45E46D46B52D}" type="presOf" srcId="{EBBE53AD-C711-4B79-B706-32B24011DCD9}" destId="{6B754942-9966-4965-9B37-9FD9CBB17615}" srcOrd="0" destOrd="5" presId="urn:microsoft.com/office/officeart/2005/8/layout/hList1"/>
    <dgm:cxn modelId="{19745B68-80A2-4325-B303-39BF5C76B930}" srcId="{B3DC085E-8F0A-4C58-A783-9DC1880217AD}" destId="{6218D292-A7DA-46E0-B94A-F737411E5DC8}" srcOrd="0" destOrd="0" parTransId="{2EC4E30A-4E4A-4566-B96A-ED95188D54BF}" sibTransId="{188D65FA-6364-4A96-84D2-F40CA2991A7C}"/>
    <dgm:cxn modelId="{C085F068-3083-4BC7-B738-0602EF2C6BAD}" srcId="{BC5BDC91-3D9C-4A8D-B0B7-C129791063FD}" destId="{1A60E5F5-14E7-4EA2-B0C7-029F62C152D6}" srcOrd="1" destOrd="0" parTransId="{186DAE0E-ED68-4DF6-8266-81640AAA8267}" sibTransId="{73DBC850-1F48-4083-88DE-7F210461D9B2}"/>
    <dgm:cxn modelId="{5C867E6C-9F12-4676-8AE3-5C5625E757A7}" type="presOf" srcId="{CFA1AFEF-5D43-4353-8442-AD2088FE8CE3}" destId="{9E3F7900-E26C-4826-AEAF-8A13E0C0EB8B}" srcOrd="0" destOrd="1" presId="urn:microsoft.com/office/officeart/2005/8/layout/hList1"/>
    <dgm:cxn modelId="{BA1AFC6C-A763-4120-82AD-E25941BB6000}" srcId="{B3DC085E-8F0A-4C58-A783-9DC1880217AD}" destId="{D9A89BB2-C228-4994-9620-777FB488AE89}" srcOrd="3" destOrd="0" parTransId="{C23DFBB9-180B-4A37-9253-88616499ECD3}" sibTransId="{CF560CB2-1B6E-4D1E-B6CF-5AFB9370A960}"/>
    <dgm:cxn modelId="{CA2E464D-117A-4472-9A40-90C5246E12FA}" type="presOf" srcId="{276A18E4-2BDA-47D2-A025-9BB039AEE40B}" destId="{7C7D972D-078A-430F-85FF-D0A5D6E12E3A}" srcOrd="0" destOrd="7" presId="urn:microsoft.com/office/officeart/2005/8/layout/hList1"/>
    <dgm:cxn modelId="{9F408670-5F4F-458D-9006-F9BBA1E76EBB}" type="presOf" srcId="{8C721A86-E7FE-4742-B725-383D6AE8E048}" destId="{7C7D972D-078A-430F-85FF-D0A5D6E12E3A}" srcOrd="0" destOrd="1" presId="urn:microsoft.com/office/officeart/2005/8/layout/hList1"/>
    <dgm:cxn modelId="{DB7EFF52-B446-4715-AE43-B8C984F2B269}" srcId="{1A60E5F5-14E7-4EA2-B0C7-029F62C152D6}" destId="{D0029184-E617-4563-8F2F-14F86D4FF2E2}" srcOrd="10" destOrd="0" parTransId="{CF5FF5C2-B072-4EA5-B793-FDFB674F32FA}" sibTransId="{9224482F-476A-4998-B134-997C45825DDF}"/>
    <dgm:cxn modelId="{37713B54-1FB4-4BBF-9DF4-A7B54A65310F}" srcId="{1A60E5F5-14E7-4EA2-B0C7-029F62C152D6}" destId="{ADDEB2F6-379E-4595-BA60-58197EA31D9B}" srcOrd="2" destOrd="0" parTransId="{F5B6D11E-C478-456C-BDC5-BB80E1CBE9BA}" sibTransId="{C114040B-476B-4121-B702-ED7E2FB8D8F0}"/>
    <dgm:cxn modelId="{F8651075-EABB-4ED5-8AF1-4EE6AD0E4B97}" srcId="{1A60E5F5-14E7-4EA2-B0C7-029F62C152D6}" destId="{40C966DA-3F83-4BCC-B03B-C1367468CB96}" srcOrd="4" destOrd="0" parTransId="{FC17944B-627C-4E19-95ED-101199EB4047}" sibTransId="{519C9B64-28D6-449C-8526-B5538350D43A}"/>
    <dgm:cxn modelId="{3F691676-3ED0-4F60-A30B-A85F456D339B}" srcId="{C52E3128-5687-468D-8A76-A6716E9B9656}" destId="{CFA1AFEF-5D43-4353-8442-AD2088FE8CE3}" srcOrd="1" destOrd="0" parTransId="{B13D2135-15C1-475C-A3EB-9E951877BA7E}" sibTransId="{B89745EA-EA10-457F-895A-C95E2B2BF4BC}"/>
    <dgm:cxn modelId="{18273158-CEC4-43FA-848A-BCB8E8B16E36}" srcId="{BC5BDC91-3D9C-4A8D-B0B7-C129791063FD}" destId="{C97DB0C2-9D69-4332-9D12-C6D4128E6AFF}" srcOrd="2" destOrd="0" parTransId="{D2A3F433-EFDA-48E5-9215-8AB9FFE8DBF0}" sibTransId="{85240890-341D-47DC-99C8-84FA0EEBA560}"/>
    <dgm:cxn modelId="{D398407A-12A7-4C7D-B1EB-0578000BD31D}" type="presOf" srcId="{B1695ED3-19B8-4D0A-8382-5F2585C7C1AA}" destId="{6B754942-9966-4965-9B37-9FD9CBB17615}" srcOrd="0" destOrd="8" presId="urn:microsoft.com/office/officeart/2005/8/layout/hList1"/>
    <dgm:cxn modelId="{A2D9027C-A583-471E-B8B9-598CD6F33CAA}" srcId="{B3DC085E-8F0A-4C58-A783-9DC1880217AD}" destId="{276A18E4-2BDA-47D2-A025-9BB039AEE40B}" srcOrd="7" destOrd="0" parTransId="{1D118DBD-056C-4B23-A0EE-C4B291D9AA4A}" sibTransId="{06183634-8964-4848-A026-7965E6A91C77}"/>
    <dgm:cxn modelId="{0DDBBF80-4BE2-48B6-B0B0-C1F32E586969}" srcId="{1A60E5F5-14E7-4EA2-B0C7-029F62C152D6}" destId="{07A5974E-9FC3-446D-BB8B-2E268B2A18CF}" srcOrd="6" destOrd="0" parTransId="{FCA48696-CB85-4129-974D-C81F5BC81909}" sibTransId="{721DF5B7-4437-4F8C-B1F6-5264EFE2DAA6}"/>
    <dgm:cxn modelId="{CF4E4C81-B4D6-4FF3-8833-8984C41EF27B}" type="presOf" srcId="{66658469-6D14-4200-9D89-133F3C58BBCC}" destId="{9E3F7900-E26C-4826-AEAF-8A13E0C0EB8B}" srcOrd="0" destOrd="0" presId="urn:microsoft.com/office/officeart/2005/8/layout/hList1"/>
    <dgm:cxn modelId="{2E69C983-3782-4091-B2B8-36CE5C47465B}" type="presOf" srcId="{6C7C24D3-831E-4714-ADBA-CAF827F3C89E}" destId="{E30736E5-0630-449D-A2ED-61180ED6B524}" srcOrd="0" destOrd="1" presId="urn:microsoft.com/office/officeart/2005/8/layout/hList1"/>
    <dgm:cxn modelId="{930FA785-2715-46B2-B69C-C83E29855412}" srcId="{C52E3128-5687-468D-8A76-A6716E9B9656}" destId="{7BD6497C-3C1E-4B9B-829F-0BA3221C6202}" srcOrd="4" destOrd="0" parTransId="{35E1100E-F0D9-43AA-A739-68F9BFF76819}" sibTransId="{82D2BD26-B8DA-444E-ACF6-C18DE0CD3038}"/>
    <dgm:cxn modelId="{163EB48B-E6EC-400A-8328-0AADA84A9430}" srcId="{C97DB0C2-9D69-4332-9D12-C6D4128E6AFF}" destId="{6C7C24D3-831E-4714-ADBA-CAF827F3C89E}" srcOrd="1" destOrd="0" parTransId="{E192238B-E713-48CB-8E6E-492A91DB90A3}" sibTransId="{43565EA9-8D29-4182-9755-2F7C8B5841DB}"/>
    <dgm:cxn modelId="{358DF78B-E942-4395-BA24-C39082BCC5EC}" srcId="{BC5BDC91-3D9C-4A8D-B0B7-C129791063FD}" destId="{B3DC085E-8F0A-4C58-A783-9DC1880217AD}" srcOrd="0" destOrd="0" parTransId="{C660FDC4-095F-48B3-B3C7-C416F531B3D1}" sibTransId="{F69AC729-4B34-4BF9-947A-863E38503D05}"/>
    <dgm:cxn modelId="{A0C0DD8D-D786-46E6-B224-9C8A7DC7BD2B}" type="presOf" srcId="{EBF3B726-65D9-4003-8E75-C1CCDF12196F}" destId="{6B754942-9966-4965-9B37-9FD9CBB17615}" srcOrd="0" destOrd="7" presId="urn:microsoft.com/office/officeart/2005/8/layout/hList1"/>
    <dgm:cxn modelId="{2E3E9091-3390-4E77-AAD1-31A250E6608A}" type="presOf" srcId="{07A5974E-9FC3-446D-BB8B-2E268B2A18CF}" destId="{6B754942-9966-4965-9B37-9FD9CBB17615}" srcOrd="0" destOrd="6" presId="urn:microsoft.com/office/officeart/2005/8/layout/hList1"/>
    <dgm:cxn modelId="{A75DA991-8770-467C-9880-F3C92BAF58C7}" srcId="{B3DC085E-8F0A-4C58-A783-9DC1880217AD}" destId="{6CD3183D-0B9B-43D1-8220-611538F94846}" srcOrd="5" destOrd="0" parTransId="{C1DB51B8-228A-49E7-A7E7-AAE1D63DDB7D}" sibTransId="{47A873EA-850F-4F82-9F9B-71DA515A670F}"/>
    <dgm:cxn modelId="{0264B693-53CD-4EEB-91DA-A74C10D420F9}" type="presOf" srcId="{4B1C7E3F-84DD-4116-9A40-BBAE33898819}" destId="{7C7D972D-078A-430F-85FF-D0A5D6E12E3A}" srcOrd="0" destOrd="6" presId="urn:microsoft.com/office/officeart/2005/8/layout/hList1"/>
    <dgm:cxn modelId="{FFF49097-CA16-47C4-B693-DE7A835A4960}" type="presOf" srcId="{7BD6497C-3C1E-4B9B-829F-0BA3221C6202}" destId="{9E3F7900-E26C-4826-AEAF-8A13E0C0EB8B}" srcOrd="0" destOrd="4" presId="urn:microsoft.com/office/officeart/2005/8/layout/hList1"/>
    <dgm:cxn modelId="{3140D98A-2CAA-46BE-9AB9-D34309B1BA1E}" type="presOf" srcId="{9E109977-0541-4009-867F-4AE11C01B6AB}" destId="{6B754942-9966-4965-9B37-9FD9CBB17615}" srcOrd="0" destOrd="1" presId="urn:microsoft.com/office/officeart/2005/8/layout/hList1"/>
    <dgm:cxn modelId="{06915C9B-237E-44DE-94EB-4FC68DA4C370}" srcId="{C52E3128-5687-468D-8A76-A6716E9B9656}" destId="{FE5FB893-2544-4CAA-8863-116BD02C560B}" srcOrd="2" destOrd="0" parTransId="{E50E72A7-9963-449F-A3E4-5E878B6D707A}" sibTransId="{8568CEFD-54D3-4157-9BD2-C1262E373DBB}"/>
    <dgm:cxn modelId="{379BA49D-FA4E-4C66-9F59-F2B6B12A8041}" srcId="{B3DC085E-8F0A-4C58-A783-9DC1880217AD}" destId="{4B1C7E3F-84DD-4116-9A40-BBAE33898819}" srcOrd="6" destOrd="0" parTransId="{D0A5E202-F61A-47DA-8001-A609175CCD63}" sibTransId="{3C0BD83F-888B-434C-B6C0-398C20D609C7}"/>
    <dgm:cxn modelId="{8653629E-5423-43CB-9E4E-D566957B13B1}" type="presOf" srcId="{B3DC085E-8F0A-4C58-A783-9DC1880217AD}" destId="{A6EC29E2-11A6-4316-9C9E-7212C1B02211}" srcOrd="0" destOrd="0" presId="urn:microsoft.com/office/officeart/2005/8/layout/hList1"/>
    <dgm:cxn modelId="{85DAA4A9-AE8C-476B-8E55-E702438C8195}" srcId="{B3DC085E-8F0A-4C58-A783-9DC1880217AD}" destId="{55CCDD70-86B8-4898-A883-0D121F907472}" srcOrd="2" destOrd="0" parTransId="{51136B6D-D2F7-4A31-A46B-BDF30769E499}" sibTransId="{94CCB3AD-B7CD-4889-AB25-A2559F763614}"/>
    <dgm:cxn modelId="{961888AD-B08A-4AEA-B47D-3D65722B18B2}" srcId="{1A60E5F5-14E7-4EA2-B0C7-029F62C152D6}" destId="{EBBE53AD-C711-4B79-B706-32B24011DCD9}" srcOrd="5" destOrd="0" parTransId="{53E361DB-B713-4CAE-8179-7CB36101AB60}" sibTransId="{1F8097F8-8478-4367-BACB-0EB708FFA0EB}"/>
    <dgm:cxn modelId="{D0D859AF-73D1-440D-B297-F286F15C54E3}" srcId="{B3DC085E-8F0A-4C58-A783-9DC1880217AD}" destId="{8C721A86-E7FE-4742-B725-383D6AE8E048}" srcOrd="1" destOrd="0" parTransId="{6935CAAF-FCF8-4E37-9CBC-AD753089EF57}" sibTransId="{B7F30004-47F7-467F-A581-3208A2402753}"/>
    <dgm:cxn modelId="{8D7051B1-582E-412A-8004-024BA7F4FB24}" srcId="{B3DC085E-8F0A-4C58-A783-9DC1880217AD}" destId="{C2867508-FCF8-456A-A963-7EE1C0F4B9A4}" srcOrd="4" destOrd="0" parTransId="{1D49301B-460A-4A68-801B-CA4CD012E334}" sibTransId="{2B3BCF8F-ACE5-440C-8F22-22FA2E9674D1}"/>
    <dgm:cxn modelId="{0E94A2B7-A219-4044-8D0B-0FD694ED9CEE}" type="presOf" srcId="{D0029184-E617-4563-8F2F-14F86D4FF2E2}" destId="{6B754942-9966-4965-9B37-9FD9CBB17615}" srcOrd="0" destOrd="10" presId="urn:microsoft.com/office/officeart/2005/8/layout/hList1"/>
    <dgm:cxn modelId="{989CD8BC-4603-44DE-88B2-A01F3C6E48FD}" srcId="{1A60E5F5-14E7-4EA2-B0C7-029F62C152D6}" destId="{B1695ED3-19B8-4D0A-8382-5F2585C7C1AA}" srcOrd="8" destOrd="0" parTransId="{DBF75E77-5F97-42FF-8C14-BBFB0A3E29AE}" sibTransId="{74A6284C-E258-443B-B727-F033DB0C414C}"/>
    <dgm:cxn modelId="{F53651C3-225F-4F07-B361-3A44470A11E2}" srcId="{1A60E5F5-14E7-4EA2-B0C7-029F62C152D6}" destId="{EBF3B726-65D9-4003-8E75-C1CCDF12196F}" srcOrd="7" destOrd="0" parTransId="{FD2E5FA7-8867-48A2-8287-F1EC22913803}" sibTransId="{09D207E4-D763-4871-9FCB-C680378D0C9B}"/>
    <dgm:cxn modelId="{1BB328C4-154D-44EF-9294-3F18BDC5C57E}" srcId="{1A60E5F5-14E7-4EA2-B0C7-029F62C152D6}" destId="{4755A583-FB10-4179-A820-0A202FEA4CD6}" srcOrd="0" destOrd="0" parTransId="{43602EAD-9DF3-4F77-960F-156C48FAFF7D}" sibTransId="{319E21A6-F0B5-4E00-B582-9168920A2468}"/>
    <dgm:cxn modelId="{B16086C4-F835-4E05-B400-BE9B2CEDB549}" type="presOf" srcId="{6218D292-A7DA-46E0-B94A-F737411E5DC8}" destId="{7C7D972D-078A-430F-85FF-D0A5D6E12E3A}" srcOrd="0" destOrd="0" presId="urn:microsoft.com/office/officeart/2005/8/layout/hList1"/>
    <dgm:cxn modelId="{0F9F49E8-967E-4BC4-AB02-C40CD4AB1ED3}" srcId="{C52E3128-5687-468D-8A76-A6716E9B9656}" destId="{66658469-6D14-4200-9D89-133F3C58BBCC}" srcOrd="0" destOrd="0" parTransId="{78676F29-9664-4B3D-9361-78AFD1AA8324}" sibTransId="{71DD613F-66C6-4E32-8C5B-1DDD6DB912D4}"/>
    <dgm:cxn modelId="{C8B86AE8-8490-4F78-9C9B-B7B5C367728C}" type="presOf" srcId="{C97DB0C2-9D69-4332-9D12-C6D4128E6AFF}" destId="{0BB4733B-FDCA-4196-A0DE-FA74BC53067C}" srcOrd="0" destOrd="0" presId="urn:microsoft.com/office/officeart/2005/8/layout/hList1"/>
    <dgm:cxn modelId="{0D0C6DE8-B00A-4516-A322-B29D4A04AAA9}" type="presOf" srcId="{D9A89BB2-C228-4994-9620-777FB488AE89}" destId="{7C7D972D-078A-430F-85FF-D0A5D6E12E3A}" srcOrd="0" destOrd="3" presId="urn:microsoft.com/office/officeart/2005/8/layout/hList1"/>
    <dgm:cxn modelId="{BCB318CA-B610-40FE-8F99-9F181CA32CE3}" type="presOf" srcId="{55CCDD70-86B8-4898-A883-0D121F907472}" destId="{7C7D972D-078A-430F-85FF-D0A5D6E12E3A}" srcOrd="0" destOrd="2" presId="urn:microsoft.com/office/officeart/2005/8/layout/hList1"/>
    <dgm:cxn modelId="{E943BBCD-399A-41BA-BAC0-ACCEC9B80081}" srcId="{C97DB0C2-9D69-4332-9D12-C6D4128E6AFF}" destId="{32820975-4468-440D-8DD4-5847D2CE2C48}" srcOrd="0" destOrd="0" parTransId="{60C3F42D-BC13-4DEB-85DC-416D0DB81135}" sibTransId="{29A4E01E-0E13-4F8C-BF20-1CC996524538}"/>
    <dgm:cxn modelId="{ECD12CF1-6967-4B4C-8687-1074EF7D14EA}" type="presOf" srcId="{C52E3128-5687-468D-8A76-A6716E9B9656}" destId="{4162D1E2-061C-4ACD-AE1A-88F3C87202C7}" srcOrd="0" destOrd="0" presId="urn:microsoft.com/office/officeart/2005/8/layout/hList1"/>
    <dgm:cxn modelId="{A9FBF2F1-8DD8-43FC-9CEC-9A1B658C6D23}" type="presOf" srcId="{3FDA7FDA-ED55-47D3-B6B6-0CFAB4B719AA}" destId="{6B754942-9966-4965-9B37-9FD9CBB17615}" srcOrd="0" destOrd="9" presId="urn:microsoft.com/office/officeart/2005/8/layout/hList1"/>
    <dgm:cxn modelId="{5D4BA5F2-3524-4829-A5C9-7EEA7E975320}" type="presOf" srcId="{7CC1BDD4-681A-4348-9324-6CF9E93C83A7}" destId="{6B754942-9966-4965-9B37-9FD9CBB17615}" srcOrd="0" destOrd="3" presId="urn:microsoft.com/office/officeart/2005/8/layout/hList1"/>
    <dgm:cxn modelId="{56E631F4-7140-481A-82C3-3AD2A3B141AF}" srcId="{1A60E5F5-14E7-4EA2-B0C7-029F62C152D6}" destId="{9E109977-0541-4009-867F-4AE11C01B6AB}" srcOrd="1" destOrd="0" parTransId="{C881CD1A-366E-48FB-8729-8597F185A979}" sibTransId="{390D7AD4-96AE-46A6-8B51-44BCFEBBFE12}"/>
    <dgm:cxn modelId="{A4D7D0D4-1EA2-47F5-879D-626A7AFA2154}" type="presOf" srcId="{A9DA8B0D-7324-47DE-86D7-C21C02F579A3}" destId="{E30736E5-0630-449D-A2ED-61180ED6B524}" srcOrd="0" destOrd="2" presId="urn:microsoft.com/office/officeart/2005/8/layout/hList1"/>
    <dgm:cxn modelId="{61A409F5-9BC0-4267-B036-B55B1B840045}" type="presOf" srcId="{ADDEB2F6-379E-4595-BA60-58197EA31D9B}" destId="{6B754942-9966-4965-9B37-9FD9CBB17615}" srcOrd="0" destOrd="2" presId="urn:microsoft.com/office/officeart/2005/8/layout/hList1"/>
    <dgm:cxn modelId="{AA3044FD-C483-482C-AA9A-A65EEF0E5033}" type="presOf" srcId="{BC5BDC91-3D9C-4A8D-B0B7-C129791063FD}" destId="{A7B08B89-77D0-4063-A874-D4C4A62DD1BE}" srcOrd="0" destOrd="0" presId="urn:microsoft.com/office/officeart/2005/8/layout/hList1"/>
    <dgm:cxn modelId="{00DF93FF-5321-4FF0-99F7-5697D2CB4E4B}" type="presOf" srcId="{009754FA-4664-4A19-A7EA-90DD611D59BA}" destId="{9E3F7900-E26C-4826-AEAF-8A13E0C0EB8B}" srcOrd="0" destOrd="3" presId="urn:microsoft.com/office/officeart/2005/8/layout/hList1"/>
    <dgm:cxn modelId="{A967E89F-39CC-4D57-B8E0-40D32B407CB1}" srcId="{C97DB0C2-9D69-4332-9D12-C6D4128E6AFF}" destId="{A9DA8B0D-7324-47DE-86D7-C21C02F579A3}" srcOrd="2" destOrd="0" parTransId="{D008CF4F-F110-498A-BB07-50C1D57D264A}" sibTransId="{8F8F3F4F-5DC3-4D9B-9068-4BA4B29E59EB}"/>
    <dgm:cxn modelId="{374998BD-C392-4E7D-9C65-004FF15E86DB}" type="presParOf" srcId="{A7B08B89-77D0-4063-A874-D4C4A62DD1BE}" destId="{42629762-CA12-4DBA-B243-1897C3C2E68F}" srcOrd="0" destOrd="0" presId="urn:microsoft.com/office/officeart/2005/8/layout/hList1"/>
    <dgm:cxn modelId="{4CA799A2-4B65-4490-9B6D-0E3ADA48F201}" type="presParOf" srcId="{42629762-CA12-4DBA-B243-1897C3C2E68F}" destId="{A6EC29E2-11A6-4316-9C9E-7212C1B02211}" srcOrd="0" destOrd="0" presId="urn:microsoft.com/office/officeart/2005/8/layout/hList1"/>
    <dgm:cxn modelId="{31D20EEB-DD48-4053-8E72-45AF2DD4382A}" type="presParOf" srcId="{42629762-CA12-4DBA-B243-1897C3C2E68F}" destId="{7C7D972D-078A-430F-85FF-D0A5D6E12E3A}" srcOrd="1" destOrd="0" presId="urn:microsoft.com/office/officeart/2005/8/layout/hList1"/>
    <dgm:cxn modelId="{A80CD027-F5A0-4F7E-B14A-0EB1DC668760}" type="presParOf" srcId="{A7B08B89-77D0-4063-A874-D4C4A62DD1BE}" destId="{E7E3DD7A-9808-4881-9B69-FCC8091ABE42}" srcOrd="1" destOrd="0" presId="urn:microsoft.com/office/officeart/2005/8/layout/hList1"/>
    <dgm:cxn modelId="{5E0E4522-BAA6-46EE-B4CE-AAF823B12411}" type="presParOf" srcId="{A7B08B89-77D0-4063-A874-D4C4A62DD1BE}" destId="{5256FD9A-A591-4C5F-AA69-6F4C76F14331}" srcOrd="2" destOrd="0" presId="urn:microsoft.com/office/officeart/2005/8/layout/hList1"/>
    <dgm:cxn modelId="{FAF42A52-4D69-4308-9BD1-6E03A7CA4A61}" type="presParOf" srcId="{5256FD9A-A591-4C5F-AA69-6F4C76F14331}" destId="{5D01AEE7-9D51-4328-B439-AFBAEB244EF5}" srcOrd="0" destOrd="0" presId="urn:microsoft.com/office/officeart/2005/8/layout/hList1"/>
    <dgm:cxn modelId="{B53CA3FF-8D40-4208-A085-751C434BCEEE}" type="presParOf" srcId="{5256FD9A-A591-4C5F-AA69-6F4C76F14331}" destId="{6B754942-9966-4965-9B37-9FD9CBB17615}" srcOrd="1" destOrd="0" presId="urn:microsoft.com/office/officeart/2005/8/layout/hList1"/>
    <dgm:cxn modelId="{DA80E631-C240-48B5-9049-C4780828BD7A}" type="presParOf" srcId="{A7B08B89-77D0-4063-A874-D4C4A62DD1BE}" destId="{1B881A9B-1921-48A5-AB81-3FD90FFC2FA9}" srcOrd="3" destOrd="0" presId="urn:microsoft.com/office/officeart/2005/8/layout/hList1"/>
    <dgm:cxn modelId="{F8288768-108C-4164-9733-F05DFAD7DF36}" type="presParOf" srcId="{A7B08B89-77D0-4063-A874-D4C4A62DD1BE}" destId="{3F66B147-DA8F-4301-825E-A43D33187EFD}" srcOrd="4" destOrd="0" presId="urn:microsoft.com/office/officeart/2005/8/layout/hList1"/>
    <dgm:cxn modelId="{34E30329-6784-4D00-95F3-0369681DBBDA}" type="presParOf" srcId="{3F66B147-DA8F-4301-825E-A43D33187EFD}" destId="{0BB4733B-FDCA-4196-A0DE-FA74BC53067C}" srcOrd="0" destOrd="0" presId="urn:microsoft.com/office/officeart/2005/8/layout/hList1"/>
    <dgm:cxn modelId="{224637CF-0C6D-4252-A695-3F5F1C722CD4}" type="presParOf" srcId="{3F66B147-DA8F-4301-825E-A43D33187EFD}" destId="{E30736E5-0630-449D-A2ED-61180ED6B524}" srcOrd="1" destOrd="0" presId="urn:microsoft.com/office/officeart/2005/8/layout/hList1"/>
    <dgm:cxn modelId="{BEC372D4-FCD2-4F4F-A57C-BF942C9D3692}" type="presParOf" srcId="{A7B08B89-77D0-4063-A874-D4C4A62DD1BE}" destId="{B8717BCB-3552-4F14-9912-EB22ACFFCE23}" srcOrd="5" destOrd="0" presId="urn:microsoft.com/office/officeart/2005/8/layout/hList1"/>
    <dgm:cxn modelId="{EE32CEAE-DB43-4679-A850-6D9E9B50EB62}" type="presParOf" srcId="{A7B08B89-77D0-4063-A874-D4C4A62DD1BE}" destId="{F41B3A23-4A45-4065-B633-2D5B4BA2FEF9}" srcOrd="6" destOrd="0" presId="urn:microsoft.com/office/officeart/2005/8/layout/hList1"/>
    <dgm:cxn modelId="{E97D58C2-CB07-4A06-81C8-A4BA9DA937C3}" type="presParOf" srcId="{F41B3A23-4A45-4065-B633-2D5B4BA2FEF9}" destId="{4162D1E2-061C-4ACD-AE1A-88F3C87202C7}" srcOrd="0" destOrd="0" presId="urn:microsoft.com/office/officeart/2005/8/layout/hList1"/>
    <dgm:cxn modelId="{3E342E9A-BB32-43EC-8E88-02220FF6FF0C}" type="presParOf" srcId="{F41B3A23-4A45-4065-B633-2D5B4BA2FEF9}" destId="{9E3F7900-E26C-4826-AEAF-8A13E0C0EB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41B2A-95E9-4AE0-8A82-EF82EAFDB84D}">
      <dsp:nvSpPr>
        <dsp:cNvPr id="0" name=""/>
        <dsp:cNvSpPr/>
      </dsp:nvSpPr>
      <dsp:spPr>
        <a:xfrm>
          <a:off x="684694" y="19126"/>
          <a:ext cx="1684387" cy="10106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Public Sans" pitchFamily="2" charset="0"/>
            </a:rPr>
            <a:t>1. Stimulant type substance</a:t>
          </a:r>
        </a:p>
      </dsp:txBody>
      <dsp:txXfrm>
        <a:off x="684694" y="19126"/>
        <a:ext cx="1684387" cy="1010632"/>
      </dsp:txXfrm>
    </dsp:sp>
    <dsp:sp modelId="{802397E5-C33A-4DD6-9606-2EDA82B597E0}">
      <dsp:nvSpPr>
        <dsp:cNvPr id="0" name=""/>
        <dsp:cNvSpPr/>
      </dsp:nvSpPr>
      <dsp:spPr>
        <a:xfrm>
          <a:off x="2498375" y="8827"/>
          <a:ext cx="1991232" cy="10106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Public Sans" pitchFamily="2" charset="0"/>
            </a:rPr>
            <a:t>2. Cannabis </a:t>
          </a:r>
        </a:p>
      </dsp:txBody>
      <dsp:txXfrm>
        <a:off x="2498375" y="8827"/>
        <a:ext cx="1991232" cy="1010632"/>
      </dsp:txXfrm>
    </dsp:sp>
    <dsp:sp modelId="{41134FDE-8D8B-4E82-B660-B777D4A26ED2}">
      <dsp:nvSpPr>
        <dsp:cNvPr id="0" name=""/>
        <dsp:cNvSpPr/>
      </dsp:nvSpPr>
      <dsp:spPr>
        <a:xfrm>
          <a:off x="688071" y="1179187"/>
          <a:ext cx="1684387" cy="10106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Public Sans" pitchFamily="2" charset="0"/>
            </a:rPr>
            <a:t>3. Heroin </a:t>
          </a:r>
        </a:p>
        <a:p>
          <a:pPr marL="0" lvl="0" indent="0" algn="ctr" defTabSz="622300">
            <a:lnSpc>
              <a:spcPct val="90000"/>
            </a:lnSpc>
            <a:spcBef>
              <a:spcPct val="0"/>
            </a:spcBef>
            <a:spcAft>
              <a:spcPct val="35000"/>
            </a:spcAft>
            <a:buNone/>
          </a:pPr>
          <a:endParaRPr lang="en-AU" sz="2000" kern="1200" dirty="0">
            <a:latin typeface="Public Sans" pitchFamily="2" charset="0"/>
          </a:endParaRPr>
        </a:p>
      </dsp:txBody>
      <dsp:txXfrm>
        <a:off x="688071" y="1179187"/>
        <a:ext cx="1684387" cy="1010632"/>
      </dsp:txXfrm>
    </dsp:sp>
    <dsp:sp modelId="{54292C33-ECF1-4289-A994-07BF3C9769C3}">
      <dsp:nvSpPr>
        <dsp:cNvPr id="0" name=""/>
        <dsp:cNvSpPr/>
      </dsp:nvSpPr>
      <dsp:spPr>
        <a:xfrm>
          <a:off x="2540897" y="1179187"/>
          <a:ext cx="1958436" cy="10106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Public Sans" pitchFamily="2" charset="0"/>
            </a:rPr>
            <a:t>4. </a:t>
          </a:r>
          <a:r>
            <a:rPr lang="en-US" sz="1400" kern="1200" dirty="0">
              <a:latin typeface="Public Sans" pitchFamily="2" charset="0"/>
            </a:rPr>
            <a:t>Benzodiazepines</a:t>
          </a:r>
          <a:r>
            <a:rPr lang="en-US" sz="1500" kern="1200" dirty="0">
              <a:latin typeface="Public Sans" pitchFamily="2" charset="0"/>
            </a:rPr>
            <a:t> </a:t>
          </a:r>
          <a:endParaRPr lang="en-AU" sz="1500" kern="1200" dirty="0">
            <a:latin typeface="Public Sans" pitchFamily="2" charset="0"/>
          </a:endParaRPr>
        </a:p>
      </dsp:txBody>
      <dsp:txXfrm>
        <a:off x="2540897" y="1179187"/>
        <a:ext cx="1958436" cy="1010632"/>
      </dsp:txXfrm>
    </dsp:sp>
    <dsp:sp modelId="{E96226C5-797E-4137-B7E6-2FC7CB7AEA57}">
      <dsp:nvSpPr>
        <dsp:cNvPr id="0" name=""/>
        <dsp:cNvSpPr/>
      </dsp:nvSpPr>
      <dsp:spPr>
        <a:xfrm>
          <a:off x="1751509" y="2358258"/>
          <a:ext cx="1684387" cy="10106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Public Sans" pitchFamily="2" charset="0"/>
            </a:rPr>
            <a:t>5. New psychoactive substance  </a:t>
          </a:r>
        </a:p>
      </dsp:txBody>
      <dsp:txXfrm>
        <a:off x="1751509" y="2358258"/>
        <a:ext cx="1684387" cy="1010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F3DF7-1171-4F52-A6FD-F9C6B4713110}">
      <dsp:nvSpPr>
        <dsp:cNvPr id="0" name=""/>
        <dsp:cNvSpPr/>
      </dsp:nvSpPr>
      <dsp:spPr>
        <a:xfrm rot="5400000">
          <a:off x="1159818" y="-110309"/>
          <a:ext cx="964492" cy="1185111"/>
        </a:xfrm>
        <a:prstGeom prst="hexagon">
          <a:avLst>
            <a:gd name="adj" fmla="val 25000"/>
            <a:gd name="vf" fmla="val 115470"/>
          </a:avLst>
        </a:prstGeom>
        <a:solidFill>
          <a:srgbClr val="AEC0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Addiction Medicine Specialists</a:t>
          </a:r>
          <a:endParaRPr lang="en-AU" sz="1200" kern="1200" dirty="0"/>
        </a:p>
      </dsp:txBody>
      <dsp:txXfrm rot="-5400000">
        <a:off x="1247027" y="160750"/>
        <a:ext cx="790074" cy="642994"/>
      </dsp:txXfrm>
    </dsp:sp>
    <dsp:sp modelId="{3391CFEA-8DE4-4614-A6C3-1E01923ABBAA}">
      <dsp:nvSpPr>
        <dsp:cNvPr id="0" name=""/>
        <dsp:cNvSpPr/>
      </dsp:nvSpPr>
      <dsp:spPr>
        <a:xfrm>
          <a:off x="2403661" y="252505"/>
          <a:ext cx="860968" cy="462886"/>
        </a:xfrm>
        <a:prstGeom prst="rect">
          <a:avLst/>
        </a:prstGeom>
        <a:noFill/>
        <a:ln>
          <a:noFill/>
        </a:ln>
        <a:effectLst/>
      </dsp:spPr>
      <dsp:style>
        <a:lnRef idx="0">
          <a:scrgbClr r="0" g="0" b="0"/>
        </a:lnRef>
        <a:fillRef idx="0">
          <a:scrgbClr r="0" g="0" b="0"/>
        </a:fillRef>
        <a:effectRef idx="0">
          <a:scrgbClr r="0" g="0" b="0"/>
        </a:effectRef>
        <a:fontRef idx="minor"/>
      </dsp:style>
    </dsp:sp>
    <dsp:sp modelId="{DFA258BD-F70E-4B33-9C4A-72E02B5C05F8}">
      <dsp:nvSpPr>
        <dsp:cNvPr id="0" name=""/>
        <dsp:cNvSpPr/>
      </dsp:nvSpPr>
      <dsp:spPr>
        <a:xfrm rot="5400000">
          <a:off x="99574" y="-34149"/>
          <a:ext cx="964492" cy="1032792"/>
        </a:xfrm>
        <a:prstGeom prst="hexagon">
          <a:avLst>
            <a:gd name="adj" fmla="val 2500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Nursing</a:t>
          </a:r>
          <a:endParaRPr lang="en-AU" sz="1700" kern="1200" dirty="0"/>
        </a:p>
      </dsp:txBody>
      <dsp:txXfrm rot="-5400000">
        <a:off x="237556" y="160750"/>
        <a:ext cx="688528" cy="642994"/>
      </dsp:txXfrm>
    </dsp:sp>
    <dsp:sp modelId="{C2AADA67-155E-4C85-96E9-F622BC0C78A1}">
      <dsp:nvSpPr>
        <dsp:cNvPr id="0" name=""/>
        <dsp:cNvSpPr/>
      </dsp:nvSpPr>
      <dsp:spPr>
        <a:xfrm rot="5400000">
          <a:off x="612482" y="738137"/>
          <a:ext cx="998344" cy="1052860"/>
        </a:xfrm>
        <a:prstGeom prst="hexagon">
          <a:avLst>
            <a:gd name="adj" fmla="val 2500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Allied Health</a:t>
          </a:r>
          <a:endParaRPr lang="en-AU" sz="1600" kern="1200" dirty="0"/>
        </a:p>
      </dsp:txBody>
      <dsp:txXfrm rot="-5400000">
        <a:off x="760701" y="931786"/>
        <a:ext cx="701906" cy="665562"/>
      </dsp:txXfrm>
    </dsp:sp>
    <dsp:sp modelId="{5E24CBB9-998E-4402-A215-7879F0147293}">
      <dsp:nvSpPr>
        <dsp:cNvPr id="0" name=""/>
        <dsp:cNvSpPr/>
      </dsp:nvSpPr>
      <dsp:spPr>
        <a:xfrm>
          <a:off x="0" y="1025459"/>
          <a:ext cx="833194" cy="462886"/>
        </a:xfrm>
        <a:prstGeom prst="rect">
          <a:avLst/>
        </a:prstGeom>
        <a:noFill/>
        <a:ln>
          <a:noFill/>
        </a:ln>
        <a:effectLst/>
      </dsp:spPr>
      <dsp:style>
        <a:lnRef idx="0">
          <a:scrgbClr r="0" g="0" b="0"/>
        </a:lnRef>
        <a:fillRef idx="0">
          <a:scrgbClr r="0" g="0" b="0"/>
        </a:fillRef>
        <a:effectRef idx="0">
          <a:scrgbClr r="0" g="0" b="0"/>
        </a:effectRef>
        <a:fontRef idx="minor"/>
      </dsp:style>
    </dsp:sp>
    <dsp:sp modelId="{613E3AAE-115E-4A54-B3FB-7BF3BC7B9D20}">
      <dsp:nvSpPr>
        <dsp:cNvPr id="0" name=""/>
        <dsp:cNvSpPr/>
      </dsp:nvSpPr>
      <dsp:spPr>
        <a:xfrm rot="5400000">
          <a:off x="1781564" y="643666"/>
          <a:ext cx="964492" cy="1214831"/>
        </a:xfrm>
        <a:prstGeom prst="hexagon">
          <a:avLst>
            <a:gd name="adj" fmla="val 25000"/>
            <a:gd name="vf" fmla="val 11547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Diversionary  </a:t>
          </a:r>
        </a:p>
        <a:p>
          <a:pPr marL="0" lvl="0" indent="0" algn="ctr" defTabSz="533400">
            <a:lnSpc>
              <a:spcPct val="90000"/>
            </a:lnSpc>
            <a:spcBef>
              <a:spcPct val="0"/>
            </a:spcBef>
            <a:spcAft>
              <a:spcPct val="35000"/>
            </a:spcAft>
            <a:buNone/>
          </a:pPr>
          <a:r>
            <a:rPr lang="en-US" sz="1200" kern="1200" dirty="0"/>
            <a:t>Programs</a:t>
          </a:r>
          <a:endParaRPr lang="en-AU" sz="1200" kern="1200" dirty="0"/>
        </a:p>
      </dsp:txBody>
      <dsp:txXfrm rot="-5400000">
        <a:off x="1858867" y="929584"/>
        <a:ext cx="809887" cy="642994"/>
      </dsp:txXfrm>
    </dsp:sp>
    <dsp:sp modelId="{35FCA351-B0FC-4DF0-91F4-289AF0E99354}">
      <dsp:nvSpPr>
        <dsp:cNvPr id="0" name=""/>
        <dsp:cNvSpPr/>
      </dsp:nvSpPr>
      <dsp:spPr>
        <a:xfrm rot="5400000">
          <a:off x="1209640" y="1450577"/>
          <a:ext cx="964492" cy="1143329"/>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Substance Use in Pregnancy Service</a:t>
          </a:r>
          <a:endParaRPr lang="en-AU" sz="1200" kern="1200" dirty="0"/>
        </a:p>
      </dsp:txBody>
      <dsp:txXfrm rot="-5400000">
        <a:off x="1310777" y="1700744"/>
        <a:ext cx="762219" cy="642994"/>
      </dsp:txXfrm>
    </dsp:sp>
    <dsp:sp modelId="{EBDCE955-46FD-4A28-B5E9-C772C00B7822}">
      <dsp:nvSpPr>
        <dsp:cNvPr id="0" name=""/>
        <dsp:cNvSpPr/>
      </dsp:nvSpPr>
      <dsp:spPr>
        <a:xfrm>
          <a:off x="2403661" y="1982048"/>
          <a:ext cx="860968" cy="462886"/>
        </a:xfrm>
        <a:prstGeom prst="rect">
          <a:avLst/>
        </a:prstGeom>
        <a:noFill/>
        <a:ln>
          <a:noFill/>
        </a:ln>
        <a:effectLst/>
      </dsp:spPr>
      <dsp:style>
        <a:lnRef idx="0">
          <a:scrgbClr r="0" g="0" b="0"/>
        </a:lnRef>
        <a:fillRef idx="0">
          <a:scrgbClr r="0" g="0" b="0"/>
        </a:fillRef>
        <a:effectRef idx="0">
          <a:scrgbClr r="0" g="0" b="0"/>
        </a:effectRef>
        <a:fontRef idx="minor"/>
      </dsp:style>
    </dsp:sp>
    <dsp:sp modelId="{A8628744-6A76-49DA-8519-D31893733D61}">
      <dsp:nvSpPr>
        <dsp:cNvPr id="0" name=""/>
        <dsp:cNvSpPr/>
      </dsp:nvSpPr>
      <dsp:spPr>
        <a:xfrm rot="5400000">
          <a:off x="105360" y="1517318"/>
          <a:ext cx="964492" cy="1032792"/>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Aboriginal Health</a:t>
          </a:r>
          <a:endParaRPr lang="en-AU" sz="1300" kern="1200" dirty="0"/>
        </a:p>
      </dsp:txBody>
      <dsp:txXfrm rot="-5400000">
        <a:off x="243342" y="1712217"/>
        <a:ext cx="688528" cy="642994"/>
      </dsp:txXfrm>
    </dsp:sp>
    <dsp:sp modelId="{61FD3F4E-517B-44FA-A1AE-42A2E1CACAB2}">
      <dsp:nvSpPr>
        <dsp:cNvPr id="0" name=""/>
        <dsp:cNvSpPr/>
      </dsp:nvSpPr>
      <dsp:spPr>
        <a:xfrm rot="5400000">
          <a:off x="658289" y="2223557"/>
          <a:ext cx="964492" cy="1110622"/>
        </a:xfrm>
        <a:prstGeom prst="hexagon">
          <a:avLst>
            <a:gd name="adj" fmla="val 2500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Opioid </a:t>
          </a:r>
          <a:r>
            <a:rPr lang="en-US" sz="1100" kern="1200" dirty="0"/>
            <a:t>Agonist</a:t>
          </a:r>
          <a:r>
            <a:rPr lang="en-US" sz="1200" kern="1200" dirty="0"/>
            <a:t> Treatment</a:t>
          </a:r>
          <a:endParaRPr lang="en-AU" sz="1200" kern="1200" dirty="0"/>
        </a:p>
      </dsp:txBody>
      <dsp:txXfrm rot="-5400000">
        <a:off x="770328" y="2457371"/>
        <a:ext cx="740414" cy="642994"/>
      </dsp:txXfrm>
    </dsp:sp>
    <dsp:sp modelId="{1D88EF23-0483-4898-9A25-29C498A11123}">
      <dsp:nvSpPr>
        <dsp:cNvPr id="0" name=""/>
        <dsp:cNvSpPr/>
      </dsp:nvSpPr>
      <dsp:spPr>
        <a:xfrm>
          <a:off x="487312" y="2829893"/>
          <a:ext cx="833194" cy="462886"/>
        </a:xfrm>
        <a:prstGeom prst="rect">
          <a:avLst/>
        </a:prstGeom>
        <a:noFill/>
        <a:ln>
          <a:noFill/>
        </a:ln>
        <a:effectLst/>
      </dsp:spPr>
      <dsp:style>
        <a:lnRef idx="0">
          <a:scrgbClr r="0" g="0" b="0"/>
        </a:lnRef>
        <a:fillRef idx="0">
          <a:scrgbClr r="0" g="0" b="0"/>
        </a:fillRef>
        <a:effectRef idx="0">
          <a:scrgbClr r="0" g="0" b="0"/>
        </a:effectRef>
        <a:fontRef idx="minor"/>
      </dsp:style>
    </dsp:sp>
    <dsp:sp modelId="{4F16CE39-F84F-4E7E-82D9-9316C69BB24A}">
      <dsp:nvSpPr>
        <dsp:cNvPr id="0" name=""/>
        <dsp:cNvSpPr/>
      </dsp:nvSpPr>
      <dsp:spPr>
        <a:xfrm rot="5400000">
          <a:off x="1748696" y="2258645"/>
          <a:ext cx="964492" cy="1032792"/>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Pre / Post Release Support</a:t>
          </a:r>
          <a:endParaRPr lang="en-AU" sz="1300" kern="1200" dirty="0"/>
        </a:p>
      </dsp:txBody>
      <dsp:txXfrm rot="-5400000">
        <a:off x="1886678" y="2453544"/>
        <a:ext cx="688528" cy="642994"/>
      </dsp:txXfrm>
    </dsp:sp>
    <dsp:sp modelId="{56B994DB-0874-40D4-88C4-663E45B673C7}">
      <dsp:nvSpPr>
        <dsp:cNvPr id="0" name=""/>
        <dsp:cNvSpPr/>
      </dsp:nvSpPr>
      <dsp:spPr>
        <a:xfrm rot="5400000">
          <a:off x="1208413" y="3033040"/>
          <a:ext cx="953375" cy="977211"/>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i="0" kern="1200" dirty="0"/>
            <a:t>MDT</a:t>
          </a:r>
        </a:p>
        <a:p>
          <a:pPr marL="0" lvl="0" indent="0" algn="ctr" defTabSz="533400">
            <a:lnSpc>
              <a:spcPct val="90000"/>
            </a:lnSpc>
            <a:spcBef>
              <a:spcPct val="0"/>
            </a:spcBef>
            <a:spcAft>
              <a:spcPct val="35000"/>
            </a:spcAft>
            <a:buNone/>
          </a:pPr>
          <a:r>
            <a:rPr lang="en-AU" sz="1200" b="0" i="0" kern="1200" dirty="0"/>
            <a:t>Care </a:t>
          </a:r>
          <a:endParaRPr lang="en-AU" sz="1200" kern="1200" dirty="0"/>
        </a:p>
      </dsp:txBody>
      <dsp:txXfrm rot="-5400000">
        <a:off x="1359364" y="3203854"/>
        <a:ext cx="651474" cy="635583"/>
      </dsp:txXfrm>
    </dsp:sp>
    <dsp:sp modelId="{8A89C594-6932-4350-A5A4-D37E82208EA8}">
      <dsp:nvSpPr>
        <dsp:cNvPr id="0" name=""/>
        <dsp:cNvSpPr/>
      </dsp:nvSpPr>
      <dsp:spPr>
        <a:xfrm>
          <a:off x="2403661" y="3677739"/>
          <a:ext cx="860968" cy="462886"/>
        </a:xfrm>
        <a:prstGeom prst="rect">
          <a:avLst/>
        </a:prstGeom>
        <a:noFill/>
        <a:ln>
          <a:noFill/>
        </a:ln>
        <a:effectLst/>
      </dsp:spPr>
      <dsp:style>
        <a:lnRef idx="0">
          <a:scrgbClr r="0" g="0" b="0"/>
        </a:lnRef>
        <a:fillRef idx="0">
          <a:scrgbClr r="0" g="0" b="0"/>
        </a:fillRef>
        <a:effectRef idx="0">
          <a:scrgbClr r="0" g="0" b="0"/>
        </a:effectRef>
        <a:fontRef idx="minor"/>
      </dsp:style>
    </dsp:sp>
    <dsp:sp modelId="{F15D0F68-9CE7-412E-8521-EBFE23E9D4C0}">
      <dsp:nvSpPr>
        <dsp:cNvPr id="0" name=""/>
        <dsp:cNvSpPr/>
      </dsp:nvSpPr>
      <dsp:spPr>
        <a:xfrm rot="5400000">
          <a:off x="166270" y="3021651"/>
          <a:ext cx="964492" cy="1032792"/>
        </a:xfrm>
        <a:prstGeom prst="hexagon">
          <a:avLst>
            <a:gd name="adj" fmla="val 25000"/>
            <a:gd name="vf" fmla="val 11547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Clinical Education Program</a:t>
          </a:r>
          <a:endParaRPr lang="en-AU" sz="1300" kern="1200" dirty="0"/>
        </a:p>
      </dsp:txBody>
      <dsp:txXfrm rot="-5400000">
        <a:off x="304252" y="3216550"/>
        <a:ext cx="688528" cy="642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C29E2-11A6-4316-9C9E-7212C1B02211}">
      <dsp:nvSpPr>
        <dsp:cNvPr id="0" name=""/>
        <dsp:cNvSpPr/>
      </dsp:nvSpPr>
      <dsp:spPr>
        <a:xfrm>
          <a:off x="4332" y="27744"/>
          <a:ext cx="2604844" cy="713987"/>
        </a:xfrm>
        <a:prstGeom prst="rect">
          <a:avLst/>
        </a:prstGeom>
        <a:solidFill>
          <a:srgbClr val="FF999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AU" sz="1700" kern="1200" dirty="0"/>
            <a:t>Population Health</a:t>
          </a:r>
        </a:p>
      </dsp:txBody>
      <dsp:txXfrm>
        <a:off x="4332" y="27744"/>
        <a:ext cx="2604844" cy="713987"/>
      </dsp:txXfrm>
    </dsp:sp>
    <dsp:sp modelId="{7C7D972D-078A-430F-85FF-D0A5D6E12E3A}">
      <dsp:nvSpPr>
        <dsp:cNvPr id="0" name=""/>
        <dsp:cNvSpPr/>
      </dsp:nvSpPr>
      <dsp:spPr>
        <a:xfrm>
          <a:off x="4332" y="741731"/>
          <a:ext cx="2604844" cy="37157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a:softEdge rad="0"/>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AU" sz="1700" kern="1200" dirty="0"/>
            <a:t>Hepatitis C</a:t>
          </a:r>
        </a:p>
        <a:p>
          <a:pPr marL="171450" lvl="1" indent="-171450" algn="l" defTabSz="755650">
            <a:lnSpc>
              <a:spcPct val="90000"/>
            </a:lnSpc>
            <a:spcBef>
              <a:spcPct val="0"/>
            </a:spcBef>
            <a:spcAft>
              <a:spcPct val="15000"/>
            </a:spcAft>
            <a:buChar char="•"/>
          </a:pPr>
          <a:r>
            <a:rPr lang="en-AU" sz="1700" kern="1200"/>
            <a:t>Hepatitis B</a:t>
          </a:r>
        </a:p>
        <a:p>
          <a:pPr marL="171450" lvl="1" indent="-171450" algn="l" defTabSz="755650">
            <a:lnSpc>
              <a:spcPct val="90000"/>
            </a:lnSpc>
            <a:spcBef>
              <a:spcPct val="0"/>
            </a:spcBef>
            <a:spcAft>
              <a:spcPct val="15000"/>
            </a:spcAft>
            <a:buChar char="•"/>
          </a:pPr>
          <a:r>
            <a:rPr lang="en-AU" sz="1700" kern="1200"/>
            <a:t>Cirrhosis of liver</a:t>
          </a:r>
        </a:p>
        <a:p>
          <a:pPr marL="171450" lvl="1" indent="-171450" algn="l" defTabSz="755650">
            <a:lnSpc>
              <a:spcPct val="90000"/>
            </a:lnSpc>
            <a:spcBef>
              <a:spcPct val="0"/>
            </a:spcBef>
            <a:spcAft>
              <a:spcPct val="15000"/>
            </a:spcAft>
            <a:buChar char="•"/>
          </a:pPr>
          <a:r>
            <a:rPr lang="en-AU" sz="1700" kern="1200"/>
            <a:t>Gonorrhoea</a:t>
          </a:r>
        </a:p>
        <a:p>
          <a:pPr marL="171450" lvl="1" indent="-171450" algn="l" defTabSz="755650">
            <a:lnSpc>
              <a:spcPct val="90000"/>
            </a:lnSpc>
            <a:spcBef>
              <a:spcPct val="0"/>
            </a:spcBef>
            <a:spcAft>
              <a:spcPct val="15000"/>
            </a:spcAft>
            <a:buChar char="•"/>
          </a:pPr>
          <a:r>
            <a:rPr lang="en-AU" sz="1700" kern="1200"/>
            <a:t>Syphilis</a:t>
          </a:r>
        </a:p>
        <a:p>
          <a:pPr marL="171450" lvl="1" indent="-171450" algn="l" defTabSz="755650">
            <a:lnSpc>
              <a:spcPct val="90000"/>
            </a:lnSpc>
            <a:spcBef>
              <a:spcPct val="0"/>
            </a:spcBef>
            <a:spcAft>
              <a:spcPct val="15000"/>
            </a:spcAft>
            <a:buChar char="•"/>
          </a:pPr>
          <a:r>
            <a:rPr lang="en-AU" sz="1700" kern="1200"/>
            <a:t>Chlamydial infection</a:t>
          </a:r>
        </a:p>
        <a:p>
          <a:pPr marL="171450" lvl="1" indent="-171450" algn="l" defTabSz="755650">
            <a:lnSpc>
              <a:spcPct val="90000"/>
            </a:lnSpc>
            <a:spcBef>
              <a:spcPct val="0"/>
            </a:spcBef>
            <a:spcAft>
              <a:spcPct val="15000"/>
            </a:spcAft>
            <a:buChar char="•"/>
          </a:pPr>
          <a:r>
            <a:rPr lang="en-AU" sz="1700" kern="1200" dirty="0"/>
            <a:t>Herpes </a:t>
          </a:r>
        </a:p>
        <a:p>
          <a:pPr marL="171450" lvl="1" indent="-171450" algn="l" defTabSz="755650">
            <a:lnSpc>
              <a:spcPct val="90000"/>
            </a:lnSpc>
            <a:spcBef>
              <a:spcPct val="0"/>
            </a:spcBef>
            <a:spcAft>
              <a:spcPct val="15000"/>
            </a:spcAft>
            <a:buChar char="•"/>
          </a:pPr>
          <a:r>
            <a:rPr lang="en-US" sz="1700" kern="1200" dirty="0"/>
            <a:t>Advanced Liver Disease</a:t>
          </a:r>
          <a:endParaRPr lang="en-AU" sz="1700" kern="1200" dirty="0"/>
        </a:p>
      </dsp:txBody>
      <dsp:txXfrm>
        <a:off x="4332" y="741731"/>
        <a:ext cx="2604844" cy="3715700"/>
      </dsp:txXfrm>
    </dsp:sp>
    <dsp:sp modelId="{5D01AEE7-9D51-4328-B439-AFBAEB244EF5}">
      <dsp:nvSpPr>
        <dsp:cNvPr id="0" name=""/>
        <dsp:cNvSpPr/>
      </dsp:nvSpPr>
      <dsp:spPr>
        <a:xfrm>
          <a:off x="2973854" y="27744"/>
          <a:ext cx="2604844" cy="7139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AU" sz="1700" kern="1200" dirty="0"/>
            <a:t>Primary Health</a:t>
          </a:r>
        </a:p>
      </dsp:txBody>
      <dsp:txXfrm>
        <a:off x="2973854" y="27744"/>
        <a:ext cx="2604844" cy="713987"/>
      </dsp:txXfrm>
    </dsp:sp>
    <dsp:sp modelId="{6B754942-9966-4965-9B37-9FD9CBB17615}">
      <dsp:nvSpPr>
        <dsp:cNvPr id="0" name=""/>
        <dsp:cNvSpPr/>
      </dsp:nvSpPr>
      <dsp:spPr>
        <a:xfrm>
          <a:off x="2973854" y="741731"/>
          <a:ext cx="2604844" cy="37157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AU" sz="1700" kern="1200" dirty="0"/>
            <a:t>Depression</a:t>
          </a:r>
        </a:p>
        <a:p>
          <a:pPr marL="171450" lvl="1" indent="-171450" algn="l" defTabSz="755650">
            <a:lnSpc>
              <a:spcPct val="90000"/>
            </a:lnSpc>
            <a:spcBef>
              <a:spcPct val="0"/>
            </a:spcBef>
            <a:spcAft>
              <a:spcPct val="15000"/>
            </a:spcAft>
            <a:buChar char="•"/>
          </a:pPr>
          <a:r>
            <a:rPr lang="en-AU" sz="1700" kern="1200" dirty="0"/>
            <a:t>Anxiety Disorder</a:t>
          </a:r>
        </a:p>
        <a:p>
          <a:pPr marL="171450" lvl="1" indent="-171450" algn="l" defTabSz="755650">
            <a:lnSpc>
              <a:spcPct val="90000"/>
            </a:lnSpc>
            <a:spcBef>
              <a:spcPct val="0"/>
            </a:spcBef>
            <a:spcAft>
              <a:spcPct val="15000"/>
            </a:spcAft>
            <a:buChar char="•"/>
          </a:pPr>
          <a:r>
            <a:rPr lang="en-AU" sz="1700" kern="1200" dirty="0"/>
            <a:t>Hypertension</a:t>
          </a:r>
        </a:p>
        <a:p>
          <a:pPr marL="171450" lvl="1" indent="-171450" algn="l" defTabSz="755650">
            <a:lnSpc>
              <a:spcPct val="90000"/>
            </a:lnSpc>
            <a:spcBef>
              <a:spcPct val="0"/>
            </a:spcBef>
            <a:spcAft>
              <a:spcPct val="15000"/>
            </a:spcAft>
            <a:buChar char="•"/>
          </a:pPr>
          <a:r>
            <a:rPr lang="en-AU" sz="1700" kern="1200" dirty="0"/>
            <a:t>Acquired brain injury</a:t>
          </a:r>
        </a:p>
        <a:p>
          <a:pPr marL="171450" lvl="1" indent="-171450" algn="l" defTabSz="755650">
            <a:lnSpc>
              <a:spcPct val="90000"/>
            </a:lnSpc>
            <a:spcBef>
              <a:spcPct val="0"/>
            </a:spcBef>
            <a:spcAft>
              <a:spcPct val="15000"/>
            </a:spcAft>
            <a:buChar char="•"/>
          </a:pPr>
          <a:r>
            <a:rPr lang="en-AU" sz="1700" kern="1200" dirty="0"/>
            <a:t>Myocardial infarction</a:t>
          </a:r>
        </a:p>
        <a:p>
          <a:pPr marL="171450" lvl="1" indent="-171450" algn="l" defTabSz="755650">
            <a:lnSpc>
              <a:spcPct val="90000"/>
            </a:lnSpc>
            <a:spcBef>
              <a:spcPct val="0"/>
            </a:spcBef>
            <a:spcAft>
              <a:spcPct val="15000"/>
            </a:spcAft>
            <a:buChar char="•"/>
          </a:pPr>
          <a:r>
            <a:rPr lang="en-AU" sz="1700" kern="1200"/>
            <a:t>Chronic obstructive pulmonary disease (COPD)</a:t>
          </a:r>
        </a:p>
        <a:p>
          <a:pPr marL="171450" lvl="1" indent="-171450" algn="l" defTabSz="755650">
            <a:lnSpc>
              <a:spcPct val="90000"/>
            </a:lnSpc>
            <a:spcBef>
              <a:spcPct val="0"/>
            </a:spcBef>
            <a:spcAft>
              <a:spcPct val="15000"/>
            </a:spcAft>
            <a:buChar char="•"/>
          </a:pPr>
          <a:r>
            <a:rPr lang="en-AU" sz="1700" kern="1200"/>
            <a:t>Asthma</a:t>
          </a:r>
        </a:p>
        <a:p>
          <a:pPr marL="171450" lvl="1" indent="-171450" algn="l" defTabSz="755650">
            <a:lnSpc>
              <a:spcPct val="90000"/>
            </a:lnSpc>
            <a:spcBef>
              <a:spcPct val="0"/>
            </a:spcBef>
            <a:spcAft>
              <a:spcPct val="15000"/>
            </a:spcAft>
            <a:buChar char="•"/>
          </a:pPr>
          <a:r>
            <a:rPr lang="en-AU" sz="1700" kern="1200"/>
            <a:t>Diabetes Type 2</a:t>
          </a:r>
        </a:p>
        <a:p>
          <a:pPr marL="171450" lvl="1" indent="-171450" algn="l" defTabSz="755650">
            <a:lnSpc>
              <a:spcPct val="90000"/>
            </a:lnSpc>
            <a:spcBef>
              <a:spcPct val="0"/>
            </a:spcBef>
            <a:spcAft>
              <a:spcPct val="15000"/>
            </a:spcAft>
            <a:buChar char="•"/>
          </a:pPr>
          <a:r>
            <a:rPr lang="en-AU" sz="1700" kern="1200"/>
            <a:t>Arthritis</a:t>
          </a:r>
        </a:p>
        <a:p>
          <a:pPr marL="171450" lvl="1" indent="-171450" algn="l" defTabSz="755650">
            <a:lnSpc>
              <a:spcPct val="90000"/>
            </a:lnSpc>
            <a:spcBef>
              <a:spcPct val="0"/>
            </a:spcBef>
            <a:spcAft>
              <a:spcPct val="15000"/>
            </a:spcAft>
            <a:buChar char="•"/>
          </a:pPr>
          <a:r>
            <a:rPr lang="en-AU" sz="1700" kern="1200"/>
            <a:t>Diabetes Type 1</a:t>
          </a:r>
        </a:p>
        <a:p>
          <a:pPr marL="171450" lvl="1" indent="-171450" algn="l" defTabSz="755650">
            <a:lnSpc>
              <a:spcPct val="90000"/>
            </a:lnSpc>
            <a:spcBef>
              <a:spcPct val="0"/>
            </a:spcBef>
            <a:spcAft>
              <a:spcPct val="15000"/>
            </a:spcAft>
            <a:buChar char="•"/>
          </a:pPr>
          <a:r>
            <a:rPr lang="en-AU" sz="1700" kern="1200" dirty="0"/>
            <a:t>Cancer (any)</a:t>
          </a:r>
        </a:p>
      </dsp:txBody>
      <dsp:txXfrm>
        <a:off x="2973854" y="741731"/>
        <a:ext cx="2604844" cy="3715700"/>
      </dsp:txXfrm>
    </dsp:sp>
    <dsp:sp modelId="{0BB4733B-FDCA-4196-A0DE-FA74BC53067C}">
      <dsp:nvSpPr>
        <dsp:cNvPr id="0" name=""/>
        <dsp:cNvSpPr/>
      </dsp:nvSpPr>
      <dsp:spPr>
        <a:xfrm>
          <a:off x="5943376" y="27744"/>
          <a:ext cx="2604844" cy="713987"/>
        </a:xfrm>
        <a:prstGeom prst="rect">
          <a:avLst/>
        </a:prstGeom>
        <a:solidFill>
          <a:srgbClr val="33996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AU" sz="1700" kern="1200" dirty="0"/>
            <a:t>Oral </a:t>
          </a:r>
        </a:p>
        <a:p>
          <a:pPr marL="0" lvl="0" indent="0" algn="ctr" defTabSz="755650">
            <a:lnSpc>
              <a:spcPct val="90000"/>
            </a:lnSpc>
            <a:spcBef>
              <a:spcPct val="0"/>
            </a:spcBef>
            <a:spcAft>
              <a:spcPct val="35000"/>
            </a:spcAft>
            <a:buNone/>
          </a:pPr>
          <a:r>
            <a:rPr lang="en-AU" sz="1700" kern="1200" dirty="0"/>
            <a:t>Health</a:t>
          </a:r>
        </a:p>
      </dsp:txBody>
      <dsp:txXfrm>
        <a:off x="5943376" y="27744"/>
        <a:ext cx="2604844" cy="713987"/>
      </dsp:txXfrm>
    </dsp:sp>
    <dsp:sp modelId="{E30736E5-0630-449D-A2ED-61180ED6B524}">
      <dsp:nvSpPr>
        <dsp:cNvPr id="0" name=""/>
        <dsp:cNvSpPr/>
      </dsp:nvSpPr>
      <dsp:spPr>
        <a:xfrm>
          <a:off x="5943376" y="741731"/>
          <a:ext cx="2604844" cy="37157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AU" sz="1700" kern="1200" dirty="0"/>
            <a:t>Dental caries</a:t>
          </a:r>
        </a:p>
        <a:p>
          <a:pPr marL="171450" lvl="1" indent="-171450" algn="l" defTabSz="755650">
            <a:lnSpc>
              <a:spcPct val="90000"/>
            </a:lnSpc>
            <a:spcBef>
              <a:spcPct val="0"/>
            </a:spcBef>
            <a:spcAft>
              <a:spcPct val="15000"/>
            </a:spcAft>
            <a:buChar char="•"/>
          </a:pPr>
          <a:r>
            <a:rPr lang="en-AU" sz="1700" kern="1200"/>
            <a:t>Dental trauma</a:t>
          </a:r>
        </a:p>
        <a:p>
          <a:pPr marL="171450" lvl="1" indent="-171450" algn="l" defTabSz="755650">
            <a:lnSpc>
              <a:spcPct val="90000"/>
            </a:lnSpc>
            <a:spcBef>
              <a:spcPct val="0"/>
            </a:spcBef>
            <a:spcAft>
              <a:spcPct val="15000"/>
            </a:spcAft>
            <a:buChar char="•"/>
          </a:pPr>
          <a:r>
            <a:rPr lang="en-AU" sz="1700" kern="1200" dirty="0"/>
            <a:t>Periodontal disease</a:t>
          </a:r>
        </a:p>
      </dsp:txBody>
      <dsp:txXfrm>
        <a:off x="5943376" y="741731"/>
        <a:ext cx="2604844" cy="3715700"/>
      </dsp:txXfrm>
    </dsp:sp>
    <dsp:sp modelId="{4162D1E2-061C-4ACD-AE1A-88F3C87202C7}">
      <dsp:nvSpPr>
        <dsp:cNvPr id="0" name=""/>
        <dsp:cNvSpPr/>
      </dsp:nvSpPr>
      <dsp:spPr>
        <a:xfrm>
          <a:off x="8912898" y="27744"/>
          <a:ext cx="2604844" cy="713987"/>
        </a:xfrm>
        <a:prstGeom prst="rect">
          <a:avLst/>
        </a:prstGeom>
        <a:solidFill>
          <a:srgbClr val="99CC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AU" sz="1700" kern="1200" dirty="0"/>
            <a:t>Mental Health</a:t>
          </a:r>
        </a:p>
      </dsp:txBody>
      <dsp:txXfrm>
        <a:off x="8912898" y="27744"/>
        <a:ext cx="2604844" cy="713987"/>
      </dsp:txXfrm>
    </dsp:sp>
    <dsp:sp modelId="{9E3F7900-E26C-4826-AEAF-8A13E0C0EB8B}">
      <dsp:nvSpPr>
        <dsp:cNvPr id="0" name=""/>
        <dsp:cNvSpPr/>
      </dsp:nvSpPr>
      <dsp:spPr>
        <a:xfrm>
          <a:off x="8912898" y="741731"/>
          <a:ext cx="2604844" cy="37157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AU" sz="1700" kern="1200" dirty="0"/>
            <a:t>Schizophrenia</a:t>
          </a:r>
        </a:p>
        <a:p>
          <a:pPr marL="171450" lvl="1" indent="-171450" algn="l" defTabSz="755650">
            <a:lnSpc>
              <a:spcPct val="90000"/>
            </a:lnSpc>
            <a:spcBef>
              <a:spcPct val="0"/>
            </a:spcBef>
            <a:spcAft>
              <a:spcPct val="15000"/>
            </a:spcAft>
            <a:buChar char="•"/>
          </a:pPr>
          <a:r>
            <a:rPr lang="en-AU" sz="1700" kern="1200" dirty="0"/>
            <a:t>Bipolar disorder</a:t>
          </a:r>
        </a:p>
        <a:p>
          <a:pPr marL="171450" lvl="1" indent="-171450" algn="l" defTabSz="755650">
            <a:lnSpc>
              <a:spcPct val="90000"/>
            </a:lnSpc>
            <a:spcBef>
              <a:spcPct val="0"/>
            </a:spcBef>
            <a:spcAft>
              <a:spcPct val="15000"/>
            </a:spcAft>
            <a:buChar char="•"/>
          </a:pPr>
          <a:r>
            <a:rPr lang="en-AU" sz="1700" kern="1200" dirty="0"/>
            <a:t>Drug-induced psychosis</a:t>
          </a:r>
        </a:p>
        <a:p>
          <a:pPr marL="171450" lvl="1" indent="-171450" algn="l" defTabSz="755650">
            <a:lnSpc>
              <a:spcPct val="90000"/>
            </a:lnSpc>
            <a:spcBef>
              <a:spcPct val="0"/>
            </a:spcBef>
            <a:spcAft>
              <a:spcPct val="15000"/>
            </a:spcAft>
            <a:buChar char="•"/>
          </a:pPr>
          <a:r>
            <a:rPr lang="en-AU" sz="1700" kern="1200" dirty="0"/>
            <a:t>Posttraumatic stress disorder</a:t>
          </a:r>
        </a:p>
        <a:p>
          <a:pPr marL="171450" lvl="1" indent="-171450" algn="l" defTabSz="755650">
            <a:lnSpc>
              <a:spcPct val="90000"/>
            </a:lnSpc>
            <a:spcBef>
              <a:spcPct val="0"/>
            </a:spcBef>
            <a:spcAft>
              <a:spcPct val="15000"/>
            </a:spcAft>
            <a:buChar char="•"/>
          </a:pPr>
          <a:r>
            <a:rPr lang="en-AU" sz="1700" kern="1200" dirty="0"/>
            <a:t>Borderline personality disorder</a:t>
          </a:r>
        </a:p>
      </dsp:txBody>
      <dsp:txXfrm>
        <a:off x="8912898" y="741731"/>
        <a:ext cx="2604844" cy="37157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0.57547</cdr:x>
      <cdr:y>0.07881</cdr:y>
    </cdr:from>
    <cdr:to>
      <cdr:x>0.77813</cdr:x>
      <cdr:y>0.37061</cdr:y>
    </cdr:to>
    <cdr:sp macro="" textlink="">
      <cdr:nvSpPr>
        <cdr:cNvPr id="2" name="Oval 1">
          <a:extLst xmlns:a="http://schemas.openxmlformats.org/drawingml/2006/main">
            <a:ext uri="{FF2B5EF4-FFF2-40B4-BE49-F238E27FC236}">
              <a16:creationId xmlns:a16="http://schemas.microsoft.com/office/drawing/2014/main" id="{C2736446-F941-4D4F-28C8-6099E694A089}"/>
            </a:ext>
          </a:extLst>
        </cdr:cNvPr>
        <cdr:cNvSpPr/>
      </cdr:nvSpPr>
      <cdr:spPr>
        <a:xfrm xmlns:a="http://schemas.openxmlformats.org/drawingml/2006/main">
          <a:off x="4463738" y="235857"/>
          <a:ext cx="1571946" cy="873303"/>
        </a:xfrm>
        <a:prstGeom xmlns:a="http://schemas.openxmlformats.org/drawingml/2006/main" prst="ellipse">
          <a:avLst/>
        </a:prstGeom>
        <a:noFill xmlns:a="http://schemas.openxmlformats.org/drawingml/2006/main"/>
        <a:ln xmlns:a="http://schemas.openxmlformats.org/drawingml/2006/main" w="28575">
          <a:solidFill>
            <a:schemeClr val="tx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xmlns:a="http://schemas.openxmlformats.org/drawingml/2006/main">
          <a:pPr algn="ctr"/>
          <a:endParaRPr lang="en-AU"/>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25/06/2024</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25/06/2024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swhealth.sharepoint.com/sites/JHFMHN-INTRANETJH/SitePages/Director-Allied-Health.aspx"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t>is a catalyst for change and at the heart of our plan is our people. Our staff, patients and their families and carers.</a:t>
            </a:r>
          </a:p>
          <a:p>
            <a:endParaRPr lang="en-AU" sz="1600" dirty="0"/>
          </a:p>
          <a:p>
            <a:r>
              <a:rPr lang="en-AU" sz="1600" dirty="0"/>
              <a:t>Our vision is clear – to transform lives by delivering healthier tomorrows through excellence in patient-centred care across community, inpatient and custodial settings.</a:t>
            </a:r>
          </a:p>
          <a:p>
            <a:endParaRPr lang="en-AU" sz="1600" dirty="0"/>
          </a:p>
          <a:p>
            <a:r>
              <a:rPr lang="en-AU" sz="1600" dirty="0"/>
              <a:t>It is transformational, bold and over the next 10 years our focus places our patients at the centre of what we do.</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7</a:t>
            </a:fld>
            <a:endParaRPr lang="en-AU"/>
          </a:p>
        </p:txBody>
      </p:sp>
    </p:spTree>
    <p:extLst>
      <p:ext uri="{BB962C8B-B14F-4D97-AF65-F5344CB8AC3E}">
        <p14:creationId xmlns:p14="http://schemas.microsoft.com/office/powerpoint/2010/main" val="186095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a typeface="Times New Roman" panose="02020603050405020304" pitchFamily="18" charset="0"/>
                <a:cs typeface="Calibri" panose="020F0502020204030204" pitchFamily="34" charset="0"/>
              </a:rPr>
              <a:t>Our Model of Care broadly defines the way health services will be delivered in Justice Health NSW in the future.</a:t>
            </a:r>
          </a:p>
          <a:p>
            <a:r>
              <a:rPr lang="en-US" sz="1800" dirty="0"/>
              <a:t>It aims to ensure patients get the right care, at the right time, by the right team, in the right place.</a:t>
            </a:r>
          </a:p>
          <a:p>
            <a:r>
              <a:rPr lang="en-US" sz="1800" dirty="0"/>
              <a:t>Our Model of Care principles are: </a:t>
            </a:r>
          </a:p>
          <a:p>
            <a:pPr marL="342900" lvl="1" indent="-342900">
              <a:buFont typeface="Arial" panose="020B0604020202020204" pitchFamily="34" charset="0"/>
              <a:buChar char="•"/>
            </a:pPr>
            <a:r>
              <a:rPr lang="en-US" sz="1800" i="1" dirty="0">
                <a:solidFill>
                  <a:schemeClr val="bg2"/>
                </a:solidFill>
                <a:latin typeface="+mn-lt"/>
              </a:rPr>
              <a:t>Holistic and person-</a:t>
            </a:r>
            <a:r>
              <a:rPr lang="en-US" sz="1800" i="1" dirty="0" err="1">
                <a:solidFill>
                  <a:schemeClr val="bg2"/>
                </a:solidFill>
                <a:latin typeface="+mn-lt"/>
              </a:rPr>
              <a:t>centred</a:t>
            </a:r>
            <a:endParaRPr lang="en-US" sz="1800" i="1" dirty="0">
              <a:solidFill>
                <a:schemeClr val="bg2"/>
              </a:solidFill>
              <a:latin typeface="+mn-lt"/>
            </a:endParaRPr>
          </a:p>
          <a:p>
            <a:pPr marL="342900" lvl="1" indent="-342900">
              <a:buFont typeface="Arial" panose="020B0604020202020204" pitchFamily="34" charset="0"/>
              <a:buChar char="•"/>
            </a:pPr>
            <a:r>
              <a:rPr lang="en-US" sz="1800" i="1" dirty="0">
                <a:solidFill>
                  <a:schemeClr val="bg2"/>
                </a:solidFill>
                <a:latin typeface="+mn-lt"/>
              </a:rPr>
              <a:t>Culturally guided</a:t>
            </a:r>
          </a:p>
          <a:p>
            <a:pPr marL="342900" lvl="1" indent="-342900">
              <a:buFont typeface="Arial" panose="020B0604020202020204" pitchFamily="34" charset="0"/>
              <a:buChar char="•"/>
            </a:pPr>
            <a:r>
              <a:rPr lang="en-US" sz="1800" i="1" dirty="0">
                <a:solidFill>
                  <a:schemeClr val="bg2"/>
                </a:solidFill>
                <a:latin typeface="+mn-lt"/>
              </a:rPr>
              <a:t>Excellence in safety and quality</a:t>
            </a:r>
          </a:p>
          <a:p>
            <a:pPr marL="342900" lvl="1" indent="-342900">
              <a:buFont typeface="Arial" panose="020B0604020202020204" pitchFamily="34" charset="0"/>
              <a:buChar char="•"/>
            </a:pPr>
            <a:r>
              <a:rPr lang="en-US" sz="1800" i="1" dirty="0">
                <a:solidFill>
                  <a:schemeClr val="bg2"/>
                </a:solidFill>
                <a:latin typeface="+mn-lt"/>
              </a:rPr>
              <a:t>Connected and coordinated </a:t>
            </a:r>
          </a:p>
          <a:p>
            <a:pPr marL="342900" lvl="1" indent="-342900">
              <a:buFont typeface="Arial" panose="020B0604020202020204" pitchFamily="34" charset="0"/>
              <a:buChar char="•"/>
            </a:pPr>
            <a:r>
              <a:rPr lang="en-US" sz="1800" i="1" dirty="0">
                <a:solidFill>
                  <a:schemeClr val="bg2"/>
                </a:solidFill>
                <a:latin typeface="+mn-lt"/>
              </a:rPr>
              <a:t>Efficient and effective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8</a:t>
            </a:fld>
            <a:endParaRPr lang="en-AU"/>
          </a:p>
        </p:txBody>
      </p:sp>
    </p:spTree>
    <p:extLst>
      <p:ext uri="{BB962C8B-B14F-4D97-AF65-F5344CB8AC3E}">
        <p14:creationId xmlns:p14="http://schemas.microsoft.com/office/powerpoint/2010/main" val="261642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My personal commitment includes – Town hall updates, listening and leading to role model CORE values. Great if you can share a story on why CEO role matters to you. </a:t>
            </a:r>
          </a:p>
        </p:txBody>
      </p:sp>
      <p:sp>
        <p:nvSpPr>
          <p:cNvPr id="4" name="Slide Number Placeholder 3"/>
          <p:cNvSpPr>
            <a:spLocks noGrp="1"/>
          </p:cNvSpPr>
          <p:nvPr>
            <p:ph type="sldNum" sz="quarter" idx="5"/>
          </p:nvPr>
        </p:nvSpPr>
        <p:spPr/>
        <p:txBody>
          <a:bodyPr/>
          <a:lstStyle/>
          <a:p>
            <a:fld id="{B07158C4-A119-4B78-9DE8-A50001BC31DC}" type="slidenum">
              <a:rPr lang="en-AU" smtClean="0"/>
              <a:t>12</a:t>
            </a:fld>
            <a:endParaRPr lang="en-AU"/>
          </a:p>
        </p:txBody>
      </p:sp>
    </p:spTree>
    <p:extLst>
      <p:ext uri="{BB962C8B-B14F-4D97-AF65-F5344CB8AC3E}">
        <p14:creationId xmlns:p14="http://schemas.microsoft.com/office/powerpoint/2010/main" val="833760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Allied Health Strategy and Governance (sharepoint.com)</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21</a:t>
            </a:fld>
            <a:endParaRPr lang="en-AU"/>
          </a:p>
        </p:txBody>
      </p:sp>
    </p:spTree>
    <p:extLst>
      <p:ext uri="{BB962C8B-B14F-4D97-AF65-F5344CB8AC3E}">
        <p14:creationId xmlns:p14="http://schemas.microsoft.com/office/powerpoint/2010/main" val="149576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Context of access to health care/ how health care is provided in custody – health </a:t>
            </a:r>
            <a:r>
              <a:rPr lang="en-US" dirty="0" err="1">
                <a:ea typeface="Calibri"/>
                <a:cs typeface="Calibri"/>
              </a:rPr>
              <a:t>centre</a:t>
            </a:r>
            <a:r>
              <a:rPr lang="en-US" dirty="0">
                <a:ea typeface="Calibri"/>
                <a:cs typeface="Calibri"/>
              </a:rPr>
              <a:t> centric -  access to health information </a:t>
            </a:r>
          </a:p>
        </p:txBody>
      </p:sp>
      <p:sp>
        <p:nvSpPr>
          <p:cNvPr id="4" name="Slide Number Placeholder 3"/>
          <p:cNvSpPr>
            <a:spLocks noGrp="1"/>
          </p:cNvSpPr>
          <p:nvPr>
            <p:ph type="sldNum" sz="quarter" idx="5"/>
          </p:nvPr>
        </p:nvSpPr>
        <p:spPr/>
        <p:txBody>
          <a:bodyPr/>
          <a:lstStyle/>
          <a:p>
            <a:fld id="{B07158C4-A119-4B78-9DE8-A50001BC31DC}" type="slidenum">
              <a:rPr lang="en-AU" smtClean="0"/>
              <a:t>23</a:t>
            </a:fld>
            <a:endParaRPr lang="en-AU"/>
          </a:p>
        </p:txBody>
      </p:sp>
    </p:spTree>
    <p:extLst>
      <p:ext uri="{BB962C8B-B14F-4D97-AF65-F5344CB8AC3E}">
        <p14:creationId xmlns:p14="http://schemas.microsoft.com/office/powerpoint/2010/main" val="157758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Context of access to health care/ how health care is provided in custody – health </a:t>
            </a:r>
            <a:r>
              <a:rPr lang="en-US" dirty="0" err="1">
                <a:ea typeface="Calibri"/>
                <a:cs typeface="Calibri"/>
              </a:rPr>
              <a:t>centre</a:t>
            </a:r>
            <a:r>
              <a:rPr lang="en-US" dirty="0">
                <a:ea typeface="Calibri"/>
                <a:cs typeface="Calibri"/>
              </a:rPr>
              <a:t> centric -  access to health information </a:t>
            </a:r>
          </a:p>
        </p:txBody>
      </p:sp>
      <p:sp>
        <p:nvSpPr>
          <p:cNvPr id="4" name="Slide Number Placeholder 3"/>
          <p:cNvSpPr>
            <a:spLocks noGrp="1"/>
          </p:cNvSpPr>
          <p:nvPr>
            <p:ph type="sldNum" sz="quarter" idx="5"/>
          </p:nvPr>
        </p:nvSpPr>
        <p:spPr/>
        <p:txBody>
          <a:bodyPr/>
          <a:lstStyle/>
          <a:p>
            <a:fld id="{B07158C4-A119-4B78-9DE8-A50001BC31DC}" type="slidenum">
              <a:rPr lang="en-AU" smtClean="0"/>
              <a:t>25</a:t>
            </a:fld>
            <a:endParaRPr lang="en-AU"/>
          </a:p>
        </p:txBody>
      </p:sp>
    </p:spTree>
    <p:extLst>
      <p:ext uri="{BB962C8B-B14F-4D97-AF65-F5344CB8AC3E}">
        <p14:creationId xmlns:p14="http://schemas.microsoft.com/office/powerpoint/2010/main" val="69302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29</a:t>
            </a:fld>
            <a:endParaRPr lang="en-AU"/>
          </a:p>
        </p:txBody>
      </p:sp>
    </p:spTree>
    <p:extLst>
      <p:ext uri="{BB962C8B-B14F-4D97-AF65-F5344CB8AC3E}">
        <p14:creationId xmlns:p14="http://schemas.microsoft.com/office/powerpoint/2010/main" val="755612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rmAutofit/>
          </a:bodyPr>
          <a:lstStyle>
            <a:lvl1pPr algn="l">
              <a:lnSpc>
                <a:spcPct val="90000"/>
              </a:lnSpc>
              <a:defRPr sz="4800">
                <a:solidFill>
                  <a:schemeClr val="bg1"/>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60000" y="1800000"/>
            <a:ext cx="11473200" cy="4351339"/>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Justice Health and Forensic Mental Health Network</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endParaRPr lang="en-US" dirty="0"/>
          </a:p>
        </p:txBody>
      </p:sp>
      <p:sp>
        <p:nvSpPr>
          <p:cNvPr id="3" name="Content Placeholder 2"/>
          <p:cNvSpPr>
            <a:spLocks noGrp="1"/>
          </p:cNvSpPr>
          <p:nvPr>
            <p:ph idx="1"/>
          </p:nvPr>
        </p:nvSpPr>
        <p:spPr>
          <a:xfrm>
            <a:off x="5220000" y="2340000"/>
            <a:ext cx="6612000" cy="396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Justice Health and Forensic Mental Health Network</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rmAutofit/>
          </a:bodyPr>
          <a:lstStyle>
            <a:lvl1pPr>
              <a:defRPr sz="1200">
                <a:latin typeface="+mn-lt"/>
              </a:defRPr>
            </a:lvl1pPr>
          </a:lstStyle>
          <a:p>
            <a:pPr lvl="0"/>
            <a:r>
              <a:rPr lang="en-US" dirty="0"/>
              <a:t>Image caption</a:t>
            </a:r>
            <a:endParaRPr lang="en-AU" dirty="0"/>
          </a:p>
        </p:txBody>
      </p:sp>
    </p:spTree>
    <p:extLst>
      <p:ext uri="{BB962C8B-B14F-4D97-AF65-F5344CB8AC3E}">
        <p14:creationId xmlns:p14="http://schemas.microsoft.com/office/powerpoint/2010/main" val="8893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Justice Health and Forensic Mental Health Network</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dirty="0"/>
              <a:t>Justice Health and Forensic Mental Health Network</a:t>
            </a:r>
            <a:endParaRPr lang="en-AU"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Justice Health and Forensic Mental Health Network</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dirty="0"/>
              <a:t>Subheading</a:t>
            </a:r>
            <a:endParaRPr lang="en-AU" dirty="0"/>
          </a:p>
        </p:txBody>
      </p:sp>
      <p:pic>
        <p:nvPicPr>
          <p:cNvPr id="12" name="Picture 11">
            <a:extLst>
              <a:ext uri="{FF2B5EF4-FFF2-40B4-BE49-F238E27FC236}">
                <a16:creationId xmlns:a16="http://schemas.microsoft.com/office/drawing/2014/main" id="{2F79FF34-E700-48B3-9129-EB64DD6F10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2"/>
              </a:solidFill>
            </a:endParaRP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6" name="Footer Placeholder 5"/>
          <p:cNvSpPr>
            <a:spLocks noGrp="1"/>
          </p:cNvSpPr>
          <p:nvPr>
            <p:ph type="ftr" sz="quarter" idx="11"/>
          </p:nvPr>
        </p:nvSpPr>
        <p:spPr>
          <a:xfrm>
            <a:off x="360000" y="6444000"/>
            <a:ext cx="6720000" cy="252000"/>
          </a:xfrm>
        </p:spPr>
        <p:txBody>
          <a:bodyPr/>
          <a:lstStyle>
            <a:lvl1pPr>
              <a:defRPr>
                <a:solidFill>
                  <a:schemeClr val="bg2"/>
                </a:solidFill>
              </a:defRPr>
            </a:lvl1pPr>
          </a:lstStyle>
          <a:p>
            <a:r>
              <a:rPr lang="en-US" dirty="0"/>
              <a:t>Justice Health and Forensic Mental Health Network</a:t>
            </a:r>
            <a:endParaRPr lang="en-AU" dirty="0"/>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dirty="0"/>
              <a:t>Subheading</a:t>
            </a:r>
            <a:endParaRPr lang="en-AU" dirty="0"/>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US"/>
              <a:t>Click icon to add picture</a:t>
            </a:r>
            <a:endParaRPr lang="en-AU"/>
          </a:p>
        </p:txBody>
      </p:sp>
      <p:pic>
        <p:nvPicPr>
          <p:cNvPr id="12" name="Picture 11">
            <a:extLst>
              <a:ext uri="{FF2B5EF4-FFF2-40B4-BE49-F238E27FC236}">
                <a16:creationId xmlns:a16="http://schemas.microsoft.com/office/drawing/2014/main" id="{B1FB6CEC-BF4E-4B7E-BF6A-CACDC5381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8878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6" name="Footer Placeholder 5"/>
          <p:cNvSpPr>
            <a:spLocks noGrp="1"/>
          </p:cNvSpPr>
          <p:nvPr>
            <p:ph type="ftr" sz="quarter" idx="11"/>
          </p:nvPr>
        </p:nvSpPr>
        <p:spPr/>
        <p:txBody>
          <a:bodyPr/>
          <a:lstStyle/>
          <a:p>
            <a:r>
              <a:rPr lang="en-US" dirty="0"/>
              <a:t>Justice Health and Forensic Mental Health Network</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dirty="0"/>
              <a:t>Caption</a:t>
            </a:r>
            <a:endParaRPr lang="en-AU" dirty="0"/>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US"/>
              <a:t>Click icon to add picture</a:t>
            </a:r>
            <a:endParaRPr lang="en-AU" dirty="0"/>
          </a:p>
        </p:txBody>
      </p:sp>
    </p:spTree>
    <p:extLst>
      <p:ext uri="{BB962C8B-B14F-4D97-AF65-F5344CB8AC3E}">
        <p14:creationId xmlns:p14="http://schemas.microsoft.com/office/powerpoint/2010/main" val="4225097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SemiBold" pitchFamily="2" charset="0"/>
              </a:defRPr>
            </a:lvl1pPr>
          </a:lstStyle>
          <a:p>
            <a:r>
              <a:rPr lang="en-US"/>
              <a:t>Click to edit Master title style</a:t>
            </a:r>
            <a:endParaRPr lang="en-US" dirty="0"/>
          </a:p>
        </p:txBody>
      </p:sp>
      <p:sp>
        <p:nvSpPr>
          <p:cNvPr id="6" name="Footer Placeholder 5"/>
          <p:cNvSpPr>
            <a:spLocks noGrp="1"/>
          </p:cNvSpPr>
          <p:nvPr>
            <p:ph type="ftr" sz="quarter" idx="11"/>
          </p:nvPr>
        </p:nvSpPr>
        <p:spPr/>
        <p:txBody>
          <a:bodyPr/>
          <a:lstStyle/>
          <a:p>
            <a:r>
              <a:rPr lang="en-US" dirty="0"/>
              <a:t>Justice Health and Forensic Mental Health Network</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US"/>
              <a:t>Click to edit Master title style</a:t>
            </a:r>
            <a:endParaRPr lang="en-US" dirty="0"/>
          </a:p>
        </p:txBody>
      </p:sp>
      <p:sp>
        <p:nvSpPr>
          <p:cNvPr id="6" name="Footer Placeholder 5"/>
          <p:cNvSpPr>
            <a:spLocks noGrp="1"/>
          </p:cNvSpPr>
          <p:nvPr>
            <p:ph type="ftr" sz="quarter" idx="11"/>
          </p:nvPr>
        </p:nvSpPr>
        <p:spPr/>
        <p:txBody>
          <a:bodyPr/>
          <a:lstStyle/>
          <a:p>
            <a:r>
              <a:rPr lang="en-US" dirty="0"/>
              <a:t>Justice Health and Forensic Mental Health Network</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US"/>
              <a:t>Click icon to add picture</a:t>
            </a:r>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US"/>
              <a:t>Click icon to add picture</a:t>
            </a:r>
            <a:endParaRPr lang="en-AU" dirty="0"/>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599998" y="359999"/>
            <a:ext cx="6964836" cy="2917763"/>
          </a:xfrm>
          <a:ln>
            <a:noFill/>
          </a:ln>
        </p:spPr>
        <p:txBody>
          <a:bodyPr anchor="t">
            <a:normAutofit/>
          </a:bodyPr>
          <a:lstStyle>
            <a:lvl1pPr algn="l">
              <a:lnSpc>
                <a:spcPct val="90000"/>
              </a:lnSpc>
              <a:defRPr sz="4800">
                <a:solidFill>
                  <a:schemeClr val="bg1"/>
                </a:solidFill>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9" y="4403188"/>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0" y="5940000"/>
            <a:ext cx="3600000" cy="558001"/>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781821"/>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56000" y="388136"/>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5"/>
          <p:cNvSpPr>
            <a:spLocks noGrp="1"/>
          </p:cNvSpPr>
          <p:nvPr>
            <p:ph type="ftr" sz="quarter" idx="11"/>
          </p:nvPr>
        </p:nvSpPr>
        <p:spPr/>
        <p:txBody>
          <a:bodyPr/>
          <a:lstStyle/>
          <a:p>
            <a:r>
              <a:rPr lang="en-US" dirty="0"/>
              <a:t>Justice Health and Forensic Mental Health Network</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US"/>
              <a:t>Click icon to add picture</a:t>
            </a:r>
            <a:endParaRPr lang="en-AU" dirty="0"/>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US"/>
              <a:t>Click icon to add picture</a:t>
            </a:r>
            <a:endParaRPr lang="en-AU" dirty="0"/>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dirty="0"/>
              <a:t>Heading here</a:t>
            </a:r>
            <a:endParaRPr lang="en-AU" dirty="0"/>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dirty="0"/>
              <a:t>Heading here</a:t>
            </a:r>
            <a:endParaRPr lang="en-AU" dirty="0"/>
          </a:p>
        </p:txBody>
      </p:sp>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Justice Health and Forensic Mental Health Network</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dirty="0"/>
              <a:t>Figure</a:t>
            </a:r>
            <a:endParaRPr lang="en-AU" dirty="0"/>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endParaRPr lang="en-US" dirty="0"/>
          </a:p>
        </p:txBody>
      </p:sp>
      <p:sp>
        <p:nvSpPr>
          <p:cNvPr id="6" name="Footer Placeholder 5"/>
          <p:cNvSpPr>
            <a:spLocks noGrp="1"/>
          </p:cNvSpPr>
          <p:nvPr>
            <p:ph type="ftr" sz="quarter" idx="11"/>
          </p:nvPr>
        </p:nvSpPr>
        <p:spPr/>
        <p:txBody>
          <a:bodyPr/>
          <a:lstStyle/>
          <a:p>
            <a:r>
              <a:rPr lang="en-US" dirty="0"/>
              <a:t>Justice Health and Forensic Mental Health Network</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12596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Justice Health and Forensic Mental Health Network</a:t>
            </a:r>
            <a:endParaRPr lang="en-AU" dirty="0"/>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0612CD-1BF1-42B5-8546-A674A0B86640}"/>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Justice Health and Forensic Mental Health Network</a:t>
            </a:r>
            <a:endParaRPr lang="en-AU" dirty="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Justice Health and Forensic Mental Health Network</a:t>
            </a:r>
            <a:endParaRPr lang="en-AU" dirty="0"/>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amp; Image">
    <p:bg>
      <p:bgRef idx="1001">
        <a:schemeClr val="bg2"/>
      </p:bgRef>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87F126AD-9976-35F0-CFF1-C1854C808A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7038" y="360000"/>
            <a:ext cx="631839" cy="685525"/>
          </a:xfrm>
          <a:prstGeom prst="rect">
            <a:avLst/>
          </a:prstGeom>
        </p:spPr>
      </p:pic>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695049" y="4986747"/>
            <a:ext cx="4231412" cy="887041"/>
          </a:xfrm>
        </p:spPr>
        <p:txBody>
          <a:bodyPr anchor="t">
            <a:normAutofit/>
          </a:bodyPr>
          <a:lstStyle>
            <a:lvl1pPr>
              <a:defRPr sz="1600">
                <a:solidFill>
                  <a:schemeClr val="bg1"/>
                </a:solidFill>
                <a:latin typeface="+mn-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695049" y="6159109"/>
            <a:ext cx="4231412" cy="330591"/>
          </a:xfrm>
        </p:spPr>
        <p:txBody>
          <a:bodyPr anchor="b">
            <a:normAutofit/>
          </a:bodyPr>
          <a:lstStyle>
            <a:lvl1pPr algn="l">
              <a:defRPr sz="14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20YY</a:t>
            </a:r>
          </a:p>
        </p:txBody>
      </p:sp>
      <p:cxnSp>
        <p:nvCxnSpPr>
          <p:cNvPr id="17" name="Straight Connector 16">
            <a:extLst>
              <a:ext uri="{FF2B5EF4-FFF2-40B4-BE49-F238E27FC236}">
                <a16:creationId xmlns:a16="http://schemas.microsoft.com/office/drawing/2014/main" id="{DDF86A80-8584-4C6D-B246-F9DF69752A8B}"/>
              </a:ext>
            </a:extLst>
          </p:cNvPr>
          <p:cNvCxnSpPr>
            <a:cxnSpLocks/>
          </p:cNvCxnSpPr>
          <p:nvPr userDrawn="1"/>
        </p:nvCxnSpPr>
        <p:spPr>
          <a:xfrm>
            <a:off x="407618" y="368839"/>
            <a:ext cx="0" cy="61214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A553BBD2-CF70-4719-A3D0-972864E03C92}"/>
              </a:ext>
            </a:extLst>
          </p:cNvPr>
          <p:cNvSpPr>
            <a:spLocks noGrp="1"/>
          </p:cNvSpPr>
          <p:nvPr>
            <p:ph type="body" sz="quarter" idx="15" hasCustomPrompt="1"/>
          </p:nvPr>
        </p:nvSpPr>
        <p:spPr>
          <a:xfrm>
            <a:off x="697096" y="368839"/>
            <a:ext cx="3472978" cy="166199"/>
          </a:xfrm>
        </p:spPr>
        <p:txBody>
          <a:bodyPr wrap="square">
            <a:spAutoFit/>
          </a:bodyPr>
          <a:lstStyle>
            <a:lvl1pPr>
              <a:defRPr sz="1200">
                <a:solidFill>
                  <a:schemeClr val="bg1"/>
                </a:solidFill>
                <a:latin typeface="+mj-lt"/>
              </a:defRPr>
            </a:lvl1pPr>
          </a:lstStyle>
          <a:p>
            <a:pPr lvl="0"/>
            <a:r>
              <a:rPr lang="en-AU"/>
              <a:t>Justice Health and Forensic Mental Health Network</a:t>
            </a:r>
          </a:p>
        </p:txBody>
      </p:sp>
      <p:sp>
        <p:nvSpPr>
          <p:cNvPr id="3" name="Text Placeholder 2">
            <a:extLst>
              <a:ext uri="{FF2B5EF4-FFF2-40B4-BE49-F238E27FC236}">
                <a16:creationId xmlns:a16="http://schemas.microsoft.com/office/drawing/2014/main" id="{406FF96B-D53E-421C-913E-DB2F9E992285}"/>
              </a:ext>
            </a:extLst>
          </p:cNvPr>
          <p:cNvSpPr>
            <a:spLocks noGrp="1"/>
          </p:cNvSpPr>
          <p:nvPr>
            <p:ph type="body" sz="quarter" idx="16" hasCustomPrompt="1"/>
          </p:nvPr>
        </p:nvSpPr>
        <p:spPr>
          <a:xfrm>
            <a:off x="697097" y="2743200"/>
            <a:ext cx="4990265" cy="2094866"/>
          </a:xfrm>
        </p:spPr>
        <p:txBody>
          <a:bodyPr>
            <a:normAutofit/>
          </a:bodyPr>
          <a:lstStyle>
            <a:lvl1pPr>
              <a:defRPr sz="4800">
                <a:solidFill>
                  <a:schemeClr val="bg1"/>
                </a:solidFill>
              </a:defRPr>
            </a:lvl1pPr>
          </a:lstStyle>
          <a:p>
            <a:pPr lvl="0"/>
            <a:r>
              <a:rPr lang="en-US"/>
              <a:t>Click to edit </a:t>
            </a:r>
            <a:br>
              <a:rPr lang="en-US"/>
            </a:br>
            <a:r>
              <a:rPr lang="en-US"/>
              <a:t>Master text styles</a:t>
            </a:r>
          </a:p>
        </p:txBody>
      </p:sp>
      <p:pic>
        <p:nvPicPr>
          <p:cNvPr id="7" name="Picture 6" descr="Graphical user interface, application&#10;&#10;Description automatically generated">
            <a:extLst>
              <a:ext uri="{FF2B5EF4-FFF2-40B4-BE49-F238E27FC236}">
                <a16:creationId xmlns:a16="http://schemas.microsoft.com/office/drawing/2014/main" id="{1473DB71-BDD3-9EE1-1B74-5DEDD893C0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048" y="1649660"/>
            <a:ext cx="3889234" cy="828150"/>
          </a:xfrm>
          <a:prstGeom prst="rect">
            <a:avLst/>
          </a:prstGeom>
        </p:spPr>
      </p:pic>
      <p:pic>
        <p:nvPicPr>
          <p:cNvPr id="12" name="Picture 11" descr="Icon&#10;&#10;Description automatically generated">
            <a:extLst>
              <a:ext uri="{FF2B5EF4-FFF2-40B4-BE49-F238E27FC236}">
                <a16:creationId xmlns:a16="http://schemas.microsoft.com/office/drawing/2014/main" id="{12DE2CA9-BFB2-1197-F26A-ABC6C1381D4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2848"/>
          <a:stretch/>
        </p:blipFill>
        <p:spPr>
          <a:xfrm>
            <a:off x="5215939" y="2612986"/>
            <a:ext cx="6976061" cy="4255062"/>
          </a:xfrm>
          <a:prstGeom prst="rect">
            <a:avLst/>
          </a:prstGeom>
        </p:spPr>
      </p:pic>
    </p:spTree>
    <p:extLst>
      <p:ext uri="{BB962C8B-B14F-4D97-AF65-F5344CB8AC3E}">
        <p14:creationId xmlns:p14="http://schemas.microsoft.com/office/powerpoint/2010/main" val="64651381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469">
          <p15:clr>
            <a:srgbClr val="FBAE40"/>
          </p15:clr>
        </p15:guide>
        <p15:guide id="2" orient="horz" pos="232">
          <p15:clr>
            <a:srgbClr val="FBAE40"/>
          </p15:clr>
        </p15:guide>
        <p15:guide id="3" orient="horz" pos="4088">
          <p15:clr>
            <a:srgbClr val="FBAE40"/>
          </p15:clr>
        </p15:guide>
        <p15:guide id="4" pos="2570">
          <p15:clr>
            <a:srgbClr val="FBAE40"/>
          </p15:clr>
        </p15:guide>
        <p15:guide id="5" pos="2933">
          <p15:clr>
            <a:srgbClr val="FBAE40"/>
          </p15:clr>
        </p15:guide>
        <p15:guide id="6" pos="685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mp; 2 Conten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F6D04A0-DDCD-2EE3-D6F4-58469515BD44}"/>
              </a:ext>
            </a:extLst>
          </p:cNvPr>
          <p:cNvSpPr/>
          <p:nvPr userDrawn="1"/>
        </p:nvSpPr>
        <p:spPr>
          <a:xfrm>
            <a:off x="0" y="0"/>
            <a:ext cx="12191999" cy="6858000"/>
          </a:xfrm>
          <a:prstGeom prst="rect">
            <a:avLst/>
          </a:prstGeom>
          <a:solidFill>
            <a:srgbClr val="CBEDF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18" name="Rectangle 17">
            <a:extLst>
              <a:ext uri="{FF2B5EF4-FFF2-40B4-BE49-F238E27FC236}">
                <a16:creationId xmlns:a16="http://schemas.microsoft.com/office/drawing/2014/main" id="{028BBC37-FB21-4085-F03B-F0599D8265EA}"/>
              </a:ext>
            </a:extLst>
          </p:cNvPr>
          <p:cNvSpPr/>
          <p:nvPr userDrawn="1"/>
        </p:nvSpPr>
        <p:spPr>
          <a:xfrm>
            <a:off x="0" y="0"/>
            <a:ext cx="12192000" cy="14466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pic>
        <p:nvPicPr>
          <p:cNvPr id="11" name="Picture 10" descr="NSW Government logo">
            <a:extLst>
              <a:ext uri="{FF2B5EF4-FFF2-40B4-BE49-F238E27FC236}">
                <a16:creationId xmlns:a16="http://schemas.microsoft.com/office/drawing/2014/main" id="{0FABAEDF-98EC-45EA-B2E1-76F397C66B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7038" y="360000"/>
            <a:ext cx="630000" cy="685525"/>
          </a:xfrm>
          <a:prstGeom prst="rect">
            <a:avLst/>
          </a:prstGeom>
        </p:spPr>
      </p:pic>
      <p:cxnSp>
        <p:nvCxnSpPr>
          <p:cNvPr id="10" name="Straight Connector 9">
            <a:extLst>
              <a:ext uri="{FF2B5EF4-FFF2-40B4-BE49-F238E27FC236}">
                <a16:creationId xmlns:a16="http://schemas.microsoft.com/office/drawing/2014/main" id="{C2A67116-4454-462F-A3FD-DC94D36B8379}"/>
              </a:ext>
            </a:extLst>
          </p:cNvPr>
          <p:cNvCxnSpPr>
            <a:cxnSpLocks/>
          </p:cNvCxnSpPr>
          <p:nvPr userDrawn="1"/>
        </p:nvCxnSpPr>
        <p:spPr>
          <a:xfrm>
            <a:off x="334962" y="6129338"/>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BE76B0-F78C-49E4-8D5B-0D8090DCF52C}"/>
              </a:ext>
            </a:extLst>
          </p:cNvPr>
          <p:cNvCxnSpPr>
            <a:cxnSpLocks/>
          </p:cNvCxnSpPr>
          <p:nvPr userDrawn="1"/>
        </p:nvCxnSpPr>
        <p:spPr>
          <a:xfrm>
            <a:off x="334962" y="1628775"/>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22D1A2A7-9792-4E45-B725-23E733D71C64}"/>
              </a:ext>
            </a:extLst>
          </p:cNvPr>
          <p:cNvSpPr>
            <a:spLocks noGrp="1"/>
          </p:cNvSpPr>
          <p:nvPr>
            <p:ph sz="half" idx="1"/>
          </p:nvPr>
        </p:nvSpPr>
        <p:spPr>
          <a:xfrm>
            <a:off x="334961" y="1810937"/>
            <a:ext cx="9010005" cy="4136236"/>
          </a:xfrm>
        </p:spPr>
        <p:txBody>
          <a:bodyPr/>
          <a:lstStyle>
            <a:lvl1pPr>
              <a:defRPr>
                <a:solidFill>
                  <a:schemeClr val="bg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3">
            <a:extLst>
              <a:ext uri="{FF2B5EF4-FFF2-40B4-BE49-F238E27FC236}">
                <a16:creationId xmlns:a16="http://schemas.microsoft.com/office/drawing/2014/main" id="{3E5E6CBB-E20D-4243-91C9-9BBAF7949456}"/>
              </a:ext>
            </a:extLst>
          </p:cNvPr>
          <p:cNvSpPr>
            <a:spLocks noGrp="1"/>
          </p:cNvSpPr>
          <p:nvPr>
            <p:ph type="sldNum" sz="quarter" idx="16"/>
          </p:nvPr>
        </p:nvSpPr>
        <p:spPr/>
        <p:txBody>
          <a:bodyPr/>
          <a:lstStyle/>
          <a:p>
            <a:fld id="{A2F81DDE-69F7-4235-9C0D-14F3D581849E}" type="slidenum">
              <a:rPr lang="en-AU" smtClean="0"/>
              <a:pPr/>
              <a:t>‹#›</a:t>
            </a:fld>
            <a:endParaRPr lang="en-AU"/>
          </a:p>
        </p:txBody>
      </p:sp>
      <p:sp>
        <p:nvSpPr>
          <p:cNvPr id="12" name="Text Placeholder 2">
            <a:extLst>
              <a:ext uri="{FF2B5EF4-FFF2-40B4-BE49-F238E27FC236}">
                <a16:creationId xmlns:a16="http://schemas.microsoft.com/office/drawing/2014/main" id="{555B0A18-0AF4-49CE-AD07-9CC04EF2AA1B}"/>
              </a:ext>
            </a:extLst>
          </p:cNvPr>
          <p:cNvSpPr>
            <a:spLocks noGrp="1"/>
          </p:cNvSpPr>
          <p:nvPr>
            <p:ph type="body" sz="quarter" idx="17"/>
          </p:nvPr>
        </p:nvSpPr>
        <p:spPr>
          <a:xfrm>
            <a:off x="334962" y="368301"/>
            <a:ext cx="7341980" cy="1009652"/>
          </a:xfrm>
        </p:spPr>
        <p:txBody>
          <a:bodyPr>
            <a:normAutofit/>
          </a:bodyPr>
          <a:lstStyle>
            <a:lvl1pPr>
              <a:defRPr sz="3600">
                <a:solidFill>
                  <a:schemeClr val="bg1"/>
                </a:solidFill>
              </a:defRPr>
            </a:lvl1pPr>
          </a:lstStyle>
          <a:p>
            <a:pPr lvl="0"/>
            <a:r>
              <a:rPr lang="en-GB"/>
              <a:t>Click to edit Master text styles</a:t>
            </a:r>
          </a:p>
        </p:txBody>
      </p:sp>
      <p:pic>
        <p:nvPicPr>
          <p:cNvPr id="17" name="Picture 16" descr="Icon&#10;&#10;Description automatically generated">
            <a:extLst>
              <a:ext uri="{FF2B5EF4-FFF2-40B4-BE49-F238E27FC236}">
                <a16:creationId xmlns:a16="http://schemas.microsoft.com/office/drawing/2014/main" id="{B1206E1C-FD2E-1A82-18D6-4D9D7E78BE2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40" r="-332"/>
          <a:stretch/>
        </p:blipFill>
        <p:spPr>
          <a:xfrm>
            <a:off x="8199456" y="180877"/>
            <a:ext cx="2718554" cy="1265734"/>
          </a:xfrm>
          <a:prstGeom prst="rect">
            <a:avLst/>
          </a:prstGeom>
        </p:spPr>
      </p:pic>
      <p:pic>
        <p:nvPicPr>
          <p:cNvPr id="5" name="Picture 4">
            <a:extLst>
              <a:ext uri="{FF2B5EF4-FFF2-40B4-BE49-F238E27FC236}">
                <a16:creationId xmlns:a16="http://schemas.microsoft.com/office/drawing/2014/main" id="{6F5055C5-B48C-37AF-F6EA-15F82802064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28" r="35856" b="19085"/>
          <a:stretch/>
        </p:blipFill>
        <p:spPr>
          <a:xfrm>
            <a:off x="9110852" y="6238863"/>
            <a:ext cx="2165752" cy="518274"/>
          </a:xfrm>
          <a:prstGeom prst="rect">
            <a:avLst/>
          </a:prstGeom>
        </p:spPr>
      </p:pic>
      <p:pic>
        <p:nvPicPr>
          <p:cNvPr id="19" name="Picture 18" descr="Logo, company name&#10;&#10;Description automatically generated">
            <a:extLst>
              <a:ext uri="{FF2B5EF4-FFF2-40B4-BE49-F238E27FC236}">
                <a16:creationId xmlns:a16="http://schemas.microsoft.com/office/drawing/2014/main" id="{056A0939-AACE-342A-8EE5-2E57850AE85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7038" y="360000"/>
            <a:ext cx="631839" cy="685525"/>
          </a:xfrm>
          <a:prstGeom prst="rect">
            <a:avLst/>
          </a:prstGeom>
        </p:spPr>
      </p:pic>
      <p:sp>
        <p:nvSpPr>
          <p:cNvPr id="16" name="Footer Placeholder 1">
            <a:extLst>
              <a:ext uri="{FF2B5EF4-FFF2-40B4-BE49-F238E27FC236}">
                <a16:creationId xmlns:a16="http://schemas.microsoft.com/office/drawing/2014/main" id="{96F2DF01-13A6-5B20-C960-76D04FB00CA4}"/>
              </a:ext>
            </a:extLst>
          </p:cNvPr>
          <p:cNvSpPr>
            <a:spLocks noGrp="1"/>
          </p:cNvSpPr>
          <p:nvPr>
            <p:ph type="ftr" sz="quarter" idx="15"/>
          </p:nvPr>
        </p:nvSpPr>
        <p:spPr>
          <a:xfrm>
            <a:off x="334962" y="6129334"/>
            <a:ext cx="4114800" cy="728666"/>
          </a:xfrm>
        </p:spPr>
        <p:txBody>
          <a:bodyPr anchor="ctr"/>
          <a:lstStyle>
            <a:lvl1pPr>
              <a:defRPr>
                <a:solidFill>
                  <a:schemeClr val="bg2"/>
                </a:solidFill>
              </a:defRPr>
            </a:lvl1pPr>
          </a:lstStyle>
          <a:p>
            <a:r>
              <a:rPr lang="en-AU"/>
              <a:t>Justice Health and Forensic Mental Health Network</a:t>
            </a:r>
          </a:p>
        </p:txBody>
      </p:sp>
    </p:spTree>
    <p:extLst>
      <p:ext uri="{BB962C8B-B14F-4D97-AF65-F5344CB8AC3E}">
        <p14:creationId xmlns:p14="http://schemas.microsoft.com/office/powerpoint/2010/main" val="1405971276"/>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6" pos="3840">
          <p15:clr>
            <a:srgbClr val="FBAE40"/>
          </p15:clr>
        </p15:guide>
        <p15:guide id="7" pos="3772">
          <p15:clr>
            <a:srgbClr val="FBAE40"/>
          </p15:clr>
        </p15:guide>
        <p15:guide id="8" pos="3908">
          <p15:clr>
            <a:srgbClr val="FBAE40"/>
          </p15:clr>
        </p15:guide>
        <p15:guide id="10" orient="horz" pos="1139">
          <p15:clr>
            <a:srgbClr val="FBAE40"/>
          </p15:clr>
        </p15:guide>
        <p15:guide id="11" orient="horz" pos="374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Image, pullout text and cap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0E60BE-CCCB-A828-8500-9E080BEE99C9}"/>
              </a:ext>
            </a:extLst>
          </p:cNvPr>
          <p:cNvSpPr/>
          <p:nvPr userDrawn="1"/>
        </p:nvSpPr>
        <p:spPr>
          <a:xfrm>
            <a:off x="0" y="0"/>
            <a:ext cx="12191999" cy="6858000"/>
          </a:xfrm>
          <a:prstGeom prst="rect">
            <a:avLst/>
          </a:prstGeom>
          <a:solidFill>
            <a:srgbClr val="CBEDF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15" name="Rectangle 14">
            <a:extLst>
              <a:ext uri="{FF2B5EF4-FFF2-40B4-BE49-F238E27FC236}">
                <a16:creationId xmlns:a16="http://schemas.microsoft.com/office/drawing/2014/main" id="{E945990A-349F-6182-DCDC-EA6C90D469C8}"/>
              </a:ext>
            </a:extLst>
          </p:cNvPr>
          <p:cNvSpPr/>
          <p:nvPr userDrawn="1"/>
        </p:nvSpPr>
        <p:spPr>
          <a:xfrm>
            <a:off x="0" y="0"/>
            <a:ext cx="12192000" cy="14466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16" name="Text Placeholder 2">
            <a:extLst>
              <a:ext uri="{FF2B5EF4-FFF2-40B4-BE49-F238E27FC236}">
                <a16:creationId xmlns:a16="http://schemas.microsoft.com/office/drawing/2014/main" id="{E843C865-AB7B-55EF-F21A-7CAC80EBF09C}"/>
              </a:ext>
            </a:extLst>
          </p:cNvPr>
          <p:cNvSpPr>
            <a:spLocks noGrp="1"/>
          </p:cNvSpPr>
          <p:nvPr>
            <p:ph type="body" sz="quarter" idx="19"/>
          </p:nvPr>
        </p:nvSpPr>
        <p:spPr>
          <a:xfrm>
            <a:off x="334962" y="368301"/>
            <a:ext cx="7341980" cy="1009652"/>
          </a:xfrm>
        </p:spPr>
        <p:txBody>
          <a:bodyPr>
            <a:normAutofit/>
          </a:bodyPr>
          <a:lstStyle>
            <a:lvl1pPr>
              <a:defRPr sz="3600">
                <a:solidFill>
                  <a:schemeClr val="bg1"/>
                </a:solidFill>
              </a:defRPr>
            </a:lvl1pPr>
          </a:lstStyle>
          <a:p>
            <a:pPr lvl="0"/>
            <a:r>
              <a:rPr lang="en-GB"/>
              <a:t>Click to edit Master text styles</a:t>
            </a:r>
          </a:p>
        </p:txBody>
      </p:sp>
      <p:pic>
        <p:nvPicPr>
          <p:cNvPr id="17" name="Picture 16" descr="Icon&#10;&#10;Description automatically generated">
            <a:extLst>
              <a:ext uri="{FF2B5EF4-FFF2-40B4-BE49-F238E27FC236}">
                <a16:creationId xmlns:a16="http://schemas.microsoft.com/office/drawing/2014/main" id="{B4B0CC4B-6319-18F1-5FF2-37781434D4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40" r="-332"/>
          <a:stretch/>
        </p:blipFill>
        <p:spPr>
          <a:xfrm>
            <a:off x="8199456" y="180877"/>
            <a:ext cx="2718554" cy="1265734"/>
          </a:xfrm>
          <a:prstGeom prst="rect">
            <a:avLst/>
          </a:prstGeom>
        </p:spPr>
      </p:pic>
      <p:pic>
        <p:nvPicPr>
          <p:cNvPr id="18" name="Picture 17" descr="Logo, company name&#10;&#10;Description automatically generated">
            <a:extLst>
              <a:ext uri="{FF2B5EF4-FFF2-40B4-BE49-F238E27FC236}">
                <a16:creationId xmlns:a16="http://schemas.microsoft.com/office/drawing/2014/main" id="{B52351E0-A11E-3C1A-6BE9-B38C2DB3216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7038" y="360000"/>
            <a:ext cx="631839" cy="685525"/>
          </a:xfrm>
          <a:prstGeom prst="rect">
            <a:avLst/>
          </a:prstGeom>
        </p:spPr>
      </p:pic>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334963" y="1814912"/>
            <a:ext cx="3733037" cy="4314426"/>
          </a:xfrm>
          <a:solidFill>
            <a:srgbClr val="EBEBEB"/>
          </a:solidFill>
        </p:spPr>
        <p:txBody>
          <a:bodyPr/>
          <a:lstStyle>
            <a:lvl1pPr>
              <a:defRPr>
                <a:solidFill>
                  <a:schemeClr val="bg2"/>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4449762" y="5287604"/>
            <a:ext cx="5072467" cy="668142"/>
          </a:xfrm>
        </p:spPr>
        <p:txBody>
          <a:bodyPr anchor="b">
            <a:normAutofit/>
          </a:bodyPr>
          <a:lstStyle>
            <a:lvl1pPr>
              <a:defRPr sz="1200">
                <a:solidFill>
                  <a:schemeClr val="bg2"/>
                </a:solidFill>
                <a:latin typeface="+mn-lt"/>
              </a:defRPr>
            </a:lvl1pPr>
          </a:lstStyle>
          <a:p>
            <a:pPr lvl="0"/>
            <a:r>
              <a:rPr lang="en-US"/>
              <a:t>Image caption</a:t>
            </a:r>
            <a:endParaRPr lang="en-AU"/>
          </a:p>
        </p:txBody>
      </p:sp>
      <p:cxnSp>
        <p:nvCxnSpPr>
          <p:cNvPr id="12" name="Straight Connector 11">
            <a:extLst>
              <a:ext uri="{FF2B5EF4-FFF2-40B4-BE49-F238E27FC236}">
                <a16:creationId xmlns:a16="http://schemas.microsoft.com/office/drawing/2014/main" id="{F65CF191-856E-4427-BC48-38824EF4993D}"/>
              </a:ext>
            </a:extLst>
          </p:cNvPr>
          <p:cNvCxnSpPr>
            <a:cxnSpLocks/>
          </p:cNvCxnSpPr>
          <p:nvPr userDrawn="1"/>
        </p:nvCxnSpPr>
        <p:spPr>
          <a:xfrm>
            <a:off x="4257145" y="1814912"/>
            <a:ext cx="0" cy="431442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B30636B-9F19-4E6B-BF4E-5BC320E379E4}"/>
              </a:ext>
            </a:extLst>
          </p:cNvPr>
          <p:cNvSpPr>
            <a:spLocks noGrp="1"/>
          </p:cNvSpPr>
          <p:nvPr>
            <p:ph type="sldNum" sz="quarter" idx="17"/>
          </p:nvPr>
        </p:nvSpPr>
        <p:spPr/>
        <p:txBody>
          <a:bodyPr/>
          <a:lstStyle/>
          <a:p>
            <a:fld id="{A2F81DDE-69F7-4235-9C0D-14F3D581849E}" type="slidenum">
              <a:rPr lang="en-AU" smtClean="0"/>
              <a:pPr/>
              <a:t>‹#›</a:t>
            </a:fld>
            <a:endParaRPr lang="en-AU"/>
          </a:p>
        </p:txBody>
      </p:sp>
      <p:pic>
        <p:nvPicPr>
          <p:cNvPr id="11" name="Picture 10">
            <a:extLst>
              <a:ext uri="{FF2B5EF4-FFF2-40B4-BE49-F238E27FC236}">
                <a16:creationId xmlns:a16="http://schemas.microsoft.com/office/drawing/2014/main" id="{A59A8A6E-2D7F-C9FF-17D0-4DA8D906B4B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28" r="35856" b="19085"/>
          <a:stretch/>
        </p:blipFill>
        <p:spPr>
          <a:xfrm>
            <a:off x="9110852" y="6262820"/>
            <a:ext cx="2165752" cy="518274"/>
          </a:xfrm>
          <a:prstGeom prst="rect">
            <a:avLst/>
          </a:prstGeom>
        </p:spPr>
      </p:pic>
      <p:cxnSp>
        <p:nvCxnSpPr>
          <p:cNvPr id="14" name="Straight Connector 13">
            <a:extLst>
              <a:ext uri="{FF2B5EF4-FFF2-40B4-BE49-F238E27FC236}">
                <a16:creationId xmlns:a16="http://schemas.microsoft.com/office/drawing/2014/main" id="{C3EE0E41-2D01-2ACA-DBCB-2C051162A9E9}"/>
              </a:ext>
            </a:extLst>
          </p:cNvPr>
          <p:cNvCxnSpPr>
            <a:cxnSpLocks/>
          </p:cNvCxnSpPr>
          <p:nvPr userDrawn="1"/>
        </p:nvCxnSpPr>
        <p:spPr>
          <a:xfrm>
            <a:off x="4446291" y="6129338"/>
            <a:ext cx="74107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E9E89A36-8808-944F-7785-239C771244A0}"/>
              </a:ext>
            </a:extLst>
          </p:cNvPr>
          <p:cNvSpPr>
            <a:spLocks noGrp="1"/>
          </p:cNvSpPr>
          <p:nvPr>
            <p:ph sz="half" idx="1"/>
          </p:nvPr>
        </p:nvSpPr>
        <p:spPr>
          <a:xfrm>
            <a:off x="4446290" y="1811073"/>
            <a:ext cx="7410731" cy="3225314"/>
          </a:xfrm>
        </p:spPr>
        <p:txBody>
          <a:bodyPr/>
          <a:lstStyle>
            <a:lvl1pPr>
              <a:defRPr>
                <a:solidFill>
                  <a:schemeClr val="bg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Footer Placeholder 1">
            <a:extLst>
              <a:ext uri="{FF2B5EF4-FFF2-40B4-BE49-F238E27FC236}">
                <a16:creationId xmlns:a16="http://schemas.microsoft.com/office/drawing/2014/main" id="{C2F2D3AB-28E3-3035-6271-AA5E815578CA}"/>
              </a:ext>
            </a:extLst>
          </p:cNvPr>
          <p:cNvSpPr>
            <a:spLocks noGrp="1"/>
          </p:cNvSpPr>
          <p:nvPr>
            <p:ph type="ftr" sz="quarter" idx="20"/>
          </p:nvPr>
        </p:nvSpPr>
        <p:spPr>
          <a:xfrm>
            <a:off x="334962" y="6129334"/>
            <a:ext cx="4114800" cy="728666"/>
          </a:xfrm>
        </p:spPr>
        <p:txBody>
          <a:bodyPr anchor="ctr"/>
          <a:lstStyle>
            <a:lvl1pPr>
              <a:defRPr>
                <a:solidFill>
                  <a:schemeClr val="bg2"/>
                </a:solidFill>
              </a:defRPr>
            </a:lvl1pPr>
          </a:lstStyle>
          <a:p>
            <a:r>
              <a:rPr lang="en-AU"/>
              <a:t>Justice Health and Forensic Mental Health Network</a:t>
            </a:r>
          </a:p>
        </p:txBody>
      </p:sp>
    </p:spTree>
    <p:extLst>
      <p:ext uri="{BB962C8B-B14F-4D97-AF65-F5344CB8AC3E}">
        <p14:creationId xmlns:p14="http://schemas.microsoft.com/office/powerpoint/2010/main" val="1975862825"/>
      </p:ext>
    </p:extLst>
  </p:cSld>
  <p:clrMapOvr>
    <a:masterClrMapping/>
  </p:clrMapOvr>
  <p:extLst>
    <p:ext uri="{DCECCB84-F9BA-43D5-87BE-67443E8EF086}">
      <p15:sldGuideLst xmlns:p15="http://schemas.microsoft.com/office/powerpoint/2012/main">
        <p15:guide id="1" pos="211">
          <p15:clr>
            <a:srgbClr val="FBAE40"/>
          </p15:clr>
        </p15:guide>
        <p15:guide id="2" pos="27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0" y="0"/>
            <a:ext cx="2880000" cy="6858000"/>
          </a:xfrm>
        </p:spPr>
        <p:txBody>
          <a:bodyPr/>
          <a:lstStyle/>
          <a:p>
            <a:r>
              <a:rPr lang="en-US"/>
              <a:t>Click icon to add picture</a:t>
            </a:r>
            <a:endParaRPr lang="en-AU" dirty="0"/>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60001" y="1118380"/>
            <a:ext cx="4500000" cy="2679008"/>
          </a:xfrm>
          <a:ln>
            <a:noFill/>
          </a:ln>
        </p:spPr>
        <p:txBody>
          <a:bodyPr anchor="b">
            <a:normAutofit/>
          </a:bodyPr>
          <a:lstStyle>
            <a:lvl1pPr algn="l">
              <a:lnSpc>
                <a:spcPct val="90000"/>
              </a:lnSpc>
              <a:defRPr sz="4800">
                <a:solidFill>
                  <a:schemeClr val="bg1"/>
                </a:solidFill>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24000"/>
            <a:ext cx="2338228" cy="1062997"/>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36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dirty="0"/>
              <a:t>Justice Health and Forensic Mental Health Network</a:t>
            </a:r>
            <a:endParaRPr lang="en-AU" dirty="0"/>
          </a:p>
        </p:txBody>
      </p:sp>
    </p:spTree>
    <p:extLst>
      <p:ext uri="{BB962C8B-B14F-4D97-AF65-F5344CB8AC3E}">
        <p14:creationId xmlns:p14="http://schemas.microsoft.com/office/powerpoint/2010/main" val="345813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US"/>
              <a:t>Click icon to add picture</a:t>
            </a:r>
            <a:endParaRPr lang="en-AU" dirty="0"/>
          </a:p>
        </p:txBody>
      </p:sp>
      <p:sp>
        <p:nvSpPr>
          <p:cNvPr id="2" name="Title 1"/>
          <p:cNvSpPr>
            <a:spLocks noGrp="1"/>
          </p:cNvSpPr>
          <p:nvPr>
            <p:ph type="ctrTitle" hasCustomPrompt="1"/>
          </p:nvPr>
        </p:nvSpPr>
        <p:spPr>
          <a:xfrm>
            <a:off x="540000" y="1118380"/>
            <a:ext cx="4500000" cy="2679008"/>
          </a:xfrm>
          <a:ln>
            <a:noFill/>
          </a:ln>
        </p:spPr>
        <p:txBody>
          <a:bodyPr anchor="b">
            <a:normAutofit/>
          </a:bodyPr>
          <a:lstStyle>
            <a:lvl1pPr algn="l">
              <a:lnSpc>
                <a:spcPct val="90000"/>
              </a:lnSpc>
              <a:defRPr sz="4800">
                <a:solidFill>
                  <a:schemeClr val="bg1"/>
                </a:solidFill>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220000" y="3960000"/>
            <a:ext cx="1892926" cy="1176813"/>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4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54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dirty="0"/>
              <a:t>Justice Health and Forensic Mental Health Network</a:t>
            </a:r>
            <a:endParaRPr lang="en-AU" dirty="0"/>
          </a:p>
        </p:txBody>
      </p:sp>
      <p:cxnSp>
        <p:nvCxnSpPr>
          <p:cNvPr id="12" name="Straight Connector 11">
            <a:extLst>
              <a:ext uri="{FF2B5EF4-FFF2-40B4-BE49-F238E27FC236}">
                <a16:creationId xmlns:a16="http://schemas.microsoft.com/office/drawing/2014/main" id="{3283C022-C11C-47A8-B2C6-38BBC7F57777}"/>
              </a:ext>
            </a:extLst>
          </p:cNvPr>
          <p:cNvCxnSpPr>
            <a:cxnSpLocks/>
          </p:cNvCxnSpPr>
          <p:nvPr userDrawn="1"/>
        </p:nvCxnSpPr>
        <p:spPr>
          <a:xfrm>
            <a:off x="360000" y="360000"/>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1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1"/>
                </a:solidFill>
                <a:latin typeface="Public Sans SemiBold" pitchFamily="2" charset="0"/>
              </a:defRPr>
            </a:lvl1pPr>
          </a:lstStyle>
          <a:p>
            <a:r>
              <a:rPr lang="en-US" dirty="0"/>
              <a:t>Justice Health and Forensic Mental Health Network</a:t>
            </a:r>
            <a:endParaRPr lang="en-AU" dirty="0"/>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104000"/>
            <a:ext cx="10242886" cy="1009606"/>
          </a:xfrm>
          <a:ln>
            <a:noFill/>
          </a:ln>
        </p:spPr>
        <p:txBody>
          <a:bodyPr anchor="t">
            <a:normAutofit/>
          </a:bodyPr>
          <a:lstStyle>
            <a:lvl1pPr algn="l">
              <a:lnSpc>
                <a:spcPct val="90000"/>
              </a:lnSpc>
              <a:defRPr sz="4800">
                <a:solidFill>
                  <a:schemeClr val="bg2"/>
                </a:solidFill>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652000"/>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dirty="0"/>
              <a:t>Justice Health and Forensic Mental Health Network</a:t>
            </a:r>
            <a:endParaRPr lang="en-AU" dirty="0"/>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144384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1602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360000"/>
            <a:ext cx="9720000" cy="1009652"/>
          </a:xfrm>
        </p:spPr>
        <p:txBody>
          <a:bodyPr/>
          <a:lstStyle/>
          <a:p>
            <a:r>
              <a:rPr lang="en-US"/>
              <a:t>Click to edit Master title style</a:t>
            </a:r>
            <a:endParaRPr lang="en-US" dirty="0"/>
          </a:p>
        </p:txBody>
      </p:sp>
      <p:sp>
        <p:nvSpPr>
          <p:cNvPr id="5" name="Footer Placeholder 4"/>
          <p:cNvSpPr>
            <a:spLocks noGrp="1"/>
          </p:cNvSpPr>
          <p:nvPr>
            <p:ph type="ftr" sz="quarter" idx="11"/>
          </p:nvPr>
        </p:nvSpPr>
        <p:spPr>
          <a:xfrm>
            <a:off x="360000" y="6444000"/>
            <a:ext cx="6720000" cy="252000"/>
          </a:xfrm>
        </p:spPr>
        <p:txBody>
          <a:bodyPr/>
          <a:lstStyle/>
          <a:p>
            <a:r>
              <a:rPr lang="en-US" dirty="0"/>
              <a:t>Justice Health and Forensic Mental Health Network</a:t>
            </a:r>
            <a:endParaRPr lang="en-AU" dirty="0"/>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US"/>
              <a:t>Click icon to add table</a:t>
            </a:r>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dirty="0"/>
              <a:t>Justice Health and Forensic Mental Health Network</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a:t>Click icon to add table</a:t>
            </a:r>
            <a:endParaRPr lang="en-AU"/>
          </a:p>
        </p:txBody>
      </p:sp>
    </p:spTree>
    <p:extLst>
      <p:ext uri="{BB962C8B-B14F-4D97-AF65-F5344CB8AC3E}">
        <p14:creationId xmlns:p14="http://schemas.microsoft.com/office/powerpoint/2010/main" val="2505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Justice Health and Forensic Mental Health Network</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7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0000" y="6444000"/>
            <a:ext cx="6720000" cy="252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dirty="0"/>
              <a:t>Justice Health and Forensic Mental Health Network</a:t>
            </a:r>
            <a:endParaRPr lang="en-AU" dirty="0"/>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Lst>
          </p:cNvPr>
          <p:cNvSpPr txBox="1"/>
          <p:nvPr userDrawn="1"/>
        </p:nvSpPr>
        <p:spPr>
          <a:xfrm>
            <a:off x="-2622931" y="14626"/>
            <a:ext cx="2544960" cy="5170646"/>
          </a:xfrm>
          <a:prstGeom prst="rect">
            <a:avLst/>
          </a:prstGeom>
          <a:noFill/>
        </p:spPr>
        <p:txBody>
          <a:bodyPr wrap="square" lIns="0" tIns="0" rIns="0" bIns="0" rtlCol="0">
            <a:spAutoFit/>
          </a:bodyPr>
          <a:lstStyle/>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8" r:id="rId3"/>
    <p:sldLayoutId id="2147483671" r:id="rId4"/>
    <p:sldLayoutId id="2147483673" r:id="rId5"/>
    <p:sldLayoutId id="2147483674" r:id="rId6"/>
    <p:sldLayoutId id="2147483675" r:id="rId7"/>
    <p:sldLayoutId id="2147483676" r:id="rId8"/>
    <p:sldLayoutId id="2147483662" r:id="rId9"/>
    <p:sldLayoutId id="2147483672" r:id="rId10"/>
    <p:sldLayoutId id="2147483677" r:id="rId11"/>
    <p:sldLayoutId id="2147483678" r:id="rId12"/>
    <p:sldLayoutId id="2147483664" r:id="rId13"/>
    <p:sldLayoutId id="2147483684" r:id="rId14"/>
    <p:sldLayoutId id="2147483679" r:id="rId15"/>
    <p:sldLayoutId id="2147483687" r:id="rId16"/>
    <p:sldLayoutId id="2147483680" r:id="rId17"/>
    <p:sldLayoutId id="2147483681" r:id="rId18"/>
    <p:sldLayoutId id="2147483682" r:id="rId19"/>
    <p:sldLayoutId id="2147483683" r:id="rId20"/>
    <p:sldLayoutId id="2147483685" r:id="rId21"/>
    <p:sldLayoutId id="2147483686" r:id="rId22"/>
    <p:sldLayoutId id="2147483665" r:id="rId23"/>
    <p:sldLayoutId id="2147483666" r:id="rId24"/>
    <p:sldLayoutId id="2147483667" r:id="rId25"/>
    <p:sldLayoutId id="2147483689" r:id="rId26"/>
    <p:sldLayoutId id="2147483690" r:id="rId27"/>
    <p:sldLayoutId id="2147483691" r:id="rId28"/>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hyperlink" Target="https://nswhealth.sharepoint.com/sites/JHFMHN-INTRANETJH/SitePages/Long-Bay-Hospital.aspx" TargetMode="Externa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2.xml"/><Relationship Id="rId7"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CE0F52B-67D0-32CD-FDDC-8AFA9194C4A8}"/>
              </a:ext>
            </a:extLst>
          </p:cNvPr>
          <p:cNvSpPr>
            <a:spLocks noGrp="1"/>
          </p:cNvSpPr>
          <p:nvPr>
            <p:ph type="body" sz="quarter" idx="15"/>
          </p:nvPr>
        </p:nvSpPr>
        <p:spPr/>
        <p:txBody>
          <a:bodyPr/>
          <a:lstStyle/>
          <a:p>
            <a:endParaRPr lang="en-US" dirty="0"/>
          </a:p>
        </p:txBody>
      </p:sp>
      <p:sp>
        <p:nvSpPr>
          <p:cNvPr id="3" name="Text Placeholder 3"/>
          <p:cNvSpPr>
            <a:spLocks noGrp="1"/>
          </p:cNvSpPr>
          <p:nvPr>
            <p:ph type="body" sz="quarter" idx="4294967295"/>
          </p:nvPr>
        </p:nvSpPr>
        <p:spPr>
          <a:xfrm>
            <a:off x="697096" y="3060834"/>
            <a:ext cx="7341980" cy="2714324"/>
          </a:xfrm>
          <a:prstGeom prst="rect">
            <a:avLst/>
          </a:prstGeom>
        </p:spPr>
        <p:txBody>
          <a:bodyPr>
            <a:normAutofit fontScale="55000" lnSpcReduction="20000"/>
          </a:bodyPr>
          <a:lstStyle/>
          <a:p>
            <a:r>
              <a:rPr lang="en-US" sz="8600" dirty="0">
                <a:solidFill>
                  <a:schemeClr val="bg1"/>
                </a:solidFill>
              </a:rPr>
              <a:t>Criminal Law Conference</a:t>
            </a:r>
          </a:p>
          <a:p>
            <a:r>
              <a:rPr lang="en-US" sz="8600" dirty="0">
                <a:solidFill>
                  <a:schemeClr val="bg1"/>
                </a:solidFill>
              </a:rPr>
              <a:t>Justice Health NSW</a:t>
            </a:r>
          </a:p>
          <a:p>
            <a:endParaRPr lang="en-US" sz="4400" dirty="0">
              <a:solidFill>
                <a:schemeClr val="bg1"/>
              </a:solidFill>
            </a:endParaRPr>
          </a:p>
          <a:p>
            <a:r>
              <a:rPr lang="en-US" sz="3800" i="1" dirty="0">
                <a:solidFill>
                  <a:schemeClr val="bg1"/>
                </a:solidFill>
              </a:rPr>
              <a:t>Dr Katerina Lagios, Co-Clinical Director</a:t>
            </a:r>
          </a:p>
          <a:p>
            <a:r>
              <a:rPr lang="en-US" sz="3800" i="1" dirty="0">
                <a:solidFill>
                  <a:schemeClr val="bg1"/>
                </a:solidFill>
              </a:rPr>
              <a:t>Craig Cooper, Service Director</a:t>
            </a:r>
          </a:p>
          <a:p>
            <a:r>
              <a:rPr lang="en-US" sz="3800" i="1" dirty="0">
                <a:solidFill>
                  <a:schemeClr val="bg1"/>
                </a:solidFill>
              </a:rPr>
              <a:t>Drug and Alcohol Services</a:t>
            </a:r>
            <a:endParaRPr lang="en-AU" sz="3800" i="1" dirty="0"/>
          </a:p>
        </p:txBody>
      </p:sp>
    </p:spTree>
    <p:extLst>
      <p:ext uri="{BB962C8B-B14F-4D97-AF65-F5344CB8AC3E}">
        <p14:creationId xmlns:p14="http://schemas.microsoft.com/office/powerpoint/2010/main" val="1405743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E53B41-7FD2-5621-3426-912722D6DC4E}"/>
              </a:ext>
            </a:extLst>
          </p:cNvPr>
          <p:cNvSpPr>
            <a:spLocks noGrp="1"/>
          </p:cNvSpPr>
          <p:nvPr>
            <p:ph type="body" sz="quarter" idx="19"/>
          </p:nvPr>
        </p:nvSpPr>
        <p:spPr/>
        <p:txBody>
          <a:bodyPr/>
          <a:lstStyle/>
          <a:p>
            <a:r>
              <a:rPr lang="en-US" dirty="0">
                <a:latin typeface="Public Sans Light"/>
              </a:rPr>
              <a:t>NSW Custodial System</a:t>
            </a:r>
            <a:endParaRPr lang="en-AU" dirty="0">
              <a:latin typeface="Public Sans Light"/>
            </a:endParaRPr>
          </a:p>
        </p:txBody>
      </p:sp>
      <p:pic>
        <p:nvPicPr>
          <p:cNvPr id="11" name="Picture Placeholder 10" descr="Several grey doors in a hallway&#10;&#10;Description automatically generated">
            <a:extLst>
              <a:ext uri="{FF2B5EF4-FFF2-40B4-BE49-F238E27FC236}">
                <a16:creationId xmlns:a16="http://schemas.microsoft.com/office/drawing/2014/main" id="{B6E53D6C-2F0C-1079-CB4E-99B1695E29E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55" r="21155"/>
          <a:stretch>
            <a:fillRect/>
          </a:stretch>
        </p:blipFill>
        <p:spPr/>
      </p:pic>
      <p:sp>
        <p:nvSpPr>
          <p:cNvPr id="3" name="Slide Number Placeholder 2"/>
          <p:cNvSpPr>
            <a:spLocks noGrp="1"/>
          </p:cNvSpPr>
          <p:nvPr>
            <p:ph type="sldNum" sz="quarter" idx="17"/>
          </p:nvPr>
        </p:nvSpPr>
        <p:spPr/>
        <p:txBody>
          <a:bodyPr/>
          <a:lstStyle/>
          <a:p>
            <a:fld id="{A2F81DDE-69F7-4235-9C0D-14F3D581849E}" type="slidenum">
              <a:rPr lang="en-AU" smtClean="0"/>
              <a:pPr/>
              <a:t>10</a:t>
            </a:fld>
            <a:endParaRPr lang="en-AU"/>
          </a:p>
        </p:txBody>
      </p:sp>
      <p:sp>
        <p:nvSpPr>
          <p:cNvPr id="2" name="Content Placeholder 1"/>
          <p:cNvSpPr>
            <a:spLocks noGrp="1"/>
          </p:cNvSpPr>
          <p:nvPr>
            <p:ph sz="half" idx="1"/>
          </p:nvPr>
        </p:nvSpPr>
        <p:spPr>
          <a:xfrm>
            <a:off x="4446290" y="1811073"/>
            <a:ext cx="7410731" cy="4314426"/>
          </a:xfrm>
        </p:spPr>
        <p:txBody>
          <a:bodyPr>
            <a:noAutofit/>
          </a:bodyPr>
          <a:lstStyle/>
          <a:p>
            <a:r>
              <a:rPr lang="en-AU" sz="2200" dirty="0">
                <a:latin typeface="Public Sans" pitchFamily="2" charset="0"/>
              </a:rPr>
              <a:t>12, 686 people are currently in custody. 30% of all people in custody in Australia.</a:t>
            </a:r>
          </a:p>
          <a:p>
            <a:endParaRPr lang="en-AU" sz="2200" dirty="0">
              <a:latin typeface="Public Sans" pitchFamily="2" charset="0"/>
            </a:endParaRPr>
          </a:p>
          <a:p>
            <a:r>
              <a:rPr lang="en-AU" sz="2200" dirty="0">
                <a:latin typeface="Public Sans" pitchFamily="2" charset="0"/>
              </a:rPr>
              <a:t>30 publicly operated correctional and 3 privately operated.</a:t>
            </a:r>
          </a:p>
          <a:p>
            <a:endParaRPr lang="en-AU" sz="2200" dirty="0">
              <a:latin typeface="Public Sans" pitchFamily="2" charset="0"/>
            </a:endParaRPr>
          </a:p>
          <a:p>
            <a:r>
              <a:rPr lang="en-AU" sz="2200" dirty="0">
                <a:latin typeface="Public Sans" pitchFamily="2" charset="0"/>
              </a:rPr>
              <a:t>Remand: 41.8% of people are on remand.</a:t>
            </a:r>
          </a:p>
          <a:p>
            <a:endParaRPr lang="en-AU" sz="2200" dirty="0">
              <a:latin typeface="Public Sans" pitchFamily="2" charset="0"/>
            </a:endParaRPr>
          </a:p>
          <a:p>
            <a:r>
              <a:rPr lang="en-AU" sz="2200" dirty="0">
                <a:latin typeface="Public Sans" pitchFamily="2" charset="0"/>
              </a:rPr>
              <a:t>Movements: on average a person will move correctional centres 4 times per year. ~ 1000 persons a week.</a:t>
            </a:r>
            <a:endParaRPr lang="en-AU" sz="2200" dirty="0"/>
          </a:p>
          <a:p>
            <a:endParaRPr lang="en-AU" sz="1600" dirty="0"/>
          </a:p>
        </p:txBody>
      </p:sp>
      <p:sp>
        <p:nvSpPr>
          <p:cNvPr id="5" name="Footer Placeholder 4"/>
          <p:cNvSpPr>
            <a:spLocks noGrp="1"/>
          </p:cNvSpPr>
          <p:nvPr>
            <p:ph type="ftr" sz="quarter" idx="20"/>
          </p:nvPr>
        </p:nvSpPr>
        <p:spPr/>
        <p:txBody>
          <a:bodyPr/>
          <a:lstStyle/>
          <a:p>
            <a:r>
              <a:rPr lang="en-AU" dirty="0"/>
              <a:t>Justice Health and Forensic Mental Health Network</a:t>
            </a:r>
          </a:p>
        </p:txBody>
      </p:sp>
    </p:spTree>
    <p:extLst>
      <p:ext uri="{BB962C8B-B14F-4D97-AF65-F5344CB8AC3E}">
        <p14:creationId xmlns:p14="http://schemas.microsoft.com/office/powerpoint/2010/main" val="1882414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A2F81DDE-69F7-4235-9C0D-14F3D581849E}" type="slidenum">
              <a:rPr lang="en-AU" smtClean="0"/>
              <a:pPr/>
              <a:t>11</a:t>
            </a:fld>
            <a:endParaRPr lang="en-AU"/>
          </a:p>
        </p:txBody>
      </p:sp>
      <p:sp>
        <p:nvSpPr>
          <p:cNvPr id="4" name="Text Placeholder 3"/>
          <p:cNvSpPr>
            <a:spLocks noGrp="1"/>
          </p:cNvSpPr>
          <p:nvPr>
            <p:ph type="body" sz="quarter" idx="17"/>
          </p:nvPr>
        </p:nvSpPr>
        <p:spPr>
          <a:xfrm>
            <a:off x="334962" y="286822"/>
            <a:ext cx="7341980" cy="1009652"/>
          </a:xfrm>
        </p:spPr>
        <p:txBody>
          <a:bodyPr>
            <a:normAutofit/>
          </a:bodyPr>
          <a:lstStyle/>
          <a:p>
            <a:r>
              <a:rPr lang="en-US" dirty="0">
                <a:latin typeface="Public Sans Light"/>
              </a:rPr>
              <a:t>Patient Profile</a:t>
            </a:r>
            <a:endParaRPr lang="en-AU" dirty="0">
              <a:latin typeface="Public Sans Light"/>
            </a:endParaRPr>
          </a:p>
        </p:txBody>
      </p:sp>
      <p:sp>
        <p:nvSpPr>
          <p:cNvPr id="5" name="Footer Placeholder 4"/>
          <p:cNvSpPr>
            <a:spLocks noGrp="1"/>
          </p:cNvSpPr>
          <p:nvPr>
            <p:ph type="ftr" sz="quarter" idx="15"/>
          </p:nvPr>
        </p:nvSpPr>
        <p:spPr/>
        <p:txBody>
          <a:bodyPr/>
          <a:lstStyle/>
          <a:p>
            <a:r>
              <a:rPr lang="en-AU" dirty="0"/>
              <a:t>Justice Health and Forensic Mental Health Network</a:t>
            </a:r>
          </a:p>
        </p:txBody>
      </p:sp>
      <p:sp>
        <p:nvSpPr>
          <p:cNvPr id="10" name="Content Placeholder 9">
            <a:extLst>
              <a:ext uri="{FF2B5EF4-FFF2-40B4-BE49-F238E27FC236}">
                <a16:creationId xmlns:a16="http://schemas.microsoft.com/office/drawing/2014/main" id="{4BBAF55F-5F6C-D24B-4426-172D9B8482CB}"/>
              </a:ext>
            </a:extLst>
          </p:cNvPr>
          <p:cNvSpPr>
            <a:spLocks noGrp="1"/>
          </p:cNvSpPr>
          <p:nvPr>
            <p:ph sz="half" idx="1"/>
          </p:nvPr>
        </p:nvSpPr>
        <p:spPr>
          <a:xfrm>
            <a:off x="334962" y="1810937"/>
            <a:ext cx="6274844" cy="4136236"/>
          </a:xfrm>
        </p:spPr>
        <p:txBody>
          <a:bodyPr/>
          <a:lstStyle/>
          <a:p>
            <a:r>
              <a:rPr lang="en-US" b="1" dirty="0">
                <a:latin typeface="Public Sans" pitchFamily="2" charset="0"/>
              </a:rPr>
              <a:t>Male – 93.6%</a:t>
            </a:r>
          </a:p>
          <a:p>
            <a:r>
              <a:rPr lang="en-US" b="1" dirty="0">
                <a:latin typeface="Public Sans" pitchFamily="2" charset="0"/>
              </a:rPr>
              <a:t>Female – 6.4% </a:t>
            </a:r>
          </a:p>
          <a:p>
            <a:r>
              <a:rPr lang="en-US" b="1" dirty="0">
                <a:latin typeface="Public Sans" pitchFamily="2" charset="0"/>
              </a:rPr>
              <a:t>Non-Aboriginal - 69.1%</a:t>
            </a:r>
          </a:p>
          <a:p>
            <a:r>
              <a:rPr lang="en-US" b="1" dirty="0">
                <a:latin typeface="Public Sans" pitchFamily="2" charset="0"/>
              </a:rPr>
              <a:t>Aboriginal – 30.4% </a:t>
            </a:r>
          </a:p>
          <a:p>
            <a:endParaRPr lang="en-US" dirty="0"/>
          </a:p>
          <a:p>
            <a:r>
              <a:rPr lang="en-US" b="1" dirty="0">
                <a:latin typeface="Public Sans" pitchFamily="2" charset="0"/>
              </a:rPr>
              <a:t>Culturally and Linguistically diverse – 14%</a:t>
            </a:r>
          </a:p>
          <a:p>
            <a:endParaRPr lang="en-US" dirty="0"/>
          </a:p>
          <a:p>
            <a:endParaRPr lang="en-AU" dirty="0"/>
          </a:p>
        </p:txBody>
      </p:sp>
      <p:graphicFrame>
        <p:nvGraphicFramePr>
          <p:cNvPr id="11" name="Diagram 10">
            <a:extLst>
              <a:ext uri="{FF2B5EF4-FFF2-40B4-BE49-F238E27FC236}">
                <a16:creationId xmlns:a16="http://schemas.microsoft.com/office/drawing/2014/main" id="{8B7E158C-1BEE-E410-4008-0D9CDF5290FB}"/>
              </a:ext>
            </a:extLst>
          </p:cNvPr>
          <p:cNvGraphicFramePr/>
          <p:nvPr/>
        </p:nvGraphicFramePr>
        <p:xfrm>
          <a:off x="6424831" y="2377441"/>
          <a:ext cx="5187406" cy="3369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6E989E8C-32DB-A928-06E7-87E04B4E37AC}"/>
              </a:ext>
            </a:extLst>
          </p:cNvPr>
          <p:cNvSpPr txBox="1"/>
          <p:nvPr/>
        </p:nvSpPr>
        <p:spPr>
          <a:xfrm>
            <a:off x="7262948" y="1810937"/>
            <a:ext cx="3848999" cy="461665"/>
          </a:xfrm>
          <a:prstGeom prst="rect">
            <a:avLst/>
          </a:prstGeom>
          <a:noFill/>
        </p:spPr>
        <p:txBody>
          <a:bodyPr wrap="square" rtlCol="0">
            <a:spAutoFit/>
          </a:bodyPr>
          <a:lstStyle/>
          <a:p>
            <a:r>
              <a:rPr lang="en-US" b="1" dirty="0">
                <a:latin typeface="Public Sans" pitchFamily="2" charset="0"/>
              </a:rPr>
              <a:t>Top 5 drugs used </a:t>
            </a:r>
            <a:endParaRPr lang="en-AU" b="1" dirty="0">
              <a:latin typeface="Public Sans" pitchFamily="2" charset="0"/>
            </a:endParaRPr>
          </a:p>
        </p:txBody>
      </p:sp>
      <p:sp>
        <p:nvSpPr>
          <p:cNvPr id="13" name="TextBox 12">
            <a:extLst>
              <a:ext uri="{FF2B5EF4-FFF2-40B4-BE49-F238E27FC236}">
                <a16:creationId xmlns:a16="http://schemas.microsoft.com/office/drawing/2014/main" id="{556F720E-7888-3B7C-EFAB-79055C29574B}"/>
              </a:ext>
            </a:extLst>
          </p:cNvPr>
          <p:cNvSpPr txBox="1"/>
          <p:nvPr/>
        </p:nvSpPr>
        <p:spPr>
          <a:xfrm>
            <a:off x="7262949" y="5911466"/>
            <a:ext cx="4833257" cy="246221"/>
          </a:xfrm>
          <a:prstGeom prst="rect">
            <a:avLst/>
          </a:prstGeom>
          <a:noFill/>
        </p:spPr>
        <p:txBody>
          <a:bodyPr wrap="square" rtlCol="0">
            <a:spAutoFit/>
          </a:bodyPr>
          <a:lstStyle/>
          <a:p>
            <a:r>
              <a:rPr lang="en-US" sz="1000" dirty="0">
                <a:latin typeface="Public Sans" pitchFamily="2" charset="0"/>
              </a:rPr>
              <a:t>Source: Justice Health NSW 2023 Year in Review </a:t>
            </a:r>
            <a:endParaRPr lang="en-AU" sz="1000" dirty="0">
              <a:latin typeface="Public Sans" pitchFamily="2" charset="0"/>
            </a:endParaRPr>
          </a:p>
        </p:txBody>
      </p:sp>
      <p:pic>
        <p:nvPicPr>
          <p:cNvPr id="15" name="Picture 14">
            <a:extLst>
              <a:ext uri="{FF2B5EF4-FFF2-40B4-BE49-F238E27FC236}">
                <a16:creationId xmlns:a16="http://schemas.microsoft.com/office/drawing/2014/main" id="{C5D6C8F8-D322-EAC9-69BB-75011BF9777E}"/>
              </a:ext>
            </a:extLst>
          </p:cNvPr>
          <p:cNvPicPr>
            <a:picLocks noChangeAspect="1"/>
          </p:cNvPicPr>
          <p:nvPr/>
        </p:nvPicPr>
        <p:blipFill>
          <a:blip r:embed="rId7"/>
          <a:stretch>
            <a:fillRect/>
          </a:stretch>
        </p:blipFill>
        <p:spPr>
          <a:xfrm>
            <a:off x="332160" y="4585323"/>
            <a:ext cx="3326552" cy="1332914"/>
          </a:xfrm>
          <a:prstGeom prst="rect">
            <a:avLst/>
          </a:prstGeom>
        </p:spPr>
      </p:pic>
      <p:sp>
        <p:nvSpPr>
          <p:cNvPr id="16" name="TextBox 15">
            <a:extLst>
              <a:ext uri="{FF2B5EF4-FFF2-40B4-BE49-F238E27FC236}">
                <a16:creationId xmlns:a16="http://schemas.microsoft.com/office/drawing/2014/main" id="{D7725FF1-FEBD-5F48-1DC2-7A0858F7FEB0}"/>
              </a:ext>
            </a:extLst>
          </p:cNvPr>
          <p:cNvSpPr txBox="1"/>
          <p:nvPr/>
        </p:nvSpPr>
        <p:spPr>
          <a:xfrm>
            <a:off x="225374" y="5930765"/>
            <a:ext cx="4833257" cy="246221"/>
          </a:xfrm>
          <a:prstGeom prst="rect">
            <a:avLst/>
          </a:prstGeom>
          <a:noFill/>
        </p:spPr>
        <p:txBody>
          <a:bodyPr wrap="square" rtlCol="0">
            <a:spAutoFit/>
          </a:bodyPr>
          <a:lstStyle/>
          <a:p>
            <a:r>
              <a:rPr lang="en-US" sz="1000" dirty="0">
                <a:latin typeface="Public Sans" pitchFamily="2" charset="0"/>
              </a:rPr>
              <a:t>Source: Justice Health NSW 2023 Year in Review </a:t>
            </a:r>
            <a:endParaRPr lang="en-AU" sz="1000" dirty="0">
              <a:latin typeface="Public Sans" pitchFamily="2" charset="0"/>
            </a:endParaRPr>
          </a:p>
        </p:txBody>
      </p:sp>
      <p:sp>
        <p:nvSpPr>
          <p:cNvPr id="17" name="TextBox 16">
            <a:extLst>
              <a:ext uri="{FF2B5EF4-FFF2-40B4-BE49-F238E27FC236}">
                <a16:creationId xmlns:a16="http://schemas.microsoft.com/office/drawing/2014/main" id="{14A065DD-0170-01D4-C658-0013758C7DEC}"/>
              </a:ext>
            </a:extLst>
          </p:cNvPr>
          <p:cNvSpPr txBox="1"/>
          <p:nvPr/>
        </p:nvSpPr>
        <p:spPr>
          <a:xfrm>
            <a:off x="225373" y="3407203"/>
            <a:ext cx="4833257" cy="246221"/>
          </a:xfrm>
          <a:prstGeom prst="rect">
            <a:avLst/>
          </a:prstGeom>
          <a:noFill/>
        </p:spPr>
        <p:txBody>
          <a:bodyPr wrap="square" rtlCol="0">
            <a:spAutoFit/>
          </a:bodyPr>
          <a:lstStyle/>
          <a:p>
            <a:r>
              <a:rPr lang="en-US" sz="1000" dirty="0">
                <a:latin typeface="Public Sans" pitchFamily="2" charset="0"/>
              </a:rPr>
              <a:t>Source: BOSCAR, 2024</a:t>
            </a:r>
            <a:endParaRPr lang="en-AU" sz="1000" dirty="0">
              <a:latin typeface="Public Sans" pitchFamily="2" charset="0"/>
            </a:endParaRPr>
          </a:p>
        </p:txBody>
      </p:sp>
      <p:sp>
        <p:nvSpPr>
          <p:cNvPr id="18" name="TextBox 17">
            <a:extLst>
              <a:ext uri="{FF2B5EF4-FFF2-40B4-BE49-F238E27FC236}">
                <a16:creationId xmlns:a16="http://schemas.microsoft.com/office/drawing/2014/main" id="{3F16F6CC-FDD0-FA97-DEAE-B1C3DFA4BBAB}"/>
              </a:ext>
            </a:extLst>
          </p:cNvPr>
          <p:cNvSpPr txBox="1"/>
          <p:nvPr/>
        </p:nvSpPr>
        <p:spPr>
          <a:xfrm>
            <a:off x="225374" y="4181645"/>
            <a:ext cx="5320661" cy="246221"/>
          </a:xfrm>
          <a:prstGeom prst="rect">
            <a:avLst/>
          </a:prstGeom>
          <a:noFill/>
        </p:spPr>
        <p:txBody>
          <a:bodyPr wrap="square" rtlCol="0">
            <a:spAutoFit/>
          </a:bodyPr>
          <a:lstStyle/>
          <a:p>
            <a:r>
              <a:rPr lang="en-US" sz="1000" dirty="0">
                <a:latin typeface="Public Sans" pitchFamily="2" charset="0"/>
              </a:rPr>
              <a:t>Source: People in NSW Public Prisons: 2020 Health Status and Service </a:t>
            </a:r>
            <a:r>
              <a:rPr lang="en-US" sz="1000" dirty="0" err="1">
                <a:latin typeface="Public Sans" pitchFamily="2" charset="0"/>
              </a:rPr>
              <a:t>Utilisation</a:t>
            </a:r>
            <a:r>
              <a:rPr lang="en-US" sz="1000" dirty="0">
                <a:latin typeface="Public Sans" pitchFamily="2" charset="0"/>
              </a:rPr>
              <a:t> Report </a:t>
            </a:r>
            <a:endParaRPr lang="en-AU" sz="1000" dirty="0">
              <a:latin typeface="Public Sans" pitchFamily="2" charset="0"/>
            </a:endParaRPr>
          </a:p>
        </p:txBody>
      </p:sp>
    </p:spTree>
    <p:extLst>
      <p:ext uri="{BB962C8B-B14F-4D97-AF65-F5344CB8AC3E}">
        <p14:creationId xmlns:p14="http://schemas.microsoft.com/office/powerpoint/2010/main" val="1024628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7733" y="1904469"/>
            <a:ext cx="5456238" cy="3747272"/>
          </a:xfrm>
        </p:spPr>
        <p:txBody>
          <a:bodyPr>
            <a:normAutofit/>
          </a:bodyPr>
          <a:lstStyle/>
          <a:p>
            <a:pPr marL="285750" indent="-285750">
              <a:buFont typeface="Arial" panose="020B0604020202020204" pitchFamily="34" charset="0"/>
              <a:buChar char="•"/>
            </a:pPr>
            <a:r>
              <a:rPr lang="en-AU" sz="2400" dirty="0"/>
              <a:t>Primary Care</a:t>
            </a:r>
          </a:p>
          <a:p>
            <a:pPr marL="285750" indent="-285750">
              <a:buFont typeface="Arial" panose="020B0604020202020204" pitchFamily="34" charset="0"/>
              <a:buChar char="•"/>
            </a:pPr>
            <a:r>
              <a:rPr lang="en-US" sz="2400" dirty="0"/>
              <a:t>Forensic Mental Health</a:t>
            </a:r>
          </a:p>
          <a:p>
            <a:pPr marL="285750" indent="-285750">
              <a:buFont typeface="Arial" panose="020B0604020202020204" pitchFamily="34" charset="0"/>
              <a:buChar char="•"/>
            </a:pPr>
            <a:r>
              <a:rPr lang="en-US" sz="2400" dirty="0"/>
              <a:t>Population and Preventative Health</a:t>
            </a:r>
          </a:p>
          <a:p>
            <a:endParaRPr lang="en-US" sz="3200" dirty="0"/>
          </a:p>
          <a:p>
            <a:pPr marL="342900" indent="-342900">
              <a:lnSpc>
                <a:spcPts val="1250"/>
              </a:lnSpc>
              <a:spcBef>
                <a:spcPts val="300"/>
              </a:spcBef>
              <a:spcAft>
                <a:spcPts val="0"/>
              </a:spcAft>
              <a:buFont typeface="Arial" panose="020B0604020202020204" pitchFamily="34" charset="0"/>
              <a:buChar char="•"/>
            </a:pPr>
            <a:endParaRPr lang="en-AU" sz="1600" dirty="0">
              <a:latin typeface="Arial" panose="020B0604020202020204" pitchFamily="34" charset="0"/>
              <a:ea typeface="Times New Roman" panose="02020603050405020304" pitchFamily="18" charset="0"/>
              <a:cs typeface="Times New Roman" panose="02020603050405020304" pitchFamily="18" charset="0"/>
            </a:endParaRPr>
          </a:p>
          <a:p>
            <a:endParaRPr lang="en-AU" dirty="0"/>
          </a:p>
        </p:txBody>
      </p:sp>
      <p:sp>
        <p:nvSpPr>
          <p:cNvPr id="3" name="Slide Number Placeholder 2"/>
          <p:cNvSpPr>
            <a:spLocks noGrp="1"/>
          </p:cNvSpPr>
          <p:nvPr>
            <p:ph type="sldNum" sz="quarter" idx="16"/>
          </p:nvPr>
        </p:nvSpPr>
        <p:spPr/>
        <p:txBody>
          <a:bodyPr/>
          <a:lstStyle/>
          <a:p>
            <a:fld id="{A2F81DDE-69F7-4235-9C0D-14F3D581849E}" type="slidenum">
              <a:rPr lang="en-AU" smtClean="0"/>
              <a:pPr/>
              <a:t>12</a:t>
            </a:fld>
            <a:endParaRPr lang="en-AU"/>
          </a:p>
        </p:txBody>
      </p:sp>
      <p:sp>
        <p:nvSpPr>
          <p:cNvPr id="4" name="Text Placeholder 3"/>
          <p:cNvSpPr>
            <a:spLocks noGrp="1"/>
          </p:cNvSpPr>
          <p:nvPr>
            <p:ph type="body" sz="quarter" idx="17"/>
          </p:nvPr>
        </p:nvSpPr>
        <p:spPr/>
        <p:txBody>
          <a:bodyPr/>
          <a:lstStyle/>
          <a:p>
            <a:r>
              <a:rPr lang="en-AU" dirty="0"/>
              <a:t>Clinical Directorates</a:t>
            </a:r>
          </a:p>
        </p:txBody>
      </p:sp>
      <p:sp>
        <p:nvSpPr>
          <p:cNvPr id="5" name="Footer Placeholder 4"/>
          <p:cNvSpPr>
            <a:spLocks noGrp="1"/>
          </p:cNvSpPr>
          <p:nvPr>
            <p:ph type="ftr" sz="quarter" idx="15"/>
          </p:nvPr>
        </p:nvSpPr>
        <p:spPr/>
        <p:txBody>
          <a:bodyPr/>
          <a:lstStyle/>
          <a:p>
            <a:r>
              <a:rPr lang="en-AU"/>
              <a:t>Justice Health and Forensic Mental Health Network</a:t>
            </a:r>
          </a:p>
        </p:txBody>
      </p:sp>
      <p:sp>
        <p:nvSpPr>
          <p:cNvPr id="6" name="AutoShape 2" descr="data:image/jpeg;base64,/9j/4AAQSkZJRgABAQEAYABgAAD/2wBDAAgGBgcGBQgHBwcJCQgKDBQNDAsLDBkSEw8UHRofHh0aHBwgJC4nICIsIxwcKDcpLDAxNDQ0Hyc5PTgyPC4zNDL/2wBDAQkJCQwLDBgNDRgyIRwhMjIyMjIyMjIyMjIyMjIyMjIyMjIyMjIyMjIyMjIyMjIyMjIyMjIyMjIyMjIyMjIyMjL/wAARCAHH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eWOSRyFl2qcZwOaYbbKgGdsk9c9acYXcFWyuRg4NNjtGUoSx+XoPQUySeN44lChwf1oumPkZBpiWuxmIYjd14p9yMW+PSmgZBYs2+Tn0q/uPr+lZ9h/rJPwrQApDF3N/kUbj6/pRS4pAUNVLGycKcN2rOt7wCOGK1tZBPGMu+3+taWpEC2JPQVk219cWdxIIIC/mgHa6nP1FaODlT0ZMJqNTVEWqSohimSYyXjcyDP3V9/Sq897Ivzx3LxysuF2nGfrTb62nWcSuxLSNlxjGc00WG7fK2N23AyfuilDmi+Rq6CpKLtNaMuQ6npw0GNpi0l9j5sA5LZ7n0qee8lvDBMbdYEVMKM5JrMnMksKx28P7pB27mpoPNECieUPLjnBzj2p4eMZSbQsTUko2Z01o7fZk5zxU+5vX9Kr2P/HnH/u1YxUPcpbCbm9aCzf5FFJSGJubrn9KTcf8ilpDQAm5vX9Kbub1/SnYppoATc3r+lJub1pTTSKADc3rTSx9aZLKkSFmOABkmsKXxA7OVtrYuB3c4BpNpblKLexvlm9abvb1rmpfEV5BIN9ohTuAxzVqx8QwXUgjk/cyHsTkfnS5kwcGja3t60m5vWkBBGRSmmSJub1pu9vWnGmmmAm5vWkLt60tNNABvb1pN7etFJQAu9vWk3t60lFAC729aN7etJRQA7e3rS729abS4oAdvb1pd7etNooAfub1pQ7etNpwFAGrpznYfr6U7U2byR/hTNP+4afqHMIoAywzetSAt600LUgFIABb1/Sngn1/SgCnAUAGT/kUuW/yKUCnYoATJ/yKXLev6UuKUCmAmT6/pS5bHX9KXbS4pANy3+RS5Pr+lO20u2mAzLev6UuT/kU/bRigBmT/AJFGT/kVJto20AR5Of8A61Bz/kVJto20ARc/5FHP+RUm3mjbSAiyf8ikyfX9Kl20baAIcn1/Sky3r+lS7aQrQMiJb1/SkJb/ACKkK0mKAI8t603J9akK0hFAEeW9f0pNzZ6/pT8U0igBuW9aTc3rTiKTFAhpY0m5vWnEU3FACFm9abub1pxFIRQA3c3rSFm9aUikIoAaWb1pC7etLikIoAbubHWml29adimkUANLN60iu2etKRQooAmRm9asxsc9arpVhBTAsIzev6VOjn/IqBBUy0CJg59vyp24/wCRUQp1AD959vyoDn/IplFMCsw+Y0AUiyCRQ69CMinAj1H50xC4FQ3Q/cGodV1O20fTZb65z5UQyQo5NU9O1u317SPtlrkITgg9qrldriur2LNh/rZPoK0RWdp/M0n0FaWKgsKKXFFAFW5ALRhhkBgcetNl1CRLwrHbLvA2qrHv61HqVy1kkVyqF/LcEqPSsTWdd0+FZGvIplu5OYVTqfTpUzcrJRLpqN3cWeeV71rWZVEsPLsrZHNV1hnv5mt4g7AdQv8APNEUSS25e2YeYwyQeprR0WWW1WVoBGZGGGR88Y71MK124hKjtImWzsJBb2cURUBgHcnBOOtV9VitINS8mzVBsiJkC9Ae341NELJ7CcThnvnLfKoJwT0wax9iWDGFRz5WWPvWlNyScpMVVRbUYo6jTzmzj/3atVV0zmyj+lXMUEjKSnGkoAbSU40lIBtJTqQ0AMpjnaCakrI1zURYWUj4yccUbDKdxI2o3TwI+IIz85Hc+la1ppUSReYVAHvXPaKWFj5hOTIxcn61oyXzBMb+nbNcsveZ6FKPLEW9tIHYgqCK5bUbFrZjLCcgdiOlbUl2TzuqnNJ5ilWGc0ki52aJvD2rmdfs07DenRgeorps5HFeU29wbHxEq/8ALNmGTnpmvUrf/Ur9K6IPQ8+orMfSUppKszGmkp1JQA3vSGlNJTASiqOp6xYaRB5t9cpEvYE8n6CucX4i6ZLJtitbp1/vkBR+tIZ2NFclceP9NhKhIJ5f72ABtrY0fxHp2tjFrKRJjJjfg0CNWnUlLQAopRSCnCgAFLRTqAG/2sbG9srbYpW4cqSe1bF9zGK5PUUV9b0dW6ea38q6y85QUkXJWSZQAp4FAFSAUECAU8CgCngUwEC0oFOApQKQCAUoFOxS4pgNxS7adilAoAbilxTsUoHtQAzFLin4pcUAMxRtp+KXFAEe2l20/FGKAI8UhWpcUhHFIZHikxUmKMUCISKjeSNW2lhu9M81O2AK4S68SWmm398xkMk8kxUIoyQBQ3YpK52BmQddw99pppnhwp81Pm6fN1rhrnxfcPGywIUcjkseFrFttZlWQLIxIViwY+tK4+RnqfmxkcGgFX+6wP0NcXB4tFmMXAdl9QMkVrR3EN9qOmalZzbo5S0cgHHbjI9aFqJqxvYpMVJikxTEREUhFSEU0igCMimkVKRTSKBEeKQin4pCKAI8U2pDTTQAzFNNPIpuKAGGkNPNNIoAYaFFKRSoKAJUFTqKhQVOtAEyVKpqJKlFMQ8GlzTaOlADs80o602l70wKBt5AQvnEIMfKB2qOciJtiqvTrV0gZrPu4ibpXydu3GKYNkM9lHqdpLa3cm+JxgqaWw0e00TRvstouI85Oe5q3BApQnOWxx7V5XrPi3xDZandWMl3s8p8AbR07VSbtYTSTueoad/rpPoK1BXhUfjbXY2JS+IJ/wBgU4+PPEXbUSP+AipsO57nQeleFHx54h/6CT/kKYfHPiE/8xOT8AKLBc9l1hWaydQ23I6muddS0cZlUFlGARya83m8Za5KuH1KYqeo4qvFr2qvKscV4+5z3IA/GuerSnKSlF2NaUl8LV7nqRt+RKMqe9WNw25a4xnsBjNeSP4l1ZWIOoSkg44IxUZ8Q6mx5vZfzpunJvmdri+H3T117zyIyIwNp+81VPNMoYhTtVOXYcn0FeWt4g1I4BvpyB23Uf8ACQanjH26fB7bqJwnOyb0Q4OEG2lqz3vSs/Y04PT0q8c+lfPa+JNXUYGpXI9g5rT0jxPqousNfTsT0y+a2sZ3PbqO1cPY+NbhcLcxpMPXoa6bTtbtdUVvJ3K68lGosBoUlGaKQCUUufalHPagCJuBXK+JW8y1ZWHHoOtdhhCORWBr+mNdWkhh4kUbl/CpknYuFr6nGnxC1tpyo5EBBKqirzj3rAXX5muTtuJZstgJtySfausnDxRrJGqZdRvDrmqFne6da3wubhYUZD8qouSzetc6Z3xT6GLPq8zTMuJotjbWV1wQatWviEbPvebgfdwQTT768s7m/kuIfLkErfvEfIIPqKlito7jGVCopyBnNO6BpmdehbrVYnjDdA2MV6hp0wms43HGV6Vwklm91f28SKfm/iB6c9Pyr0C1t0giCoMCtKZy1lYmNJTjSGtTnG4puKcaSgBtZuuarHoukXN/KMrChbHqewrTrzb4rakVsrPSkPNzJ5kg/wBlf/r0AcR9s1PxDqZnkjNxdTNlVJ+WMf0FddZ+ApZgsupX8gbtHANoFWPA2kJFZLcFMyyHJJ9K7S8mwyqcfKMcVjUm29Dso04panC614EY232iwnmDxjnJzkVzNrNPY3Ky7jDcoeSvCk9mH17ivZLK+EeUIBVuCD0Neb+PrBbeaSaFNsT/ADjb2OeaUJtPUqrCLTsejaHqiavpcN0uNxGHHow61pV5t8LtQaRruzY5yBIPqODXpXauho4RaWilpAKKUUnaloAmjsI7i4gncZMJJWtG65UVTivba2ixLMiMTwpPJp8uoWroMTqD6E0DYAU8Cmxssi5Rgw9Qc1KBSEIBT8UAU4CmAgFOxSgUuKAExS4pcU4CgBAKXFAFOxQAmKXFKKOlADAW37dvGM5p+KrXGoWlr/rp0T2zzVePX9Mkfb9pUHtuBAoA0sUYpsU8M3MUqP8A7rZqXFADcUYp2KXFADMUlPxSYpAMxSEVJio5WEcTOeigk0Acd408RnTIRZ27hbiUct/cHrXnVsUyWXLSE5Mj8kmk1prvVNcnuZSwEjEqD/dHTFNWMphQKxkzqhDSxoPEWhZVOd3JqtbCHDwuRyCAfer8SuqLkEkjiuenLJdlenzUr3NHCyuSRT5h8mViWU4Vj1+lbPhTUnttYt7Z2zG0oJHocda5O5EkU53ZBJzUv2mSBor2EkPGQeK0W9zCcdLH0COaj8s+bv3HGMY7VX0m4a6023mYffjDVexVmBERSYqQjmmmgZGRTaeRTSKAGEU0ipKaaBEZFIaeRTaAGGmmnmkIoAjxSEdafTT0oAjNKgpcUqigCVKmWolFTCmA8VItMFPFAh9HSm0tADqBnNJnmloAABVS5UGQCrXpVW4V2cbRmqESwmNOCVBPTHevJ/ivai31yzuYVw00REnvjpXqUcTo4YkYrgPiWglvbAEf8s2poJHBaVo8moWRuXuPL+YqFC56VkP5+6RQynaxXOPSu28Pw+VprIcZEhrBSwjd5myeZW/nS6jMMi6x95PypNt1/fTH0rRuXtLa4MLCQsoySOlME9o3CpMT6cVWorlEpc4xvXP0pMXIPDr+VX3kgjG5oLhQfUCmq0L8rFMR3IA4pDTsUNt0f+Wij/gNLsue0i/lV+MRTFgkcvy9elLsiLABXLegoHcz9tyeki/lRsuu0o/75rQZI48hkkU+jCrMFik8e8Mw+tAEuh6KNQt5JLm4lDK2AI8Dikexax1qOKGZ3jIyQ/Wt/Q7YW1tIoOctmqV9GP7XWTuARU31G9i4CQBzXQ+ELgrqcw/2Bn865zPy1seFWxqM5z/Cv8zTYkemqcgU+q1s+5BzVkVICjrS0LTZGWNGd2CqoyWJ4ApoBSar3M0USEyyRrxxvYCvOPE3xFlaSS20dhHCpw1y3Vvp7VxR1G4O6/vluLiAcl5CQD9K3VCTV2R7RXsjuNZlZlZUYY5+6cistbK6/swtJb20KltytISXPv7VkaZrT6tayziBYYYZAgVTntnmutg8TQx26rJEGbGMkZrzpK0j1KUrxRzogvDEdkdqV9ic1bs2kiZd5x6ip7nV4JWLKgUnsBWfHKZZ/l49TSsy5SOq0KVJtSdmU4iIAb3NdkAMVxPguW1vrNpbeQPlyJB3De9duBhcVvHY8+o7sSm0+mmrMxtJSmkoAaeleR+PomvfHVjbr/zwCj0yW5/SvWpW2xsScYFeaalbmXxLHfOWLb/3QI424qZSsjSnHmZPeyRWNssLT+TBGuPvbc/jWZp+q5uMQXryxN/Czbh+Ga7IR2k1qUuFU5HcDIrKj07RLa+HkqTNjcTkBR71gjt5WR6neXWnxRgsIpJVypbtWJqAmvdLZptR+0EjG3IIGfpXW6vbabqaKLl8xAABweVNUW8GaZb2jT2simXHykE5/EU0JpnG+B70aZ4og3nCOfLbPvxXt+K8EuLN49XdY+GTkEdmHNe16Hff2lolneZyZIgT9ehroTurnDOPLJo0RQKKKCR3auZ8UeJ00lVtYGzdOMk/3B6/WtzULuOwsJ7qQ4SJC5/CvD7u+n1G9lu52JlnbdjP3R2FJlRR01vqdxcnd5nzZyzMea1m1iUWyMWBxwWxWFolruAMgJX0rr7WK0RNr26uvowrFzszpjSujPg8QyQTJLbzkbThgOhr0fS76PUrGO5j/iHzD0Ned6tpNvc7pLaJYJCONowDWl8PdTZ57jT5ciReqE9CKqnO+hnVpcup34p2KBSgVoYCgUuKAKdTGJinYopaBBiloxS4pDGuwRSzHAHU1ymreJQxaG0YBQcNJnk/SrXjLVDp2jsE+/Mdi/jXB2rK4UHk+tKTsioxuya4gu7yRyodtx+8W5qEWl7YBmaKZvcZaugtZxGo4HFa8WqAKFMSsBWXtWdXsItHALqF7HMJIjKkgPBU7SK7fwv41GoXC6bqKFLsj5JMYD//AF6S+a0vusChvXFc7PIbOYbiMIwZGI5H41cKqk7GVSg4q6PV8UYqvp9wLuxhnB4dAatYrQ5xtGKdSUgG1Svjm3dOzDBq/iq8sIc80MaPJ9bCpqEp2BFiUIg9q5t9QRJs5U/jXa+MbNU1l1x8skYNcdcaMruDlVHr6Vi7X1O2CbjoXU1IyQBxyAeDWHc3SSXu4kDJrrE0mO38PC34G47i3esBNAkaUY2uvUGp0ubNS5SSW2h1C1XGA6jrVMafIq+Uf4jn8q6CDTFthljyasmzMzwhMAhhmmnroZSjpqd14cd30O0EgwRGMfStYio7WJYraNVXACgAVNW5wEeKaRUhFNxQBGRTDUhFNIoAjIppFSEU00ARkUhFPIppoAYaYakNNNAEdIaeRTSKAI6clBFOQUASLUy1EtSigB4p4plOFAhwopKWgApy02nCmAzPFNB608IQMEc0gQ5qhBXnfxF/4/rA/wCw1ei7T6V538RgRf2AP/PNqaFIwdGI+yP/AL5rJh6zf9dW/nWtogBtJD/00OayIT883/XVv51K3Kexz2rLjUpD6gfypNPAF3GT0BqTV/8Aj/bjsKZaRs7gL1PHFWyUakyw6nPGXLrHETlQcbqYixwO1vGrbnBIOeBUi2RtYXllfAyAAO9SPpVw0rTRMNhGcd6g0IbW0+wQsZJA+5sfL71fi0xFIuEc4HODVGz064vIcrIBIrnhula8kci24tckO3BYd6Vx2M82seoszK5VwcYPSpYI/JVo852nFMk065tbfcHAZTkkdKnQhhuyTkZ5polmvpf+qf61maj/AMhMY9K09M/1TfWszUD/AMTMcdqXUfQkzxWx4WP/ABMLj/cX+ZrG3ALWp4UlU6tcKemxf5mmxdT0e0fgVoryKz7N4CwBz+dX96Dcc7UHUk9BSAlTrXn3xJ154kTRrZ9pkG+cjrjsKu6x8RrCwleGxj+1OvBcnCZ/rXluq6rcarqM95OwM0rZwo4A9BXRRhreWxnUmrWRc0u0sIAl7qjIxz+5ts5x/tMP5CsPxHqEl7PJEsrNGM7c8fTih3jtwZJnEeepPU1RYrcqXQhg3StZttt3HGUbKNj0ew0C30nw3Baxr8zoJJWPVmIrEkVo2K+ldTBqkOqaFBNB99ECSJ3UgViXFuzNuAryG3zanrJLl0M1VYnHrWlDGUgbj5iMUkVvg81ZUBQSxwqjJPoKdxcpxfhjXrrwxrb8llSQpLH/AH1z/OvatO8Y6HqKLsvFhdh9yb5TXz/qE63WrXVxGMJJJlR7dKfHchVCM2PTNdsYpxuzzJu0nY+mVZXUOjKynoynIpDXgGl+ItS0mRXtbuRUz0zkflXq/hXxhDry/Z59sV4BkAdH+nvSlBrUSkmdPSUppDUFFLUSfsrKvViFH4muT1y4Sz1iK0lXCyqggbHG4ZyM12N1GZIcAZIIYD6GsbWtOtdahhLkhoZBIrDgqRSkrqxcJcsrnJXl3Ku/OcD0rKgK3jM67n55wOR7VryL567QBkmol0loW8yODfIfSsFpuegnfYpzL5ds0szSxN0G5SBV7T9UkaEEMWXHarDWstzEYbmCRBjoxJqG2hW3zGUBx6Chiba3Kl5DDbxXWqTDYqljz1diMACuv+HwkHg2zV85BYDP1rkL2wn1vUUtLG1uGYHDSzAiOL1IzXpmm2Sabp0FnGcrEu3Pqe5reKsjgqS5pXLdFFLTIOZ8dy+X4UvOfvBV4+orybTyLy+CpyqnmvUPHSTS2VqqOVj87LkDPQHFcbp8ESGWZE2hjgHGM1EpdDeEG1zGl9stdPiVjIAfSrlrrQnTKDdxnisxdAttQVpGlCzf3pOQK2dC0qC0LRRuJvlO5h0/CsNDrSYkPiKylm8iR8P05Ipvhh2g+IVydpVCy/N2IIp0Hh7TYrhpVkVueYyoJB+tb+h2CP4hjcRgIFGSPUdKqFr6GdaLcdTvBTgKQCnVucIClpRS0AGKXFFLTAOlBPHNLimTAmNgvBxSA8v+IWqmbU4LKJgRF8z56A9qy7SaG0jQzOCxGQuaj8S2h/4SG4SdiSZA/wBRiqVxpUt5fARShN0YC5Hcdqzm+h00463NY+JFifa0AVM4ytXU1ZABJu4rjP7Ivredg0soQfeVulaklpqK6RFcGGP7O77Vx9/2P0rNxVtDeMnc6iDXrGdtm7DeoFZ3iTJshLEQ2emO9czZwapJcERJGcN9zG0/nV/UUvP9QWKrsBcE5AYnihQs1YmU24u57B4WwfDOnkEnMINbNYPhON7fQbWB2LFE/Kt6ulnCgpKWikMSmmnUlAHnHj/NvqkEgyfNi/ka4WW4d5lBbhTnGa9R+IOnfadFW9QgSWjbue6nqK8suLVLhgTkEcgispKzOyi/d0Lker3KjZ5mR6NyKgtLuS2Yor5UnOM9KrGKYjZv49cUtvaJby78kk9SaVkauUrWN+G8MxCvTrC/WTXlts/JGw3fWspLpYjuJ6UzwzND/a6SXDbRNNyx7ZPFVSptvQwr1OVHt8a4jX6UYp4GAPTHFIa0OUYaYakNNoAjNNNPNNNAiM0wipCKaaAGGmmnmmmgBhppp5ppoAYaaRT6bQAynIKCKcgoAkAqQU0U8UxAKdSUtACilpKUUALTh1pvenDrQBCLjfLsEiM3oBUwWXsVH1qttkGo/OVK7Oy4qS7aB4PLkkZVzkkA0wJyku3IeOvM/iIZP7VtFkIJERIx9a7y0+ywTl0uXc4xtKHArg/iOQ2rWUi8gxMKa3FLYxdD4tZQO8pNZEX+tn/66t/OtbQTm3l/66n+lZEX+tuP+uz/AM6S3KZjajEWv2+gqfT4njlUgfWn3PN22at2gG8VTEie4tZb2NfJAJU8q3HNRO11BOsNxIQwXIVV4NWxeyRwkM4jVTgMoyap2u+SaZ3ImeT7pY/Nj+lZ76Gq0V0JELiCJmkJiQ9BHyQKns4bo7iJ/kY79564rIh8/wDtCSN5QFzlVPSrTi4k1AQRzHa2Bz0FHLqHNorF9Unu3yjGRYzlgxwPrUaE/Nn1pYZJ7SOSASKGBwSozUNuXKHzPvZqkTPub+lDML/71ZN8wOpEZ6ZFaujn9xJ67qw7051eQ/7RFLqT0LDH5a0PCvGsTn/pmP51mMflq/4VP/E4uD/0zX+ZqnsB6NZowud4YbcfdxzXH+P/ABWyy/2LZSkDrcup/wDHava9rTaHYvcoV+0Sjy4Rnv649q8nuJmeYu7FndssxPJNaUoX95mdSVtETyS5IxVO6M+z9wxDHuDg1YVN3zE8UhHNdW5itDAltrgtl9zH1JzUX72E9WQ+1dCyg8moXgRxggGs3TNFMh0zxHqOlzCSCQHsQwyGHvXoGi+KdO14LC6C1vT/AMsyflc/7J/pXm0unsvMZz7Gq3lSxNu2spB6iuapR5jppYhw9D2Wa3KNjGK5bxbqos7X7BE4E0v+sI6qv+Jqhp/ji9t9IktZoGublRiCZj0/3vXFc26TTyvPcOZZnOWdqxp0HzanRVxEeXQgMuR8g6UCMyHLHNTeV7VYS0nMDSrC5jU8sBwK67W3OHfYggR0PDnHpWrZXktnOk0UhR0OQR2NZyMD91gfpUhcCMsTgVojN6n0J4d1ca3osF3keZjbKB2YVqV5h8MBq1u8xmtJk0+VMh5BtyexANeiTXyxjAXJrmlHXQ2T01LLnCknoK898c69NZrGLZvLLOF3KOTXWveSzBgQoX261xHiazae4t2dCVjlV+R2BFJrlVy4K7sJLvh8txxuUEj8KlTU5VXCsPepbsCSLb6dKythBrl3O5NrY1xqsxjKsB0xmqvnRx3UE085iAkzwM7vao4YyaZqulyX1lthfZNG2+MnoT6U4tJkzvJHpNhcQXlqk0DB1PGR61arjPAty/2FopAVJwxB7HvXZhlboQa6WuqOJ6aB3paKSpEc/wCK4fM09P8AZkBrgpbiIXKRI3AOAB0rvvEUck8AiQHHeuA1JbSynhtVlDXbsGdEH3PrWcldnRTlaNirdX8sRaNWKg8E1NaX9zbvEtrcyBAvIVM/Wo2SKSfbIA2exrQsxcJIq29nujHo2BUaI6U2xrXYOqI9rMXkYASrggk+tepeFbSTyjdSgjIwtchZ6dHPqlmrIqvI+Gx6V6jBEsMSxqMKowAKqEVuYVqj2JRSiilFaHMLS0UtABS0UtABQelFB6UCPNfH1oia3ZzKMGRCD9Qa5tmKkjOK9D8URW4glacqWK/ISeVNeczZwTWM1qdlF3RHNc73C3E0zwjkjOa1bjW4LrR/sRJjyP3bgZ5HSsHzHVSRDvz1Oakt5U2szW0n1xmptc1T6mpb6ndyWyFZUwRhsoN351oaRZi/1OC3YblLeY5PU4rCtB85wMLmvQfCdtbrCLgDN2Ttx/dFVBe8ZVpWidbaW4t4gqjFWaQUtbHGFFFZWreIdN0WMteXKo2MhAeTRuM1TWfqOtadpSbr27jhHox5/KvNNY+Kl7dl7fRLQKOnnydq4PUrifDT31091dyckseBWkabe5LkjU+JPj9/EVx/ZulyvHpcR+dxwZmH9BVHSb9pNOhkl5YjBJrkZyXYmuhsMCzRF6AcVNSKSsbUW3I2PtsYOStV5r9M8H8qpmGRs4zVaTERO41ikjqbZPPO8w2qcZq3Au1AuOKzBe2tsUadyC33QBnA9a2LaSC4j8yKRXX1FdtGNkefXnzSOk0zx3qen7YZJVuIl4CyDkD612Wn+OtLvFUTbreQ+oyv515E6BJ2J6Z4qzDdEHgYFW6cZGSk0e6wXVvdIHgmSRT/AHTUhrxi21F4fmSRoyO6nFdNpXjO4t9qXbfaIvU/eFYyotbFKoup35phptvcw3luk8Dh43GVIp5rE031GGmGnmmn0oAYaaacaSgBhptPIptADDSYpxppoAQ05aQ9KcgoAkFPpop9MApM0tJQIcKWkFOFIBRThSCnLTAh+6/M+f8AgNTboiME5qoVcyH5TTxG54IxVAcz47n1WHSon0TO8SfvNg5IrlvFjXUmnaNLeptuWiPmA+tenNASeRkfSuD+JWd+m/8AAhV810o2IcdW7nO6DgW0v/XU/wBKyYh+9uP+uz/zrX0HBt5vTzKyIz++uf8Ars/86zW5oULkf6WxqeBwi5/i7VDdH/STT4TyDVMS0Fv4bo2/nLgIPvAcYqeytLuZ9iOkJC5MhXJxWlawx6lavBKXQAgkr3q4ptrWdLdQ29gFz7VHQ1u7nM/Z1YbYN7Tbtpd+2avpp0VlfRK0sskjAHJwBWjJZ2ulZnRpHVz8xcjg+1WmtLe68u+8yQMFBVRjFF3sKyMy40+UKbiWY7c8qiDJ/Gq7xhCAobBGRkc1u2l3Ddh0TJ2YzkVYZFx0GaSFLXcztIz5T8H71YN4xGszc8bzWvq8jQhSjbAWAODWBcNnVCSeSapEsvuuVrT8MW6yXt0p3DdGvIOD1NZx+7Wj4fmFvNqEzHCxwb8+mM0wMDxTeLLrMqI7vFbny1LHPPf9awJT8wqWWdHZiWDMxJJ9SeaqSNg/SutKysc71dxt1dPGoCNjNS2ty3ljzGznvWZcsXkCg8k1oxWwZQd/QdKSbb0HZWL3yyJjqKRYUT7qgZqNEMRx1FWFINaEkZWmYB4qZsngVGSq/WkwTGPCpUYUDFMRQV6YqxGjSkqnJ69ahxgkelADGiB7U5JZoEZI5HRW+8qtwfrTgc0pXNFgTaK7u8v38ceigfyr0HwP4Otvs0Os6ogkkkO63iYfLGOzEdzXI6TY/wBqatbafH96V8MfRR1Ne3CFI7dYIwFRFCqB2ArOWmhpHuPkkCrx0A7VUdWeJmAyR0qAytGWhc8ryM+lX0OIQQcVBR5r4w1/VILqGx06V4EaPfJIo+Y84wDWLYa3qcKFbpmu4TgskpJP4HtXpl94fttQEiyxbvmJUjgjPoawB4RRJirTOI/7pX5vzo0tqPrcl097bV7UT2soOPvIT8y/UU82Dbuma5HUNNuPDmspNayyJHKcow7N/wDXrt9C1VNVCxSqsd3jlR0f3H+FctSjy6o66VW+jGxWLdlq4lrtUkirN5eWmkxebfTpCh6Z6n6CsRvHFhMWSwsZrhl/jkwi/wCNRTpuWpdSooaGvo1t9llU4+98rGuh8kfMQQG7EGvM7658R67E1tb28NtBIfmKHGfx61d0/wALarbhXm1pwRzsjzx+JNdqWljibu7neWt15ynP8PX2qyXXZvyNvrWHYSMjzIxJLLnPrV21nAiCY3cdPWpcUxXON8X+NIYo/sWkTrJcuSHmUZEY9j615yJTHOsu4lvM3sxOS3rmuk8W6INK16aOCPZbXA86IDoCfvD865qWJgMntQoqw7u5q3Ugk2upwRyCO1S22o3i4VZSBms20lWaIxH7y9qt2yESKPcVyNJaHdGTeqNq51y4021W4RiZgyhTnvmvTvD3j3T9SsYGvX+zzsNrFvulv6V5N4htwNAuJscR4IP4iquiTrcQNAxysg/I9jW1BKUWjnxF1K59JRSxzIHidXU9CpyKkFfOtrr+p6PdGKK5ljeI4I3HB9DXpvhHx4+qSpa6gF8xuBIvr71cqTWqMFUV7M77vS0UtZFgKeEYjIGaiZmA+T73pSrP5gVx8si/K6+oqrANkmjifbI4Q4zluBVLUr3ZaO1tKjMB1U5xXP8AiGa7nufsrwtlziN/auTtdUmHilra5m+TYYsgYAIosBV1m8k2SvLIzsTySapBsxgH0qx4ttJWsZGhBIUhmx6A81Qik860jkU5yowRXPM66S7EpXAwOlSRq2zHY9qqibnBqXzi3APFQasnW4htZ4UbBaSQKF9a9Dt4ZNNlguYBvhkHQfxD0+oryKcPPq1gi5LeeM+w7171pQtX0byZpFXABDMeh7Gt6a905Kz94uW86zRq6NlSOKmzWVG09tfbTayeVIOXQZXPrWnnirZkcv468RyaBpCG3IFxcPsQntxya8P1G/nvZmknlaR2OSWOc10Hj3XTrXiWYI5NtaZhjHbP8Rrk2ropRsrmc3rYRdbuoj5NvHEqjuVqpNfyzPskk8xj1bGBmrCwbiTjHvVCe2bcSo4qnclLsTyWb+TuI4IrT0sg2iE/w8GsWC4eH907kRtwc9q14R9n06QnIIOB71lWV1obUJWlqJd69FAxjiUu3c9qoS6rFPGcwt5nbJ4NQRWT3MpJG1c1ox6XEByKcKSjqFSu5aGG/m3Ehdssx/lViye5s5vNgLL6jHB+tdBbaeu7bFEWb2FStGiOEkUK3oRWqWu5i9VdofDMbxVlKbMgZHvUu7nA6ClwEXAGBUbEA9asgk38VWF5K9ziJsKh5NR3FxtjbHXFRWo2x+560B0PRfBevNbXq2crZguDgD+63rXpBrwa0maJ1dWwwIKn0Ir2jRNSXVdIguh95lw49GHWsK0ftIqk7aF4009acaaa5zYbTTSk0hoAaaSlNNNACGkpaSgBDT0plSJ0oAeKfTBS5oAU0lGaTNMBwp4qMdakBpCHCnjrTRTlHNMDmmsLi4jbN46N1OO1VI9Ju5nZF1GQAdD61vsERZHZ8BVJOR2xWTomtWurmT7DIrrGcNgc1uqkrXSMnTjezMqXw/eiQBdYnbn5iQeKzPHcJt7TSImkMhQMC7dTXZtLtlbMmOcYxXHfEIlv7OzzgtRKpKejCNKMNjF8P8Wk4/6a5/SsRD/pN1/12f8AnWz4e4t5+esuf0FYoP8ApV3/ANd3/nWPU2ZUuP8AXsasWq73UHoTVec/vyKs2XEqn3qmJG/bQxadCz+Y77jk5AGKlFpDczR3pmkUqMhABg1GixX6NCZWj29SBmpBLDatHa+YSxGFJHWoNPzGsbfV45LcSsmwjJVam823tfKsy7EkBVyOtV4LSHS/NlNwX8w5JK4xTzZQ3k8N8LggLhlTb1/GkPT5Elnp8enhzHIz+YcnIxipy1J9oilGI33FevtTWn8lSyxLI+MDd0FBLvfUxfEDHykI7Ov86xJyDqx+tbWvOTbRqVGS65x9awpif7Uqoks1W+7VK7vWt7G6iRiDcKEb/dByasl/lrD1GUNJjPStIK7Jk7IyowGYnHQ1DcvhgM05HKOy+9V5zmQVtJ6GaQ62j8689lGSa2E8tTgMuf8AerGtRud89KsMqA8AZpQdkDVzUZ+3FM8zFZyyFehNP8/I61pzE2LxlGOTTd24/Ko/E1T84560hnb1NLmCxoAgLhiDURZQx+aqf2g465pnmvnPGaOYfKXzIAOaRrkN8q/nVLJPLNmnIGlkSKIZkkYIg9SaXMFj0r4aaUFS61iRfmY+TF9O5rv99UdI05dK0e1sUHEUYDe7dz+dWX6VDd9TRKxT1Qj7M0uQDGN2T2Fc3d+O7eBPLtYhMR/GzYU1n+PNWl8yHR4iQsieZOc4yvYVwbsS20AntWUp2dkdFOldXZ6KvxHdJNxtISCMbQxz+daNp8QLK4njjvLMxBuPMRtwFeTPDKWGEAx0O6p4fNjYNgnHSpU2XKnE931LTLXVtPaCVVeNxlHHVT2Irj/+EcvrWQGFhvjOVcfzrb8DX8194cHnZ3QvsUnrjFb7iRlPksFcetbLU5mrM42XQpNbkL3LN9qUYcnkEdiPStm28MWdjarClvHgDliOSfWtKCGVbsSyMhYAg7RgH61dkIUbpGUL7nAoQnqZKW8VnHlUwBzgCrShZI1KkDd6nFTTTWTxHE0OR6vWa2s2Abyw5cj+5GW/pQHQlhjK3zDaeOCafZ4DkdxxWRq9+lzpsgtZ3WZXUhSCpIzzxV60lyQc0CZifE6xnn8NrqFsWEtk4ZtvXYeG/wAa8ig1GWOTM5MqHggn+VfRU8CX1hNbS4KSxsjA+hGK+eLqwktria2kXEkEjROPof8ACkrpjexct5rVrlZLefZIDwsgwD7V3WnWdveQLOqbJE+/Geq/4ivK2QqeldX4V1iYyrZPPskwfs8jc4P9w+oNYVocyudFCdnys3vF0ipo62agZmcA+4HJrjLTzoYyEcq3Yg8itPXNX/tC9CY2mIFW5yA3fFVLS3e5mVIldwDyVUnFKj7sQr+9PQtlzLtNzKXlxjceuK1dCc2OqW9wswaION30zVLWbCW0kSdYzswO3SoYdQttm0sYpf8AaXANaKqzGVLufS9pfWt7EHtp45VIz8rZqWSRU2qWALHAzXzLa6/e6dcCa1neKUHqrcH8K9e8I+MIvFFtsvTsu4B8yjo3uKnlC53qnI2nhhyDVO8n+zvFIOMtg1LH5MoEkMhJ7jP61W1GMyhYwfvMP50wH30im3yAC5zs9RXnmpeHja3ImTcwdtxYjoa9T+xpMijoyjhsVDNpgkXDhW9cDFA0edXl5bCJI7uMrvG3zByPxrjnh/s29lswMw/fhI6FT6V6prfheO6sJkiBEgG5frXE/wBjvd2oQnbLGCUOPut3H0NZzjdGtKfKzngvmSYHHepYYZ7i4W3t0Lu3HFXNPsZry4+zwxHzidrA9FPfNd9pltoXhyH95N9pvCPnEQzz6ZrOEG9zoqVFFaFDT/DltYWQMqobjG8yMOmOwrG1HVrrUJFhZ/ItE52R8bsdya7BTdeKFcR24tbOM9Tyzn0qaDwNayljO0gPop6Vukkcbd9zb8IGR/DNq0pJYg4J9M1ozx26AoVYls9D0pljGmnwx2aZ8uFMD3pkkyu7HHJ4ApvVkrRHg/jbwdN4Yv8A7TDP9o067lYoWPzxsedp9R71y6QNK2ADXtXxI0lrrwdeXYG+4tcXCjtheoH4V5Hp2qW1zbZjXY1bUndWIqLqQT221QB2qm8OOorYdw2cVSlKr1rSxBiXdtkEgVZt5JJ7SGAnAU/N/SrW0SHkcUBY1nwuAAOcUrahzdiWNAFAFWVTA5oi28VKetWSSWt5c2Rc2s5j3/e+UEGhruUxlWKHPVtoyfxqByq9TgVm3GqIh2xjcfWlZblX0saDzY61SnvokOCeayZr6Zz1wPaqryZbrUuQJGs0vnOoHTrVyP0FZdoTjPfpWkhVO/NUtiXuW1bBr0T4d6iWN5YMemJUH6GvM4yzHJrrPBF19m8U24JwsyNGf5ilJXixbNM9bJpjGlJphNcR0jwBjNV7m48kfKgY+9SNNHHhXcAnoCaguIvN+YEce9AHns/xHuLi+misrZIo4mKFnOckHFIvxQmt4wkulrNIOriTaDXNXfgXxKt/cm2tA0byswbzQMgkmoz8PfFbrn7JD9PPFWkrA73Omf4rlumlIn/bSqz/ABen/wCWelQn33E/0rO0j4Zavc38Y1YR29mpzJsk3M49PavXbHTNNsbMQwW8Kqowo2Ch2sJN31PLm+Ld+fu6XB+Tf4VRuPiZrdy+Y1+zj0jiJ/mK9gNtBn/VRf8AfApPIhx/q4/++RSuM8dg8YeI7sttvpxtGT8oFdxoMeorNFd3mqTXA258o8DmovEfh2+vdS8+xigKPGEfLbehrY0vTp4YF+1bVcDG1TkU7oTTNiO5DnHQ1L5gqoI1UgilZsVIy4rVMpqhHJVxCSKBE4NPWo1qVRzSBEd1BHKkkRxtddp+hFc94d8K2nh1rp4HLGc/gBW+wCMSwzTGMfQIa0UmlZC5Ve5Qnt8ylgmR9a4j4gAgaf8A7zCvQmVTn5Ctef8AxGwo0/H95v5ULcHsc7okirDLnvJWSuDc3WP+ezfzrR0nIjkP+3Wah/0m6/67NU9SmUbxyt2cegqe0mIdaqX5/wBM/wCA1Ja8sBVkpnSxyQ2TE/aElZxkhO1MfybiRbw3KJ5Z/wBWR8xxUUdkroCWNO/s5OfmPNRoXzSvckedNQQ24mSLvuk4FSQXsNvAtuJN+wbdw6Gqg0xf75p66au777UWQXexajWOyZmNwknmc/JziopdTIfCx7gO5OKk/s9f75rNuY/JlKZziiyBt9Sa4ibVLfk+UVcH1rCmH/E2kGc7TjNb9ocofSudlbOrzDnqaEJluSbbGST0FYUjiViw5ya0bl/3eOtZ+Bg8YropR0uZTd2ZznbOfeq05+erNzgSA1Vl5OaJsIktocIfepHfBqrCSMksAB0HrTi+alPQbWpLkk0uMDNQqWJwOtPcsvynqKaYWDcQakR1P8VV93NLx2pXHYuKV6FqhfaHIXkVCHIpc5aq5hWH7j2rsPhxpA1TxILuRcwWK7/YuelcafSuw8N69f6dbWukaV5cLXLb5pyuWZj6fQVLlZFRjd2R7QRtGSD+VV5mXHBrDsxerEPN1O6kfuSwxUr3N3GSCY5l9GGD+YrJVos2eHmjjfHUZGqWMu0fNE6E/Q5rnodOmmO5VIX1FbmsXL6hqx+UlIzsWPOceprstJsIfKjLoOB6VnUmk9DenF8tmefwaBfOCyWksy+qrUyaFfScpYz5HUbK9h82BIQkSKqgY4FT2V1DbPuaNXDDBBrL2pp7LS55PpOo3mhXW5dyrnEkTdGr0bT7+K/t0uYWAz1XuKbq2nWN2zOkS8+1Y3h/bZalcaaQCP8AWR5HI9RW9KrzOxhWpKKudJKMneox6ipBsnj2sAR3Bo6D2qs7eXyDxXQchcFtGBhkVvTIpHEEKFggz6CoFuSBzIGB9O1N+0r5mW5FAXIW003rCeX7wB2pjIFY9rLtlkTdu2OVz64NdBNeny/3Q5PSuM0p2ZnZuN0jE5+tCA7G1k3CvLPiBY/Y/FjTKuEvYhL7Fhw39K9JtZQuOCawPiRYi68PxX6oRJZShicfwNw3+NGzuG+h5TNbrIPQ1TETwyZ5BByCDWmfzqjePggLTqWsKN7mjomjPqd0ASVhU5Y+teq6fZWthYpDDGq464HWuU8NxQ2GlxPcSJFuGcsa6NNRt5APLkVx6g15tWTbsenRgkrmoiQH78SOD1DDNQ6h4d0DUbR99mschHBjOKiF3GVzmpluY5FwGGayTaRs0jyzxB4fm0R/NiZpbMnqesf19qm8JanLp/iGzeNiA7iNvcGu71SBJrWWORAyspBz3rzGx/c6pEg6LOAD+NdeHqN6M4sTTS95H0mLNpXjeC6SG6Tkr2IrO1XW3hu4U4Dq2HQc8j0rXe0Nxp6H/l4jQGOQcH6VnWVlb3d499cx/vV+UKex7mtTDodHpGqw30GCCkqjkN3rSz3xXMhPLlygAUdMVfhu5E4J3DuKBGk5VuCKxZ9BiM73EQxu5K+9a6Osy5UjdUnCgKR96kM4ceGrn7ZNHAoiSZ97SetdBp3hqwsomDxiWQ9WYVoB1MzYPAqfdx1oG3cSKEW1uyQKqcfKAOBU8Eo8tTIB5nfFREjbioHmWJSztgUCH311FBul3AZAqjaKzDzXbLvz9BXKvrq6tqj+WkkltE2AqLkuR/SuhTUZvK3C3FsccNN0pgWtThW50q7tn5WWF0IPuK+YraH7FAkXdchj9DX0TPr0kEMgvBA8ewlZITx+Ir5w1q8hk1i8Fmx+z+adnt6j86qErMUldFx9QVBgGo0uRKSSaw2Yk9at26yH5UUlj2qnNkqJotdrGcAU1JEdywbrUX2C5A3SRMF9ccVWuCIyAvBFKNTUcqehuRyhR1pzXHGQax4LrIwala4A4BrdO6MbFmSXzTtckKajNlCy8celV2m96VbkgcNQFitcW5iJzyKon79bL3dtLHtkVifUVkT7BJlM496iVkWrtF6B9igDlz+lXo1x8gySeWNZds4U7urHpWrAwIz3NWjNlyMYA9qu2dy1nfW10p5hlVvwzzVBSFFWEG5cHoaolq6Pd1cSRq46MAR+NVp7lgdsWC3qelY3h3UmvvD1phvnjXy5D7ita3tpLiTZEPqx6CuKUbOx0xd1ci/0i6mUeXE8n8Py9Kp+KfFOn+GLEQSBLvVnHyQR/wAPufas3xV43g0FX0rQttzqbDEk45WL/wCv7Vj+GvC8Jc6tqt6txqEx35YFtp/xoSG3Y2dD1DUbjTUk1BAkzEkAenaujt2Z4c1RXTTJzHdIR7qatQQ3kUJG2LHqSRQxJMmDAkgEZFLzUAF3ydkHPoTS/wCl/wB2H8zUlEp3eopp3+o/Kmf6X/di/M0f6TjlYvzNMBxD+o/KmkyAcsuPpSYuPSP8zQVnIwRGR+NIBP3nHzKR9KiczZO/YV7Y608GU7gAuVOKR1uGH/LMUxBDINwFasfQVz5RraaNmcHe2MAV0EX3BTJ2ZMKlXrUYFSrSGWXS1L58xOn94UwxQ9Qy/nXDHT7uS7jHKg56mtOHRscyzyH2BxTHoWvErXFtod5LYEG6WM+Xz3ryPULzU77RbOTVQ3nLKwUt1IxXrf2KCNcBSfqc1wfxEVIo9OCKFBduAPatIyXLaxnJa3uc7pJ/cyf79ZSn/Srr/rs1aWkk+TJj+/WWp/0u7H/TZqjqaFS8AN3nvgVNax/Ov1qvd5N1kDsKuWmdy02JHQQDEYFS9qjiRigqcRt0xUlEeOKcn3qeY29KFQhsmgQ85xWHf/8AHyT7VtnNYmoZ+0GhAOtD+7Nc+5zqc+T/ABGt61/1ZrnZD/xNJyR3NCEyOdyXx6VC3IpXPzk1DICejYrsirIxe5SvP5VT3cZq1cHnBOapqMyBfU1lPcuOxKluzpv9aBAwOCKuriPAp3mpu6U+VC5iBYwifKfmPf0qExMDkn8asuynOKi3H60NIY1V7UpAHQUu4YpC+BxS0DUTZntTD8pqTzOOahc5YmkxiMc1veEpt3iGzibnltp9DiufrW8LuU8T6cw7zY/MGs6msWa09JI9ngb91UF1KVifB5xxUsHK4qK7iJQheprz76nqW0OP8Njz23yfM/XNd3BJ5cIArhvDETprctqVK4LD2ODXXXrR2ls0lxMIogMli2Kub1Molprl+oNOF0/XdXGLq9heTEWWoSEqeRuODW3cSSQaWboZIGFz7moasaJm8k7lfWqHmJD4is7gnGdysfwrlLbxBp1vdhbu/n8wnHcKK2NWbbdaZKH3RszHcO421rSupIxraxO2W/tmGPMX86guPs0iHE4TI61yBuUA4YVC8kMi/vJWI9N1egjzTclumtjj7VBL6BTg1Cmux7tknHswxWCJrWL/AFUPzeo5NOaUuuXjwvoaBnTR6vFuG0gnPQc1kWUga8ufLXIMznJ4A5qtb3Yit3mJwqDJqLSLjManueT+NY1KjitDajTUnqdSm/Zgyn6JxXE+OjPaG0dbqfyZ2aN4jISrceldfFISBXGfEeX9xpid/Ndv/Ha54VJOSudNSnGMHocqr8AHpViDTBeajYpuyJXO8Y6Ac1RQ7o811HhzmJZsZ2MVJ9PSuuvK0DjoRTnYualN9mAj+xyTKeBhcgD69qy9OuLWS8JhgltpAcEZO0mu52w3EA4AOOfeqq2lmJwvG89BXn8yR6XI7lfe3kb+aw7vUds/zah5C54AXNd3JpdvLpLBQRIMFSDWBJ4TS+b7iMu7Jwe9KNr6jne2hFpd808JQ3f2mNuMkVxM9tLa+Jvs+CSJg2PUE16dbeFrLTf3xbEzdQrcGsO5sA/jGO4QAsI1x+Df4VpTmozMasHKB7V9muX0gPFJhvLDBSPbpWNZXX7jc7HJJLE1eXxbZxosbeWmFAIdwD+VZcgtrhpJbSZAjnOzPQ1u5xXU5VTk+hdN4qn72R7Uh1LT2+WaSZD6haxzb3Kcrt496swz3KDDRxN9RU+1iV7GfY0obi33g2mrODnhZEzW6l1P5KNcNG+37roOtc9DeyIQwjhU+yVNLqN5IY2CIyBsMSOlNVIsTozSvY1DdRRkjadx55OKkW6JTOMVitq8scjRXFqssYPDIacNRjIzASF/usMEVXMieV72Nd71kX7uT2rJuZppnPm8Rtx9KUXwdgAPqKlZozgsB+NPRktNFfSLGPSINsKAvI5JI9K2yEuE5CB/9pcioY4ZJCGji3YHGeBWfeSS+c0b3EkDD+EAYpsEebfFjXPsPk6TB5a3MuXkaMYKp/8AXryBSdwVR7AVteM5ZpfF+pvPK0j+btDN/dA4FR6LZCVxKwz6Ur2VyrNuxY0zw/Lc7ZZsKnZe5rtNJ0izs/nKBmPrUFpalIxuYIPerqypGdpkBx3rknUbO2FKKRqT/ZpLYx+UmD2xXm3iXRzbXHnQj92eo9K7w6lpEKfvrpVf3NVLmTT9TjaOKRZUI9MVMZOMrlyhGUeVnmIfYPcVOQWXeDVnXNM/s2YYyY26H0qlBMEUq2QR2NehTmpI8ypBxdh2CV69KYCQaGnG47ajLs3StbmZP8h71BMFzxSCN2PemOjoeQaT1GiWBua1rc45P5VlRKyKshXgnFXYZ6qLIkjXhiZzuchfSryiNe5NZUUx45qykue9WTY7Hwjqtva3r2d1JKkUx3R+WM5buK0fFXizUJn/ALE8O2dxArjEt06FeO+P8a84l1NbYhkkxNGwdMdQRXp2n61PrWlwXq26yKy4ypwQe9c9Va8xrB20Oe0vwxHYnzJZGkmIOfTJ6munuLr+yNBe7WLzDEVwmcZyajNwyn57OYf7oBqnr1+t34cntbe0vDKzr/yxPY81ncu2p02gaj/a+kxXvk+T5hIKZzjFajqHQo3KnqK5DwzrEGnaDBa3EF2siZyPIbua1v8AhJ7D/nld/wDgO1J7gjWOyCIAcKtRfbI+pz+VYeo+LtOt7YySJdKoPJaBgKxv+E+0f/nq3/fNAzt4rmOZiFJyOvFS1x+l+MNNuJ5HQXDgKBlIS2PyrU/4Smwz/qrz/wAB2osI26Q1iHxTYZ/1V7/4DtSf8JTYf88rz/wHagDWT/WSfWnZFVrK6S9i8+IOEY/xrg/lVlhxwKAMnWHKS2eO81dJF9wfSuX1nm6sB/01rqIvuijoJ7k61KtQipV60AZ1x/x9RfU/yqbNV7g/6RFz3/pUmaYA54rzz4j/AOr07/ro38q7+Q1598SD+507P/PRv5VS3JexzukMBDIMfx1kg5u7v/rs1aejMPLl/wB6sz/l9u/+uzUupRXmcrN0FSW9ziQDb3pssTNJkDNJDbsJQx6Z5piR1MFwDEOO1TrPntWal5AiAbG6daet7EOxqSjQM3agS+1Z51GMnhGpralGoyEc59qLAaRl46Vi6g2+4YjipDqakZ2MPwqi0/nuz4IGeM0WAuWmNhB71zF0+3U7n03ECumtcbOfWuXvBi/nb/bNVBXYpPQhbpmq0znHBqYsarSnFdTZiUpRznNRRjMgPpT5iSeaIF3NWD3NOhfK7o89cU3yxIOuDToTtG00rKM7lrW3UgrNG6HmkyBUjzOMgjIqDeCckVL0KHkg0zAzQGB6U7AA5paMBrD0NRHrUpK9qhJ+Y1LGhDV7RJhBrthKeizrn+VUDTo3MciuvVSCPwqJaqxpF2Z7rayA9D3qW4ieSMheeKxdJmE9vFdRPujmQNj0Pet2K4GBmvNejPVWqMe0s/suqKyRFVVcbz3zW3d2tneRhZ4lf0JGap3lysMigAlGbkjopps90+35Bk+gphbUgbS7K2bKRouPRQMVpLHEdHkWQAoSG/CsLe08rK8qqV6Lmpkvb5iIS0IHeTGOPpT1Y7JFuDQ7K5/eM3y/3QoOfzqXVrKO5ggijARYidpHbise1vZ4JHiVg8QJww7VrW9yHUM+ffNaUk3Mxr2jG5iS2bx9QcjgkVXMSKfnbNda0CToQAOaybrRFbcysQfSvRPMM6GeFflVajvLgDjpVa5tpbWXDA47GptSaKTSba5TG/JjbHc0nsVFalC7uD/Z0kKnHmuqn6d6v6S5yAAao6VZz6vGREu2NX5kccfh612Wn6NFaRquSx7se9cVaetjuowsixbD5ckVwfxIcG40sD/pof5V6DP5cMXynFeY+L7pb7Uo4wc/Z0IP1b/9VTR1mVX0gYNq5ztNdNoUwjjnizyWDAfhzXHxOUlwTXS6Re+VI0ZVdswALEcgj0NddX3qdjhpO1RHS/2htiznpUUVzdws81uoeVxg7uwqCSAtAwiba/Y4zik0z7Qysl5dvbsDgPGmQ3+FeekerzaF0a5fRqpWMuw+8ueKlg1eaK9eRvkE2DtHQGiaBoF3rq1vJ6B4sZrGaaa8uGXyMIv/AC1BwCfYU7MXMjp5NWLj5jWffXCJCJGLLLKwRXBxgH0qnwg3O3AGSaq6nYaxc6Zb6rEgutOjBYiH70XuR3/CnGFzOpUSNbT9Ms52LS3E4xyzBycCung1LQNKjVIXaWU8KWJZifpXn0GsfZ9Jby+TIc5zVvRriLSFOoXYEly4yrP0Qe1NxYuc9KTUgxBkJVmGduOlDXjAZY7V9TXGjV/OtzdvJ5e8ZRfb1rLufEkswO6ZmXsFFRyMrnO7l1uJRtEgJHWo9O8apZ6vAsvz27HEigc49a8vm1W4kc7Y3T3YYpq3km4vIDnGARWsKbTuZTqJrlPVJvFltf6jPcx/uYSdsaN1IHc1Yi1mGT+IGvLoruNlChsfWrSSSjlJD+BqZxbdy6bUY2R6mt9EeQ35V0Gi6tA7C3nVWz9xyOc+leKLqN5CPvk4q7beJriBgxzlTmiDcWFRRnGx709z5YxnjtisfV7hhaSPEU83HylhmsnTPElvqWkRXYf52GGX0I61k6rrJCnYh2nius888o8daXef2g2pyqCZuHxwMioYz9isYjGdpKA5/CtfxDdi8xFIcqDxk1TSJJoo42HAGMVnJ6WNqau7mOdQkaXcZ5m/E4rXsJrm+DpGrMypu/CmvpUMRL7+PStzw/Ja2U++R0Hy8qDzg1nNxa0N4xknqcjcSSmXITJ9SK19FF5PNgKmwdSO1amoLYG4aaAxuu794gPI96vWd9axx+XEqoD6Co59Ni3SfNe5neI7BLiwjd+kThjj071zHiGCNTBImOQcEd17V32UuldCMrXD+Jdn9qC1jHEMeMDtnmqot8yRNayg2c8AM1KgzUiWjk1aitdp5r0UjzGxkMTHoKkuYlWPLVaUKg561HIUmBz2qnawkUp5Fa2VAQApzS6dbXF/drbWkRklbr6KPU10PhHRtL1LUryPU3IRbVvJQdCx4z9RXY6DolvpFoscS/vCBvkPVjXPVq+z9TejRdX0Mey8D5iBu7x93pEOKfceFktVzDK8mOofrXYkhEqjKwYnmuGVapJ7noqhTgrpHCp4C1PWNZcwp5GnnbuuW+nIUeteqadpdtpGnQ2NqpEMK4Gep9zWpbRCLSraNRwEBquVl84ggeWRwe9dXM7WZ5src1zOkVRIpDHez8itmFcQpVcxAkHaKuY2pGKBdR2MUtMeQKcYJJ9KovdXwJ22oI7ZagZbuFRoGDorjHRhkVi7LbkmztuP+mQrUSSSa2xLEY5GByPSqn2NgMbv0piLFgsawkxxRx5POxQKtVWtwYIthBPfpUhl/wBk/lQ2CJKQ1GJlJ28gn1FLmkAkBGHP+2aq6jqsGnJmTLMR8qjqangPyuf9s1zHilv9LiHpGf50xhDqUmp6hCzgKqt8qjtXcxN8orzvRv8Aj6j/AN6vQIW+UU2R1Limpl61XQ1MlIozLo/voj/tf0qXNVLiVGkjwwOHz19qlEgPcUxDnPFcF8RYZZraxMUbyFJGJCKScYruXbipbGezigkkklhEjHHzMMgCnsK1zxrR4JkhlMkEy5fIzGayJWMN3deZHKqmQkExnGPyr3RJFM5YaogXOcfLWd4svoZ3gtodhCjc7KByaBs8Z+2Q/wB/H4Gni6iJwG5+hrvxEp6qPyqQQp3RfyoA89NxGv3nA+tILuH/AJ6r+deiC3iz/qk/75FO+zQn/lhGf+ACgDzoXcP/AD1Xn3oN1Bn/AFyf99V6J9kt/wDn3i/79iozZWp62sP/AH7FAzgPtER6Sp/31SiaP/nov513n9n2ZPNpB/37FL/Z9gf+XO3/AO/YpAcjbMjpwwP0Nclqd7FBqEqMf4jXsUNlaR8JbQr9EFYni2GxtNBnlFpbiaUiNG8sZyep/KnF2YnZo8ytpBeMywgsyjJFR3WYjiQFP94V0fhjTYZdbZEGwvEScegIr0U6VYpb7TbxuMc71zmlLEOLtY2p4ZTjdM8GmIIyDkGrFoBjmuh8b6ZZ2dzDLaxCIyMQyr0P4Vz8OAuMjIq6clJ3MqkHB2ZOwweKjcSD7tOLjGD1FIsg6GtmZIhDSZwaXYG68GpioPeoWwvfNKw7jWiUc7qj344HShjmm5qWMXIPWmHqaeFLV1nhnwK+t26X17cm3tJGxGiD55AOp9hUTkoq7LhFydkcxZafeanM0Vjay3DqMsI1zj61rL4K8QlN505ox/00dVr1PTYtM0y0a10yJYoUOGK9WI6kmsjUvEMP2j7NG4Z/Qc4rleIbfuo7I4VW1ZR8K2epabYNa30SoqNmMiQHg9q6EPjoawZZZo7b7QThScAZ61gXmuXHnLFE53H0rKzmze6px1Z3c15CoiglZd9w2xF7k1DFMBIY2+8P5VwI1KT/AISHTriVi3lygHngA8f1rtbxWDlozyDTnTcNxQqc97Gg8EMwy8at9RUQ0+FSdtgGX125FUrfUGQYcVO+uPGm1T8tQjS42VFt/kQBFPate1SM26opDED5q4vWNXmtbRr7AMnmKsaMOOT3/CtC28aWBtFlMSW7nhhnjPtXXh46XOLEy1sdSiyQtwCR6Va+SUejdwa44+PLFes6fgaj/wCFkabC2JIpJVPGY+orpOSx1VxZxbd/ykg5wazJbGC9kCBV2qc7VGBn1qvb61aeII3/ALNuioAzIZF2+WvqasN4h8P6PYr5V0Lp+gSH5mY+9Y1ZtK0TopU18UjZtLVII1jjRVRRgADGKluJ1ij9K4G98c31wCtrHHaoe/3n/wAKwZdUu7hj5tzLID13uayjhpy1ZtLFQjojstT163UlfOzzj5ea882XUl5NNMn+sctnOeO1XGufl29qrNcEdOldVOhGnqclXESqaFS5tn3hlFW4GKAZOCKrSXDO3XA9KYshz1qnYzuzttOuw3lrIfvDg1qSQyD5oiDXP2AS50yPn5lGCR61dh1CWBfLky4HevMmrN2PWpyukX9k7Ab0GKbPIsUeOBVWTVsLhVbPpWe0ktzJukY47Cpu3uW2VdcvJPseEOFdghIra8Ma8YtDu7ISBZlRvLUnG8HtXP6wQ0McCDcwbcfas2FzC+VJDKeD6V00l7pwV3eRtNaqu0EbQO1Nm3SSp5uSi9B2q1Y3K30RR8CYfk3vV5dPy4j2kq/K+x9KtxTJU7Ge0oumw7YjH8NXreK3XGMVI2gPuymQfSoG0q8jPyDdjt3rN030NY1V1NeHTkuQPmjGemTUkvgq8uDvtZbXJ7FzzXOvPeW3+sSRQOpxxViz1qeF94lfPbmp5ZI05oSRcuPh/rx5RbVfdpMVF/wjOu6WvmXNxYtH6K5Jp0/iC5lHMsrn/erLuNTupOCzAH3p3k1qJJReg6TUijmORcMvX0qM3ytyOlUJsyZLNg0tm0fltDM4Uk/K56fjVKCIlUaOr8J6sY5ri2DHBHmKP51s3+og5/lXD6da3Nnd/blO63UFWdOQM1clvWlckH6Vrsjn3ehn63OzSFgcUtrf+faKy8SIMEU66snnjZ26Y4xXOw3LWtyc5wDhhUO0lY0jeDuzcnv5Cvz5AzyaIVSZg8DOznuoqDzY5R6qau2rvbHMKflWdktzfmcjQhiWztnlnt3GR948VUspZHmZsMqk8A1cilubrh4S31qNv3T5bg1GheptpeLBp1w7HG2Njn8K4ayYsTJKS8j8ux6k1p63fOmneWn3XYKx9q5+K6YN8ozXRh0lqzmxLvobygEcCg5FU4rptgyMUrXhyEwSx6ADJNdl0caRK2B1NQkj1ouIL2KMSTWdzFGejvEQKsaJYvqt2saAmJTmRh0x6VDmrXLUJXtY6jwlpmyM3kg+aThB6LXZoNi5qtZWogjUYwoGAKkuJgAQD0ry6s3OTZ61GmoRsR3EjE8dKhgieedI0BLucAVE0jSOEUEsTgAdzXYaLpH2CHzZgDcOOf8AZHpRTg27k16qirLc0NgSGOMfwqBTCtTtTCK6jziuU5FSycNGKXb8wpJv9ZHTEMP/AB8qP9k089ajP/H0v+5/WpDQMSmnFBphNAgJphNIWxULSUAJK3+kR/Q0/ePWqcswEqnPQGokuI5GYBwTnoDTAuQuArYP8RrmPEh3Xyegj/rWjfavHZDZGhllPOxT0+tYd5f/AG8u8lvJEwXABINMES6KT9sj+td1C/yivOdL1CO2voVlVsu20ADrXoET4UU2QtzSjbNWUPNUIXzV1DUlI8KTQPFFq8gbSnlBYkH7TyP1qlLe6ha3n2SS0vEvMgCBJWO6vT77UYrW5aEwzHH8Snis5rvTjOs7Qy+cOj45FbKvBP3kZuN9mcXIfEuzCabq0LZ6iYsKv6fDcPEf7RtJklz96VSN1dtZ6jBeyGOF5gy8nJqXVLcXVmy9WHKn3qedSWhVranI/ZYAOIwKPsW3/ln1/wBo1YiXLDPY81ZLAmoehS1KAsCRkRt/32aUWMgH+rcD2kNakRUelSkqelIdjJe2aCEyyyNHGvU+Yar/AGu1PS//APIjVqXzukK7IfNO7GOw96m0yyiubfzbtRC5JAQDPFUtiXe9kZCXNsx/5CH/AJGIrRi0y6lGUkfGM5MxAxWodLsxtKhXz6gVM42W5RSNztt6jpSGm+pjjTbg/wDLd+mf9dUZtnViPtE2R6PWq+Au849QOO3ArA1jWrbSY8P+8uWGUhB5+p9BTHe4+8uI9OtjPc3s6IOAA/LH0ArhtU1afU5czSSGJTmONmzt/wDr1Bf6hcX9yZ7mQux4AH3VHoBUllZGRhJIOOwpMdjW8JQumsrKwwDCwx+IrupnIiPFYPhi13X0r7eEhx+Z/wDrV1f2YMpGK5qr1O7D/CeP+Opt2oW0fcBmrnUjDr7+tdl8R9MMMtvfoDtXMb47Z5Brio5UA+9iuqhblOTE/GDiRByMj1pok4qfzAw6g1G0annpWzXY515jd2RwajYGlOFHWmh6QxMUYHenZU96PlHegAXOR6V6z4L1CNvDWnxqRujVkPsc15JvBFdB4V1SXSvMMkRltJGBKA/MCO4rGtBzjob0JqMtTtNLuh5GrQY+eKeXg/TNcn4TsotR+0aleSOLa2OZEU/NIx5x9Kb/AMJBPb3+p3MVoMXo+VWblOMZ/KsO3eeGF7eKV0jlwJApxuxWUaMjeVeN0dJ4h8RxzyiG1ULGgwiL2+tZVojBDK/LvyTVO2gLSbv4QfzrR+6ldVGioI5a1d1GUXb9+H7qwI/A16ElwzorMPvDNedODvzXo+htHqWkRyJy0Y2SL3UiufFR6nRhHuiORN3I61GsG5vmq61hNv8AlIxmrUOkyZDM1clzsscp4vs2/sRZ1B2xSqcfXIrkbco4MUoBRv5+texanopvNDuLbblnXI+orxpYmhmeJxhomKH6iuvDy6HFiY2dyzPZtHzsiEY9F6imPFaNsKRlePmJPH5VpWrCaPy2AJA4B71VubJd2EJTHSu3lRw8wi35S1mtYWaON/vhTjePeoI5y0Zj6Y6VDNbTRHcFyB1xUCyYYMKi9mX0LgmJzThIcVXJ+bI705Oad9RWLG8hTUW44pCcDmgdKGwsMBJJpASCad0NNPXNTYdzf8P3WHe3Jxu5X61uMm7rXFW0phuI3HBVq7m3Pmxqw7jNcOIjaVzvw0rx5Sq8QHUVm6hqC2se1D+8PSti7UpEW9q4m6LyyyTH7oOAazpR5maVZOK0JI7uRHLk7nbqTVi3Xz5XzwX5xWapJ61KkpRhg4IrtscDdy9CzxSZDlWU9K6bTPELKVhuFVsY2seua4yWYx3JGcj1rQt5EkAY1cbPclt9D1CK5hulUxMQ4/hYYP8A9enyJ0mTqDzXCWF9LazAg+ZHkExseD9PQ12dpeRXy+ZaSjdj5on4I+o/rSlFoFK5cl8qSEgoCCOlY134cs58vFmCT1Tp+VajK6qzMuxgOV9aTzBgVFikzlZNIvrRiBGswH8Sf4VCU2/8fUDxE9Cy4Fda0oA4HNZ92PtCFJXwn90VLhc0jVa3MI2lu6twGbsayZ7ZQ5FbiQrbswU7h2rJvZAsvOBVRRMpXd0aWk6n9h0+Sy8oSQyNuZcZrPmKRT4TKqxyoPaq0d9HE27PT0qrfag1y6lU27eholByCE1F6nSW08KQn7TMqR45LGuS1NIJ9Qb7BIZ1brhSMGoJZHlP7xicdBTreYwShx07j1pRpOOpc6ymrF+1tmW1CN94elTwX0sB2kZxVmFQyLLHyrCllhSXPGG+lYuXc1jHTQlTWZkXagIzUZlknky2TntSRWbZ56CrLyx2ce7GW6AepqLroaa9SG/t0azP2htijpjrntWNHEqD5Rk+tXL+5ae4EbNkR8H03d6YgGM120INRuzhrzTlZE+k6ZcatfC2iZY+Nzu38K16No2haXpLgxoZrvH+sfk/h6Vz3hSHyLd73Zl5jsB7KoNdYsscbeXD++uZOWbso/oKwr1HflWx14WiuXmZotna3nFWU/w9RiqkNna27N9nt0hBOSqrjmqt9qdtpkSJ53nXLHAUDJY+gFXLeaZrT7RfqIpW+7FnlR71za2OxpEkkmEJrMmmLMAoJJOAB1NJf3q24aRpAsO3JJrndK8W+X4q02TYotPPCPvHODxmqp0nJmNauoRuem+HNAe1/wBNvF/fMP3aH+Aev1roWFWjG3YVG0T46VttocDbk7soSuYsswG31pBOhGTkD1ovoXlgaNcbj61Fp8EsVksc4G8E+9USP6ygqcg+9LMf3qUrQqWHH5VG6hJ0wT0PU0wEI/0kN/s4p5PFRk/vuvagtQIGNQu/vSs1VpHoASSXFZmoalFY27Sytx0AHVj6VLeXUdtA80rbUQZJrzrVdXa8me5cfKOIk9KaVwH6z4jmkLM8hVf4Y1NYNrq16b6OaKUxBDnd1H41EYXv5Qm5ASeSxwK6LS9GuImUJaiY9hE4YmtbJIhtski1Un5zJEzMcszZBzT5NYKrjYJGJwqockn2rTktbpU+fSrgN0CtH1NaGn6VBpMbajfKgugucfwwj0HvUFWKmjaRPbXcV9qJRbhz8kWc7B/jXYrJhetckLhtZ8wAmMg74HHVSP8AGr0+q7NEad+JP9WQP73Q0MSWo6PVb2XVpGhkIiaRYYU7E9z+Aru4icCuB8PoZtd2kfJZQgH/AK6PyfyFd1EaQ+py2oataQ3LRSKSVPPy5qB9Z01lwep/6Z1andHlO6IHB64qJvKcYMan8KGncQWl5Z3DFbYgso5wuKndz901HD5SH5IwvuBinOckGmtgOH1l9TtpS2niOXcx/dsOfwrmm8Y6nC5SSCFHBwVdSCK7Ob/kIQH/AKaH8OKmvNPs7r5p7WGVvVkBNAI4ceN74f8ALC2P4mpF8dX3/Prbn/gRrXn0ewEn/HpCPT5arnR7Dr9liz9KV0PUpDx5eDrZwf8AfZqQePbr/nxi/CQ1I2jWP/PslMOi2Pa3UUXQ9R6/EC5A/wCPBB/21P8AhSnx+7tl9NUnGOZv/rVAdCsf+eA/M0f2FZZ/1R/76NK4Fo+N7iaF1t7FYXPHmM+4D6CsNo7m5laQiSSRzlnbqTW5Dp8EChUjAA6VZEYHai4zGtNJcPvnxx0UVrpCBgAVMEp6pUjOi8OweVYtLjmZsj6DgV0SKBHkmuQtNQlht0iU/KgwKsPr06uuVHoB2rCW530rcqsVvGNvFdWjWT8tOCF+teKvEUYo4+ZSQfwr13Ubl7rVbCeU/IJSrD6ivNfEdutp4l1CFPu+buX6HmtqL6GGJj1MoDHSlLuP4jSUh5rouclhDIe9J5ntSMOKZikBJv4oD5qLmlDc0XYFiPa0ipgkk44rTb91FsXgAY4qlpyZmMh6KP1q1IeTWsNrkPcc77mX6U2MfOcDPtTFPA9qntiDK3PQc1W5JVfUZIjtW3VMepzVWW/uZesm0eijFas9sknOOaz3tyhIIyKmSkUmgguN0YVuWHeui8O6xJpF8k/zNC3yzRj+Iev1FcyIypyKtQX8cRAlRhjuOaiykrSLUnF3ie4QRxXUMdxA4eNxuVh0IrQgh2Dlc1554I8R2sM/2Fp/3Ehyob+Bv8DXpoIAxXnVKbhKx6tOopxuVLy4jtbWSaVgkcalmY9gK8KupBc3txd42iaRpAuOgJ4r0T4jatttbfS4jzO++XH9xe34nFedzZ27gOldWFp6cxxYupryj48rhl6irm9Zo8N19azTKiReZ5nB7dzVCO8u1PEhI9CK6+axx2ua0jFTg1nXEG4s6Ae4FTLdPMMSRgMOhHeiNv3jKaHZgimj5XB7VKhxTLoBJ/l/iHIoQ1GzKJieKXPFMpetMQdaMUClzTAQDmu/8OILjTY2znHy/lXBCu08E3G7z7c/wkMPx61zYmN4XOnDStOxr6hYFoHA5yMVxcmnhYpraU7GzuQnofavRdTvrTS7Jrq8kCRjgDux9AO9ecXniCTULiQmJIoWPyJjJA9z61zUIyk9DqrTilqZKx4k2H8aSWIxkZHJqSdlRg6mpWdriFWOPlNdbTW5w3TKzQMQp7mnrMYgKJpiCBxxxxTUBkG5iAuelNLS4i7DcN5qtn61qWeqGG5WWP7ynn3HpWGwAZUjBA7mrMI8sDtW8drMyluesXV3E+l29zAMiXbtH8xVbImj8yJvqprD8O3wm05bUsSYZC657A1qMDBJuXoRz71hJWdjSLurisx6NVZ4g3O+rZMcwznmqlwVQHHApDM6/mS0hZuprjZJnmkaR2yWP5Vf1nUPOuWiRsqvBrKANawj1Ikx+eKYacBwaMetaWJIiM0nSpCvpTSMioaGaWi3wgulilOIZDjJ/hPrXbLaR8ZQE15rj2ruPC2q/a4PsUzE3EQ+Qn+Jf8RXJiKb+JHZhqn2Wa/2VNvCjNcnqt0Pt8mwAx2x2r/tSH/CusvriS1snZQDPIdkKnux7/h1rgZyC4jjk3xx5+f++3dvzrPDwu7muInyxsRIT1PXuasI/OKiAA61b0+wl1G6Fvbg78ZPHQV6WyPNtd2NXR9em0mG4gECzQyjIyeUNW7TxbPa6Y1qbIGYsSJg3Ue/0qhJoF/DcNCqb9uNzEhQKzZd8UzxMRlG2nByKydKE9TeNepS93sX7DV72x1ldUHlzzBSuJRkKD6elSahrt5eys8shRSc7EP9axmnUHbmmNJu70/YwvsL6xUaeu5o31/cXcUSPITEg4X39TWeMlxyQcggjsaljkyuKrTSGC7VT9xuhquVR2MnJyWp9A+AvGDakq6XqDg3CpmGQ/xj0PvXdsuRXzTZ38tm8FzA+2aIhkb3r0LRfjVal/I1yxeBgcedD8yn3xUV6aTuhUZtqzPQp7OcOzRsrA/wtVZmeI4midPfGRVvSvEWj65EJNO1CCbI+6GGR+Fanlg9RXMbmAHRgWVgR9azLi4UzDbKFIBq9rvgyz1u5E7z3Vu4GP3EhUH61hP8MYR/q9Yvx/vPmqQiyZTv3CcHjHSmPcMoy06Ae4qk3w1uF/1WvXQPuoNV5Phvqh6a8zY6b4809ANE3JPSeM1A8shziWOs5vh3ryn5NZix7xn/ABp6/D/ViMT6wcd9kdGgjmfGF/KJIrQupjxvYqep9K4uSV7m5WNASq9cV6VqvwyuJIc219I8v/TXGDWQvgDX7DJgiifI52ydfzqotIHqc7BbqF5FX1+36c0dxCJoHY4jZRyT6D3qy/h3xBasHOnTblOQVw1behzT+fLe6vFMJYOIIDEeD3bFU2iLNG7ph1ODTkk1e7ee6b5lVj/qge31rjvF19dTTrBytuOeD94+9aWovqusuQtvdQwA8BVILe5NZtz4b1KUDEd03/XQ5qC1oS+FrgEbXzlRzVy+AXUo4VceQCZ5PTAFc4dK13RbpbuONo1U8MSMH2I71Zvby4m0y8lKqs90REMcBU/iNPfUS00Ox8GM0lhLduMPdytKfp2/Suyibj8K8z8H68U/0C4GVRRsdB2HrXoVtMJhmNgw9RRLQmJkyCTefu9aj2uOQi5p800auSzqPqage/tk+9cRDHq4pjJVMndFprnDZqo2uaeg5u4vwOaoz+JtKU5+05I/uqTQIz5j/p8H/XQ/yNaMn3a5ebXLYXUcwDsquW4FLP4xtBwsEx+uBSsxpo0bkfNVY1hnxak92kItWUO2NxbpWsJgwzUtWKRJTSKA2aXNIYgWl20opwoAQLSgU6nAUgEC04LSgU4CgY5RzTpbeR0DINzA5AFKoq/AOKlxTLjNx2OX8QahHpMtsLnKeY+5eOmO9cN4hnhudcuJ4JRKkgUhh646V2nxIt91np1wB9yVkJ+o/wDrV5245rSFNLUJ1nJcrGUEd6KK0MRjdKaacetJQCGEUg60806BPNnVfU0IDTtIvKthnq3JpG+9VhuFAxVaTg5ra1kZke7bmp7DBLsSPmOKqOarlmVgVJBzS5rMdjosYHtUTRhu4NVLW/ZRtl5FXxBbSjcFAJ7g4rRNMi1iFbVMHiq9zZDZlRWqEUDFRsO1Diguc6YmR8glSOhB5Fet+CPFw1OxNhqMqreWyZEjHHmIO/1FedXFsCCVFVfssmC4yMDBIOOtc1SlzKx0UqzgzX8R6vFf69cXfmbox+7hA7qO/wCJrLaW4kUFFUKfXrTIbAr8zc/WriIAuMZrSnFxViKk+Z3ZTFpk7ick08QKp4rTso7aRzDcyGFW+7LjhT7+1Q3Fs8DFWIOGwHXlW9waqyvYjpcqnGOKgJxLUrcMR6VC/wB+hgivdNlwaIzSTcyChflNZ9SiccigKM9aBTqtCDHFFFITQA7PNa+iaqmk3n2mQM0ewghep9KxxT9pZcVMo80bMqMuV3RY1XVLjWrxrm5PHSOPPEY9veqap71IIgByaMrtwB+NTyqKshuTk7sr3LDbtGc0ltKysATx3FOlC4wBRGiMvX5h2qWMsSwxyndG2CeoNQwZik+cdD0NNYSR7WYEA9MilMm/jvSXmOz3LT3CtKWVAM+lPDnjP3j2qkg2HJNToTnc33jW0HoZSR0fhq4MWpgcYkXYc/nXZnDodwxXnNjKYbhJB1Ug16TNdQ3EAmhA+dQ1KquoU30MuWQwHIPy1iaxqvl2zKh+duBWrcSl1bzMKigknFcNfXS3Ny7rxGDhaiKuWyAZOSTn3qTOBxVKSQhuOlNW5ZTWvMkRZsvCUA/NThtk6Ng1UF0rHDx5+lWfJVgHjJFCdxPQeImUc80bQTSxyMOHqcBWHHFXYVyAQk9KsW3mW06TxErIhypFR7mjbHal+0bf4aTStqCbNrWdda/CxQx7PkCvI3Xn7wX6+tY6rtAAHApv2iNu3NSCRSKUIRirIqU5Seo0qT2qW3urmzkL21w8LsNpZOuKbuXuaR8Yq7EX1FlmmmJMsskjMckuxOagd9qccU9pQBiqsz7hUNJLQpNt6jN/epEJwO+aqsTkBeatQowGWPWlHcbLCNjipJo1uIdp6jofSoQQOKkVxVEF6JyLdFJyQMGsy7yJ9wqykmOKrTnL06msRQVpDbe6lt5BJFI8Ug6NGxU/pXcaD8VfEmkBY5J1voR/BcD5sfWuEp4rl3Nz6B0T4yaFqG2PUo5NPlPGXGU/Ou9sr+y1KIS2V1DcIRkGNga+RVNWrG+vNMmEtjdzW0gOd0Tkfp0pcq6DufXGykMdeCaL8YPEOn7Y9QSLUYR3PyP+fQ16Jonxa8M6syxXEz2Fwf4LgYH59KlxY7nbGP2phjqSC4guohJbTRyoRkMjAinlaQFKSEHtUJgHpWiVzTDHQBn+RTlhXkFQfqKt+XQEoAqm3X+6PyqF7VSelaWyozHQI5bXfCkWuRqGuJYJE+60f+FcZf8Aw1uYmUJqUsqnu0Y4/AV64I6GiHpTTsM8k0r4eX1nfx3P2tWCnlQhGa6CLQtZs73zrIMi9zkEH2IPWu9jiAqYRj07U22xI+eJL3TBIwkt3faT95yc04Xunx6ZJMlmCVJ69fpXCtrM8VzIJo84Y5x9auprCXEAjTDKDuMZOCa1MUiwmo3UMruFXax3BSOlV5L52JJ4yabd3omCmIiNx95GWqLT7m+YYp3BRLEkxPeqMrk5p5yRwahYNjpUjsMs2P21c9jxXa283yDntXFRYiuA7HArqrJkljUo4b8amRpHY1VepQ1VkjJ71YSJqgZKp4qQU1ImqURGgYgp4pPLanBGpAKKeKAh9KkVDQMcg5FXoelVUXBq5EOKAMHx3B5vhWZ+8LpJ+uD/ADryqT1r2rXLYXmg30GM74Gx9QM14scmNT6itKbIkiKmk8U/FNPWrsK42kPSnUnapGMq9p8Q+aU9ei1SAy2K141EcaqOwrSCuyZMexzVeQcVMTUEhrRklaQ8U2BfNbkdKJKlgUon1rNbldCURKvJqWJmDZBqPqaXdg8VWxJfWYgc0pl3DiqHm4pyS4ORVKQuUvBT1Y0jFCBkZxVZro59qlDoyDmrTTFZiQ3SMSrDviraoh5U1nhYogSzfMTkYpUuSxwM4pJ9wsXJBt9KhNzPEjJFPJGh6qp4NNL596hc02CEjZElzKCU7kDpxVdjyKc8rBWT+FsZNQscAn0rFqzNE7qxDM2JAfepMAgGoZOVFSRn5cVHUZMOlOpgPFOzVokWjvSCnUwF7U5OtNU8UHg5FMRJk4INNZCRmnjnBpxAHejluF7FbZjrSeWAcipWx2phOKTSGmx8TRJKjXCtNGnIjLcZqPUL5r688zaEVRtVQMYFQSvimIOeaxcE5XNo1ZKHITRgk5bpVlB3NRRgYqYcmtoqyMXqTRt84NdLp1+wgWPdgdAT2rl87eM81o2kh8vrXRRhGp7rOatOUFzIseItXighaxilMsz/AOsYHhR6fWuTMzHgDiresW/l3fmIPll5P1qgF9a5JwcJOLOqM1OKkhd5Ipnfmn44pvOakonQVbhlZRiqiHFSK3FaLQll4MG60Zx0qqJDTvMOOlUpE2LPm5GGGaN6Gqnne1L5wo5gsWSqN7U0Bk6HIqETCl83IobQWLIk9RSk5HFVxIKd5lFwsObA61AxBqQkEVGR7VLY0QZ2ucDNWYrnPysMVEoBcijaQelJXQy4FHU80u7B4qNDxinZq7kkm70qKQnNPWh13CiWwluRU6mcil5rnNiQGnA1Fk04E0AThuKU4YYIB+tRinA0bAzQ03V9S0eQSabf3Fqw7I/y/l0rvtH+NGs2e2PVbOK+jHWSM7H/AC6V5jmlz70aMD6R0X4n+GdZKx/a/sk7f8s7kbf16V1ySRzIHidXU9CpyK+QSQRyAR71qaV4l1nR5d+n6ncQf7G7ch/A0uULn1XijFeLaJ8aL6ELHrFhHcKOssB2t+Rr0PRPiF4b13akF+kMx/5ZT/I361NmM6bHFN208FXUMpDKehBzRikA0LSlacBS7aYhqipAKFWpAv8AKgD5GvbGN5pN6j7x5qguiRSI0guPLCmornULuW4kzE2Nx6Cq0k8pXBjdfatzmUWXRZShPlvUZfRxVaW2uE/5axN9KSG1vJzhFIz61NJpksXEtwu/+4g3Ggd7MplbtedwP40gnlB/eR5+lWHsLpQzNFMEHG4ocGqbNtBBLBh6ihopMueQsyg7wp9DTAJ7CTzEl2nPQHrVaGRi6/MxGewzV5xG0m8RsfTeakbbWxbtPEM4uE8518oH5tq812FtcJKiupBVhkEV55PEGBbgHsFrY8M35WU2rNwRlfaokuxpF3O5Q8VKKpxPxVlWqSiQcVIKiBp4NICQU4UwU8UAPXrVuPpVVasx0ASSgGCRfVCP0rw6WMxO8Z/gYivcZOIn/wB0/wAq8b1mIR6jLjo3zfnThK07FuF6bl2Mo0w1KaYa3MRtMPSnkcUw8mpYyxYw+bLuP3Vq9KwU5FLax+XAF7nmlkjLDAraKtEzb1Id+41HLnvVhYggJ61XkbJod7agitIeKkWQBRk1DIahLkms72LsXvM5pTINvFVo9zHAp5YZ60XEPz600Od2aYWzSjpmlcdixnetKrkHmoo27Gpm27c1aJZHguxJ9amVSpyai8wDkU8OWXmmrAP84bitObpVSTrU0b7lpqWuorDX5aopjhfrUrGq7/M/0qZMaRC3TNSIelMk4HNCms9mWTg07NRA0uecVZI7eRTxICKZjIqNgRzRcCyCKXdxVZX7U/eaLhYsCTHFKHJPJqurZqQcjrTTFYk6c1E7UrtxioGpNjSInJMntUicmo2PzVKgz0qUMnVsVOGCJuaqwbZ23NS/M5yxzWiZJIGLNk/hWjaNgGqUcfcjgVZt25aunDfGc2J1gyTUo/NsiccodwrBrpQA67W5B4NZN7pj2x3xndGfzFPHpRkpdwwLbi49jPPSo2PNSHjqaiNcDOxEqtxT1b3qJcFeeKXax6c0xE+4rzT1uADyKrgsvDLmnbc87Gpq4tC2JYWPzDFHlwP0bFV1hUjlXzUotFI+8R+NVdsQ42v91gaYYJFpWtZUGUk3U1ZLhQc9B60nYBvzjrTlkpTdE8FBn6UwyoeGTB9RSGS7iRSEnFMWVenanFgRxQAxG/e1ZLDHSqa/6zpVrGRTT0Bio3NS5qICpFI7daaEyVKfjJqFpVjOGOD6URPLcvtt4mc+vYVd0TtuTC1kl3GJdxHJFQEEHBBBHUEVuWNk1tmSaTdIeMDoKg1KFXHmqPmHWpnS0uEautjKpc03NKDzWBsSA8U7NMpc0gHZpM80lGaYDs8U0NzQTxTVPJoEShvmFTjD4yM1VH3qsR9aARv6P4o1/QiDp+pzqg/5ZyHeh/A132j/ABpmjKx63pu4dDNbH+amvLUbiplVSORSGfR+i+N/Duu4FlqUXmH/AJZSHYw/A10YwRkcj1r5La2UkMpwR0I6itzSfGfiXQSotNSkkiX/AJZT/Ov680nELn00KeK8i0b42QEKmtaa8XYy253D8utei6N4s0LXow2n6lBKxH3C2GH4GlYEfMLXNk9w6iWMHcepxVK61CGByIYxMw/IV0Mmiaesz7oEY5PWpotPtY8bIIx+FXzkchxkmq3dwPLRCjucfIvJrZsNJ1C3QOIW3HkktzXTRQRBw3lLkeiirDFsfLUuo+hSpozbe51hWKX0Mctq3GVHzJ/jWPrelCCT7dA0ckK8tGw4P+fSuhSecJPufhVJwa46/FzcYAZ2Q/OUHTNaU6t1aRE6dneI281CyubceXEY5vZcAe1ZZkNLJDIrYZHVvQqRURVx1U/lQOwFstT7JzFqMbDjmotrA5waeiMMS4PysKljR3tpOWUZrSRqwLGXKritqFsioLLYNSioFPFSigCUU4GmCnA0gJU61aSqqVZSgCWT/VN/un+VeS+Ik2zROB1Ug16zJ/qJP90/yry/Xp9PuLGL7LctJOrjcpUjA71CT9ojeEoqlJPqcy1M71IRTcc11nKMbpSIQJAW6DmnPURNJgiwdSkz9xQPrW5pemXuq2ontYw/JBUnnisC2tGvC6owVkXcc969M+HCiHTZEkA3iVh/KoqVJxjzI0pQjKXKzj77T76wX/SrKeNf72zI/MVksVcEqQfpX0MNsoIKgg9QRXMeIPBdhqMbSJbJHNjIkiG05rKOLv8AEbywjWsWeLy1LBDEVy4Jq9rWiXOj3KxzHejnCtjB/EVSGdmBXRBp6o5ZJrRhLIB8qDAqJVLdqkEZ71MqgVVm2Te2xGsYxzSleKeaKdkFyDBU0FiVx61MFyaGQA4pWC5GiACpeMUneg1QiNhg05SFHWmueaiducVLdtRpXJmb5Sah96sW1jcXRxEuc1oHwtrPl7xbIV/66DNQ5rqWoPojCl5pEJq1e2N1ZkC4hMZPA5zVROtK99gtbcmHIyKcMMPemA7T7U4j+IVZI4EqcGndRTRhhScoeORRcQ1lxyKA3apeGFRMuOlIY7OKQSEGmAkUHg/Wi4EpfNNLUzPegtkUrjDgtk9KkV2H3RgUIikDJ5qcRYHUVSRLHRsjH51xUpkiU4A3H0AqAhccvj6Uok2DEa4P941adiSeSU8JjBNTQnAqnGCTk8mrSV04d++Y1l7hcRqS6uF8ohvSo1NZepSMLgpn5doNa4+PNTRngpcs2VZnDOdvSoqKK8taI727j0GaeC6HikjFS4NUiWOS55/eIDVtHilHynafSqqxhqXySOQatXJdi55LEYJ/Km/ZfRjmmRSvHwxyKsrKD2qlYl3IDDIvQ5ppZxw65FW94owh64p2ArqsMnbBpxso2HFPMSHpQuU78UrINSpLYMBlOah8mZBkrWg8hxxVWQlvlYnFRJJbFq7K2fmB71s2On+eAXbC1kMoUghq6bQ7W6vpIxDGxiHLP2rCpJpaG1OKcrM3dO8MWUih5Ez9TWk+kWcK7UgQAD+7WjaW5t4wCaiu3AzzXC6km9z0I04rocJqemWy6kzy5ORwg6U9biKJAsaqijsKXxE4+2oQeqc1imT3r16E0qaPIxMG6jNVr0Z4NVprrII9azzJjvSBi7Z7Vc6mhnGnqPpaSiuQ6EPHSjNJS0ALmkzikozQAE/LSKaG6Ui96Yh4I3VYjNVR96rMVDGXE6VZi7VUSrMXrSQE20UYP1FJk0uadxDWRWHoah8gpKJELK46MpwR+IqyeaQA54NAI35bUzyvJuXJcgZqWGyZWbeSiquc5yDVue0XzX2OV5zjtTFjdUeNsMrqVLA8iudqV9DdSjYIAHQMOhFTmMBSaSJRGoX04p0jDaatGZR8oNZXrnsjfyrF0wZjAxyFGM10AGNIu/Uq1YmiR7wfZaEDK+pme4mUON4UYBI6CsyW22qXcjgdK3r2GY7vLWsmWNo9onO4McGrJMvyfNYFR+lOaAx7flzzVqS7hhbZGAT7U0O0nJoQy5anGK2rdzisCORIzliAKsrrFnAcPOooA6NDxUwYVgxa7YuOLqP8Tir0V/BL/q5o2+jA0gNMNTgapiX3qVGyetAF1DVhDVSM9KsIaALDHMMn+4f5V40/MfNeyH/USf7h/lXjrdPzqepS2KRUZppwoqVxhqgkaulbGXUiY5NMNKTTetIZoaRkSTf9c/612fgq+CXs9kxAZ/3qZ79iK4ixkETvz1XFWIr57O8hu4mxJC25ff1FE0pU+UdN8tRSPdIJulacZWRMGuZ0nUIdSsIbqEgpIufoe4ratpgpwa8mSsz14SujI8VeGoNZsWjcbZF+aOUDlD/hXi91bz6feSWtyu2WM4OOje49q+jwQ46VxvjDwLDrVs1xZ/ub1MlP7rexrehW5XZnPiKPMro8gDA04VXlSW0uJLe4jaOaM7XRhyDTkmGea9FSTPNcbEp60ZFIfUUKhaqESR4zzTmQOeOlOEOF5NO3Kg5NUiSsUKmmOeakluR0FVs5qHYpIRutNRd9yoPShsjmt/w3o0mpXgkCEoh69qzm7I1hFt2RveH7IKqsVwPpXVsiiHp0FTWmmR20QGBxUN/IsUbdq8+crs9KELI868YsPtEKj1Jrlk61seIbn7Rqrc/Ki4FYwPNdlJWijhrO82TY4oB28dqajEdeaccH7prUwHdDkU/PFQ/MO1OJwMnge9FwHFcHIoBzwabGWmbbErOfRFJq/Bomq3ODFYy893G0frS5kilFvoUGSmYbdtALE9gMmuvsfBNxJhr6YIO6R9fzrp7HQLCxUCGBQe7Hkn8awniIR2N4Yact9Dz+y8NX96FOBAp7v1/KulsfA9iqj7S0kzf720V1ghjTkLikaVU6VyyrzZ1ww0I76mDL4J00LuijKt7Ma5rVdDn0+bKxs8J7gfdrvXvcDrVKe7EnXFOFecXcc8PCSsectGKbtxXWX1tb3BOY13HuBXO6hAtjgls5PArtp11M4amHlDUjRcCpVNVVu4x1yKmEiOMqc13UGuY4aqfKWVaszUubkf7tXg1Ub/mZf92unFO9Mww6tMp0Yoxg1c0vTLjV9RisrbaJJMnc54UDqTXlHeRR7QvNTB1xirNxptvaGaM6iksqMFURJlW9eaqvFt5Vc4q0Sx4dc0/nqKrFm/iT9KFdl5Q/gaaYi1k9xShxUInB4kBH0p4WBj8smPrVXAmDr604HnrUQtdw4kyPal8hl/jFPURLkjvS7s1XZzHxuyabufqeBSuOxYJFRsqsOTTIvNuZ1gt4nllboqjk13vh3wh9lZLu/wASXHVU/hj/AMTWVSrGK1NadKUnZGRoPg5rtludRUrD1WDu3+97e1d/BbxW0QRECKo4UDAFTeWsa9Kp3NxgEZrzalRzZ6VKkoIW5nCrwaxLu5yDRdXXXLVj3N4qjczcCpjEuUrGHrMrNf45OFFZ+GNS3szTXjzDoe1IjBlzXoQuo2PMqO8mxoiHU80/AA4pRQRVMgbR05opD900gF8wUeYKho5oAl8wGk8wVEaSgCcuMUqnioO1Sx/dpgPU5arMXWqqkbqtR8kUCLSdKsx4FV0HrVmLuKQyT3paTb6UvPegBaUdRRSgc0AelS6ZbmRue/rTDpMBP3z+dXZIB5jc9TTPs+T1NZ6laFP+xoz0lb86U6AhHNyefarnkMP4jTWRwOHP50rsehHH4ft/sjxtcNtIwcDmsiTSbPS49sBZvdqvTSzx6fcuHbIHHNZUPmPblpHZjjqxzRcRi6lqqw5jQZNczc3hlbMjAc5xVfVb5nv5lOQFYgYrNYiX+M5961USHInmkXzt6Nx3oe/cDC1EkQzhnA+tPNsDExBDN2xTshXK0txLIcsxwelQ5O6tE2ha0AA+Ycis9twbDDBHbFMBdpOOM5p5t3hwzIVz0Iq7pds1zMMj5VrcvdMe4sHEa5dRuH4Ur6gkc6lxdQ8rPMn0Y1aj1vUoz8l7L+JB/nWxaMk1nFK6jleSap391pnlNGVRnPQqORRdbBqEXizWIyAJ43A7PH/hWva+NL/GJLKGTHUqxWuR+3pENsEC5PO+QZNQSySyj53J/QUNILs9b0TX4dZW7iRQskMe5grZGDmvOGHHTvXR/DeFl/tWXHyeUE/Hk1zjDAxnuayejNVsVJeuaqPktVyXrVRxzW8djNrUjxRS0mCzBVBJPAApiJbeIyMSO1T/AGOQjJH4Vdsbb7NGd4zIeo9Kss2OWwB7nFaxirakNu+hN4W11tDvfs85Is5m59I29fpXqkNwrgMpB7jBrxqdYJlw0iAn/aFb3hnXZbTFjcy7lX/VMTnI9M1xYij9qJ24et9lnrVtcZwD1rQXDCuTs9QVgCCOa3bW9DAZNcLR6CZyPj7wempQnU7SENeQr8yj/lqvp9RXlTWsTJujbb7GvpQASr615P8AELwPLZPLrWlRkwMd1zCv8J/vD29a68PWt7sjkxNC/vROHS2fADFfwYVZW1O35SKxi8gwe3qDTvtUmwpuOCK7lJHnuJbmnCDyg6PJnnB4H41TkeYnnp7UwFQPu5FO8xR0U5qW7jSsRlj3pQ9OMiv1UiiOBpZESMZZmAUepqSkaei6Pc67fLbW6kIvMknZR/jXsWj6NBplmkEKgBR19aj8KeHP7H0qOLYA7fNIe5PvWzPIsCHmuKtVbdjvoUVFX6lS5YIh5ri/EGorFE/zdBWxquqrErfMK8x1vU2vJyin5QeailDmkaVZqETJkdpHZ2PLHJojj7mmscVsaHoN5rkmIAI4FOHmYcD2Hqa77qK1PNs5PQy2CLjPGantNMvb6UR2lrLMSeCq4H516vo/hHTtOUFYFml7ySjcT/hXSQ2ixrwoHsBiueWJX2UdMcK/tM810v4b3E22TUbry1/55Q8n867Cz8E6JZquLJHYfxSncf1ramk+zoWxgCsO78RGNivArnlVnLqdMKNOPQ1006ygXEcMaD/ZUCmuluvpXNSeIwR96qMviDOcMTWfLJmt4o6mVoR0xxVGW5RTwa5iTXGPQmqM2rytnGapU2JzSOmmv8cBqpSagvdhXLy6hcNnnH41UeaVs5kx+NaKizN10jp5NQQHG7P41A16jdCK5dnfPEhP0qJmnPTd+darDsxlikjqJL+3gQs7DP1rlb25a+uTKchRwo9qb5MzHcxz9acIpR2FbU6PK7nPVxHOrIaqDGGGQakiXy8jselMDsHxIuPerSRO4yHUr6YrrpO0jkmroFaqd026Y+wq0wZDhhiqLnLk+9dGIl7tjKjH3rkfer1gXRWZGZMjaSpwSPSqB61pQ8Qj6VxQ1ep0SJhsUbVUACnqF6moQ/NShs4wQK1RDGyZPIQH2NQEjGGiqZ2mU5TB+pqM3M3R4QfcUm0PUYCnQ9PQ07yIn5U4NL50T/fiZfwo2Qt91yPrSsMVE8o8E1KVjk781F5RHSQGnxwSzyCOJDJIegTk0bBa4vkKnTk+9TW+kzXitK0gSBT80h6D/wCvXQ6V4LlnXzNQkZVI4iQ8/iarXtk2jtNpMsri0nIlhLHIVx2rB1oN8qNlRmo8zOp8LWWiQw7bCVHmx87H7xropJUiGB2rynT/AD7a8jdX8sA/M4PAFdPc6+JLcOjA5HWuOvTadzsw9RNW2Ny61BVBG6sG71NeQprnrrW8sf3mazJdSkc/uxj61MKEmXOvGOxt3N8oyWb6D1rFnuHuHJY/L2FVS7tJ5jHLVISuxZAflJx+NdUaXIcU6zmxcUiJtJweDSqQe9SDFWZiAUEU4Cg0ARkUxvu080x/u0MZF2opuaOaBCn1pKTPFGTQAtSpwtQ54qZD8lMBP4qsxOVNVv4qnTNIDQilVuvWrsQGDWSvtWhZElDk0gsWxS4opaAEC0oyCM0tA60AeqrPFcZkhkV0JxuU5FLVey06HTImghJKby3PvVqoKE5prj5PwqTFNkH7vmgCjdqBoN0cdax41xaN9K270f8AEgmHr/jWYEAsGPtQgZ5Pq8IXUJiB1Yms+Jct3rX1cZvJD71nx7IoiWPzGtb6GXUimUDGenc0qwuuArdelI0i4II601mOVGeKaYND2Mq5G45HoeackjMvz/M3qw5p8vlLsMa89zVORmEhO40XCxcg1Ca3Y7Ngx221c/4SK8W3IVYgT35NZqNtY5wVde/Y0yTiEHj8qejDVCS3dxcsBJIdv91eBVvSNH/tS4dDOkKoMk9SfpVBB82a0tHtYbvVEhnHyFSeGx+tLzBPoT6zpMFjLa2VqC88pyWJyfQVa8QaIunadaTRpwoEch9T61RNtF9vnlhlkSGKUIjF8t7kE1b1SSa4sJDBe3t1ZwsPMMygAHt70aj0Oh+HQxp2pe7/APstcvIOv1NdV8OwP7K1A+smP/Ha5udOv1Nc8tGbR1RmTcGqzirVyMVVNb03dGc1ZkR4NKkrxHMZwx/ixzQRTo03PirJGASyNy7k/WrMenmTlifxq3BAAM1bVcYwK0jHuQ5FFdJixzThpZTmJyp7VoqKmWtOVE8zIrHVr/T2CyhpIx39K7bRPEEN1jEgyOo7iuRCqRzULW5R/Nt3Mco6EVzVcLGWsTppYpx0ke0Wd8Cowc1poyToVYAqRggjqK8r8MeIJpJfslyQJ15xn7w9RXf2d2Nw+YDPQGvNnTcXZnpwqKS0PP8Axh8MrqG5kv8Aw+glhclntM4Kn/Z9vavO7yxurPIu9PuIHHZ4yB+dfTMVyCOoYD0qcpFcphgrA/3gDWsMRKKszGphoyd0fKSgsflIPsDThG/90k19Cax4N8N6xG1vd2cVtdHOyeAbGz68Vzel/CK1t9RY6lqr3FsOY44htLfU1vGvF7nPLDTWx5Ad6nBUCup8PaJr8Lx6tY6K90sYJBljwo9wO9e0Wnh3w7pP/HtpNsCvRmXc35mrGoayIYcRgLgcAcAVM8Qtki4YWW7ZyOl+N5pLPOrWsNtzjejEYPuD0qDWdYRYywcEEZBB61kaxpun6trKy3moJaWpJkuWz1A9B6muL13VI9Rv5BpsLW+mqAkMRPJUfxH3NR7JT1Rft3TfLINY1t7qVo4SSO7elYfIPNWRCRFkcGqrueQRg11RpqCsjknUc3dklvBJd3KQQqS7nAr1Xw5GlhbR22Plj/U9zXn/AIYVRqQc9hxXo9p9lxvaQqD1Ydce1cuIk27HXhYK3MdVbPE/cDipZbqGFTuI4ritS8V21oDb2KbmXjdnp+Nc1dazeXhPmTsFP8K8Cop4ec9jWpXhDc6nxF4ptoEZFkBbsq8mvOrrWLydvM8sqp6A1cwv90UFVYYIFdsMJFLU4amLb0iZH9qTA8g0n9qSHtVu5sVYbkH4VkywlSeKJUkiFWk+pYOpOT0pjX0p6VVq7aWm8hm6UKmmJ1GOhFxcHrgVoRWSAAuSx96ljjVFwBU4xW8acUZSnJjRBGvRRTZYQRgcfSpsikPStLEGZLZZ6SMCKg/0iE5/1grVbBqB1U8dDUuPYaZTjljn+Vhg+hphLWcmcExn9Kkmtc8457EVHlyvly89g1S7lKxa8yG5j+8OfWsuaJonKt07H1odDG2KY0jMME5AqJSvuOKsM4zU6uxXA4AqDvS7sjH6VK0KLClmP3jVhENRQK2AePpVxBVoliKnrUhTcKcBTsUxFOSKdBlH3D0NVvtUqnDLz7itQ9KhNp9qdYl+85wD6VLuilqb3hXw/Fqtu17fx5hJxGg43Y6k13FlYafYri3gijH+yvWmWtvDZ6JBZxHB2BBj9aW422qQoACTwMntXm1akpPfQ9SjSjGKutTWVlA4UVia9p8N/asJEDbeQfSoX1lbaYq7ZJHCjsKxNd8RvNH9msyVZxhm/uis4Rk3oaSaitTjb5Bb3rQRSF0HbPSnH7RMiqWKoBgKOlWEtVXtk9ye9ThMV6kaemp5UqnvPlM0W0gPal5U4aP8RWiVH51DLEeSpwRV2sZ3uQLGjLnNV4ZVSR45BmFzhh6e9SbixIPDdwO9QbDnpUTZUUJMjW8rIGyOzDuKj3vnhjVuVcxREjnBFMVF7ioHchDy+ppwkk9TVkLH2OKeBjkqGHtQMp+ZJn71SBiRzVyO3jmPygA+hqRrEgcAUrgZ+M0beKtNbFe1M2YpDIMUm2p9lGz2oEQbeacAR0qXaPSnBR6UDIQDn3qwgpoXmpV4oAeorSs8eWeO9Z4Gea0LQfu6BFjGOlKDS0uAaAFHrSjrTcFelKpy1Az1l/8AWGkpZP8AWGkGagYtRynEbE1KBRIh8ljjigDCn1iGS2ksTG4fgA9jSTBl09h321m+Vm/bH96tW/GyyYf7PNHUDyjVh/pb+tZjKAMkda09UH+lOT3NZ8+BGla9DPqQOFIGTipYbcznamWPYAVDKQQBV7TZjbSLKvUU0JkUsTxttZSCOuaqyROzbgpIrY1G5F4d4TbisdmZZeGNFguyVVymCppJR+6X61NHvKE9cCopcmFR6mhMTIx1ycCguyOHQkEdxTdrAcg5obO2m9gW5LZvi4VjzhgcVryz7tO1KMEgST78flWLbAeYPmxz1qzJLII5gG3IzctjrU2Kudn8PD/oWoKDxuzj8Kw7ldufqa2/h5j7Lf8AHPX9KyNRwgJJrnqP3jppLQhstHfVYr2TJWO2hZyR3bHArnkJaMH2r1PwjYlfDsiyrhrreTn0IwK8v2GKV4iMFGKn8DRhqnNKS7CrwskyM0sDbZxnvSMOa07GwxD9okTcT9xT0+tdsYtvQ5ZSUVqTJgLxTt3HWmAOTyAMU7aucmtkZkqsKmU96qh07A1Op59qaEyYGnA1GKdTEDjJV1JWRDlXXqDXb+HNUOp2jJIR9og++O/1+lcPu5q1p9+2m30d2mcpwwH8S9xXPXpc6utzqw9bldnsesw3AKCRmClR8xqHU9Uh+xCSyvFZ88hGziuXu/FUKwpLYtHPBIMSKeorICr/AMflmfl6so64+leW4s9aLVjpINUXVbZ4ZZWBOQJFPzK3rSad4rudMlOn6xbSTBDhJ4Rnd6H2rnrcT3WoK+mR+ZK/+tRTgf7x9K6V5odMtil20RuG5cnovoKEkXzNaGpf6vH5O+MNGGGTu+9XEaz4ojjjbc2c8KO5rK8QeI2uZ/s9qSy92HGf/rViR2zSP5spLP79q3pYdzd3sclbEKGi3Ib26l1LI8phuYFix7Cm+RtGMVprCAKgkjUNya9CNNRVkeZKo5O7Kcse2Pism5X5sitqeRSuKy5iMnFKY4lvRG2SO+a3r7VGitBCvyse/oK5/Sbm1tlnNwxDnGwYprSveTmRiSvbNc3s+eep1KryU9C3HLu4GanXNVUYLwBVyI/LzxXatFY45NtjsUY4p9ITimSRt0qjdxB1LDrVt27VWlYUnsNGWkW+YDt3rYhUBQBVFEzKSO9X4/lAFRFWHJ3LKAZqTFVxJTvNOK0uSSEio29Qai+0AthuPrSu24UXAY0mOG/OomfmmyMQcN0qM5xg9PWouVYmSXa2GNOmeEJufHsPWqTNxjuOlV33NyTyOlTzWHyks+RgnH4VUI+YiphJuXa3OKiA3NxUPUtKww8cU9B3ocY7UidakC7E2RVuPFUoWGcVcQ1aZLLC4xUlQqalBqxCOvGabaEfbFBbAqQ9OtVxsW5RnbaAeTUTV0XD4jp7fV/slwAzO8argE9qnfxUkX2iaNYZWaMxqsozt9x71xs2okI4ByM4B9arwEyHcwxXFGjzbndPEWVjYfUZpgc8Mxyzd6iXk5qFanXFdkKcYqyOKpVlN6ko4FLxgUijilarsZjD6ionOKkJqKQ/KaVxopzABw47dadkfWmycRsTUmlxC8kMLtjCkg/Ss5alrQbOoZUUnouajjjAOM1vweH2vLdJxJjcOARSHw3dJypVqzb1KMcQbu9P+xTY+XB/GtE6VeRdYCR7GgLLCPnikX8KLhYx5N8ZKsCrCtSxjmuLYPgketUL7D3WexA6iptO1Ca0nWMOWiJwVp7i2Lz2cuOQarSWjjnFdN94dKhkt9+eKi5VjmHjK9abtransj6VQktmU9KdxFPbS7am8s+lHlmmBEFp+2pBGaeEoAiAPatK0H7mqgQ1o2yYhFIBwFOAp200uOKBDcc07bmlxSgUDPU3b52pFbimtzI31oAOM0hkgamzSYib3FJUU5/dEUgOfQf6Yx9Wq7fk/Y2+lU0/4+fxq5fkfYHz6U0HQ8s1f/j5ast4wFUknnpWpq3/AB8NWdOP3MdaIy7kLRh++Knt12riqzSBSO+KsQOOuevamJksuBEc1nOd0uQDitCdv3ZxVQOe+CfenYSehLFcIiMrA5IwKY/+qX60gKngrSy8xrihJDuySVo8wlSDx81Q3LAyZUYBpgUnoRSMpxzSaGmSWShrlFIz8w4q9OgFpdYG0efhR7VnRySQOHQ7WHIPpUr3k7wtE7KVkk8xjjndRYLnceAF22t0f7y5rE1kERkZ65rovAojbRpHB/eZZWHt2rJvrOS8l8lBkk847Vy1PiOqnojsNGlnk021fP3ol4x04ryW8DJqN0rdRO4P516ppt9PZ2sUMtvcARqFysZYH8q848RIo8Q3zIGVZJPMAYYPPtWGCTVSV0aYlpxVjPWPzLiNP7zAV1ohAQKBwBgVzFg3+mwZ/viuyC8V7lA8muc9epJBPvTlT1FMWUEZYVr3lvvQ+tY7R4JHpVTTvdBTkmrMfvi9cVIhU9DVZYxnLVJwOgqFcuxaU08H1qssmKl80VQrDyB61Gx4prSjuaiaXJxmi4JGbPI9lcb4ydjNllHeut0jWPDIgVpJLiFx95GlPNcrfDdFn0rII5rjq002dtGu4I9Sl8d6XpVjKmkQokjnsMkn1riJdUv9TuWmnkJ3HPJ6VlRRZPIrUgUDAFTToRvdlVcVKSstCzDEVOevvVwHAqJDxT8iu1KyscMm2xSx9ahmw456jvUhNROcigRRk4Y81UlGXq1P0zVKRyPmHWspGkSaWz+xX6pcD5WQOMe/arH2u2HGOPam6rcNew2U4+8yEN7GqKIFOWOazpydi5pXNWN4WXcop+/Hes9WPXoPSpN/vW3MZ2L3ne9Hm8c1R3UGUg9aOYLFpmzVeQ8c0gkyKinbAHNDloFhyv5YOOtPWQ+tVNxPeno1RzFWLYkp3m8VXDUA07isTmaF+HBHvTgI4xnzRtqqwBFRHI46r6Uc1h2uXn2Sg4YGqu/koe1QYZOUPHpQzFsP+dDkFiQ88VETg4NOLZ5oOGWpeoyFvlbNPhGRn1qza2qTA+Zz6U6Wza3G5TuT19K1VCduYydWN+UheMEVVPytirx+7VSYc5rOaNIj4Tg1cU461npkHNWo37sahFFwHipA1VRJjvSmWruTYuK4IqpeDjI/EUgmA70TPuTep5FDegLQziSTgmr0HAFZ7MC+RVyJsVmimXlNTKeKqBuetPElaXJsXFYYpd9Vlenbs09xCyOy84yKgL7+QamLArVVjtJI4zUspDJzlNoq/aaPexabPqOQiImQAeWHes8KXbIrY0/U3sbO6tpI/NgniZCpP3SRwRUuLtdBdXsdhpSB9MtmA6xir3lVB8P1ivdBaGU7pbeTb1/hPSuqOkQdsj8a5paM1jsc0Yh6VG9sp6qK6Y6PF2ZhSf2Qn940rlHBal4ehvXDgmN/VRWdD4UeK4WQz7tpyBtr0xtJTHWojpaDvTUmhNHKpaFRzTjbn0rpG00A1C9kB2pXCxzzW2e1Up7ME9K6drUDtVOa2JzxQFjlJbTHQVWMW010s1qcdKz5rX2p3CxlBKXZVhoSp6UzaaoRGFNaNvH+5Wqe2ta3Q+QvFMRF5dJsqzsNHl0gKwXmjb81T+XSbOaaA9GY/vD9adu4xVV5lMhwwPNPVt3epuOxNmoLhm2kAfWrEYBPNPmgBibB7UAcwh/0ngZ5qzqjBbBuOcVRe4jhuyOWweijNSX18txZtFFBKXIxyuBQgex5vqjZnastkZ8EscDtW9q2m3MUm4wyPnrtXOKxmCpw2VPowxWy2MW9St5BY5pwQjtU6PGBjzF/OnBOGPBqiblb58dTikwQeasEfJ0pzINmcdqAK34U9v8AVrTlUFKbJxGtIZH0bAprH0pVJL1Pb2FxdvtgiZ+ecDgUrjsVsnmlSPcQM5JPAFddp/g4uVa7fj+4tdNZaBZWhDRW8asO+OalyRaizO8FWE9nFdPIrokijCt6/Sty1uNIhysRj35+YknNXki8uJvpXIWUttucO4Vgx4P1rnldu5tHRWOwTU7UcLIn4GvOfHuyTXo7hCCJIBnHqDium8y1I4nT865nxZFGVtpo5Ff5ipAOadL4gnrE5iNzHKjj+Eg13MTh40cdGGa4Wun0q632KgnlPlNelRdnY4qyurmk4BBrAvQIZzk8GtgzDOKyNWXzovl6g5reexhDRlcSAc0pOyPfIcZ6CqsbGCHdJguegP8AOoGmaUgsckmudyOlRLZnJ5xgdqTzjioP6UA0uZjsTb9wqEyMhx2oBxQ4yKVwFkffE2eeKzMfNnFXASp29qPKhJw24HsRUvUew2HtWhCMDJqmRBF0dj9RVlLhNoKj86uNkJ3ZdQ9zTt47VnteBevJ9KFuXbqMCq50Tysvb6jds1B5maHf5Kd9AsQ3TARmqKnK5Iq1MDLgZ471E6BVrN66lbaESysUEXYEmnipLe2MlpdTlfkiC5PuTUOewrNFslzShqjFOzTuKw/f2pjNTScNSE0NhYepxTJm4pc1DK3FF9AsPQ8Zp4NQoflqUUkMeG5Ap2eaiH3qfu5piHk0mAaTNFO4CEbTTGPtUow3DU3yjuwOQaLAQn5Oexp8Mck5woIHrVy2sC/zS9OwrTitlTgACu2jg5Ss5bHJVxUY6Iht7by1AFWDHlCCOKsKgFRXM6QqSSBXfJRhGx5ynKcjDmHlysnoaqS80+afzZ2cDrUbHIrxqjTbse1BNJXEXpUgORUIqT6ViaEoal3VGKXJoTEBPPFAkwCD0PWkznrTDkH2ouMYy7WwOamRsc1GRSqQAMUBcsq5qQSYqAcU7PNO4iUykdKXz24IOCKgzS9aLgWlmD8Hg1HIcnYRhqh5BqVCXAz2prViehPAnSrLJlKjj6VNu4reysY9bnVfDO5K6ve2pP34QwH0P/169PFeQ+HL6PTdbtr5IS6pEy3JX+FCQN34V6+hV0V0YMrDII7iuCqrSOqnsIaTFPxRiszQjK5ppjGKmxRtpAU3jFV3irRZM1C8dMRlvD7VVkh68VsPH7VWeKgDFlt89BVGW19q35IvaqskPHSmBzc1ryeKoyW5Haullg9qpS23Bp3EYOwg1s2y/wCjIPaqstvg8Vdi4jUegp3ELspNgqSjHFAEWyk8vmpiBSY5FMR2kmjWhcnZg57GkGkQL91pF+jGtORfnNN25qLl2M8adtOVuJf++qGs5SrD7TJtPUVf20jCi4WMqLToYchEwT1Pc1I1su3pVwrzTWXigLGebZP7oqKXTrWYYlt4n/3kFaDL7U0jNMVjJbQtMddr2MBH+4KozeC9DlyRamNj3jYiuix7UEUczFyo4yfwBZtnyLy4jPYNhgKxb3wVqtsP9HaO7Q9vutXpm0Uu0YqlORLgjxqfSdRtQRNplygHdV3fyqkIWlKxJb3DPn7vlGvcStN8tc52jP0qvaC9meX6Z4Kv7orJcAW8R5AP3jXb2WixWcCxRgBRW0VpNoqXJstRSKa2qr2qZYQvarGBimnFSMZtGMEVB9niQYWJAP8AdFWKYaRRWe2gcYaCM/VRXO+LNLtn0C4kit40liw4ZVwcDr+ldOcVWurdLm2lgk+5IpU/Q0LR3E9jxYDPStDTpvKdkJxnpTNQsZdMv5bKUcoflb+8vY1VJ2855rsT6owa7m28p7Gq7ygn5qhhn81efvDr70kjc8jFaqqnozJ07aoz7ksZS2eKIQCvHarLbW9KYEAUkVm0Wn0DtTVPOKVuFpi/eouOwucdaUNzTO9L2pAJIO4qB25FWM5XBqpJQ3oNAMu3J4FPMh+6lQjc3AHFTxhU75NShskijxy3U1LUYJPSnZqiR27HemmQkU0nmmmi7GSB+Kjc5FNYhMsela+i6TLdXEVzdpstFYMFbrJ+HpSc7IXLdm2miNb+BLklcXEqeew+nI/SuKBzg/jXpd/qe+B0XhSpGPbFeZjgfSs4Nu5pJWQ6lB+akzQvWtOpI5+lNB4p7cioxQA41G/IpxPFMByaTY0IgxUueKTbnvR0pXQCr94U9qYv3hTmFMQo5p1RqeafmmgFqWGRgQO1Q5pVJzVJpO5MldWNlJkVetP+1RgdRWN82OTUbtgdSa7Xj0tEji+o3d2zVn1REGAcn2rFubqS4fLHjsKY5OMCmY965auJnUOmlh4U1oKKO1JUr286QJO8MiwyfckKna30NYJm41elPqNaeKBDqDSClpDCkxS0UARNSpSP1pUpgSD1p45plPoBC0c9qKUUCHbs8GpUG0fWocZpwJWqixSLYYCl35qtv4pytk1rzGdjuvh3bx3Oq3vmIGQW2xwRwdx6V1+jSPpGpSaFMzNDjzLJ2Ofk7p+FYvw2smi027vXGPPk2p7hf/r1r+Lz9n02DUo+JbSdHB/2ScEVx1XeRvTXunS5oqNHDorjowBFOzWRqPyKKZnmjdQA49aQikzRu5oAjdTjpVdk4q4eaiZetAii6D0qtJGPStFl4quy57UAZkkXtVOWLrxWu6Z7VWkjHpTAxJYR6VWztODWxLDx0rMu42RSQM0ILDVanZrm7rWpdPv9pXzYWAyo6j6VtWt5DeQiWCQOh/MexqyS3mlHWmBqcDzQI9JkX5zTNvarMg+c0zZWZoQ4ppWrO3jpTSgxTArbaRlzVjZSbKAKhQZ6U3y+KssntRs9qAKvl+1N8sGrWwik2HrQIqmKjy6tbPWmlfagCsUppSrRU56U0rQBWIoxU2z2ppWgCLGaaVqbFNIoAh2UwripyDUbZoGQFajZCan5phzSA47xfpYu7eOdcCaI8H1HcVwciAZ46HFeyzQrKpV1DD3rzfxLZrbatJHHHtjIDAfzrWEnaxm0r3MO2YpIG9Ktlo3iMkuASeFA5qsnDbccGmXU3O0dqoQ5lRj8jZ9qZtI4Ip2lQi4vlR84auw1HQIho800YxLGm9ffFPmswscY9RJ9+nscgH1piffrQgR/v0A80snWmA0APNVJj89WSagkGeaGCCMEipQoHNRoakoQx1KOBSClPSgQn40w0uaWNN8irkDJ6k0hmpotmkzmeVQ6p90HoTXQFi3U1SsNsKLAuNpGVI71f8s4zisJO7NErELnIxXK6lbLbXR2H5X5A9K65oj6VzviCPZLCx75FOD1FIxyaVOtMNPjrYkkNQtw1SmlhtZbydIYdvmMeNxwKGIS3t5bybyolycZJ7KPU1C+I5GXerYONy9DW/ewtomhC3JBurt8MU7L6CtPw94SRPLu9TG5xhkt+y/73+FQ5FJHJrBMwBEExz0xGeaWWCaJN8lvMg9XjIFeyRBcDAA+grnvHGp21tob2DMTc3IBRR2APU1KnqPlPOF+8KkbpUUfLZqY9K1WxDIs4NPBzUZ609TkUAOz2pU5cDv6CmcZrtPh5FDJf3xkVWcwgKD1xnmhvQDkWdQOTVZ5ATxUmoW5s9SurZuDHKy49s8VVqEigJyaM5NJRQIXv1rqdVubxfBegwZ/0V0csPVgxx+lcrXpkHh2LWfB2lqJmjZYeCBkZzSloio7nm+RnpiniuhuvAurwEmFoZ19jtNY13YXWnyiK7haJyMgHvTTuKxBmlptOHSmID1pDSmkoAY4pEPNPK5FHlFV3kjGcUAOFOpo6Uo60CH0UdqKYxw60rdKQdavWWmXeqPLFZxeZJHGZCueoHp70CKIzWtomiX2uXDpZx5VFJeRvuj2z61r+DdE0XV7p4tQkmNwh+WAnarY/XPtXq9pZwWUCwW0SRRL0VBgUpVLAo3MjwbJCPC9nCrASQgpKhPKuCc5qrr11Hrl1FoFmfNZnWS5kXlYkBzgn1PpV+98L6Xf3DTywOkjcsYpCm76461oafplnpdv5FnAkKd8dT9T3rBvW5qlZWRbVQqhR0AxS80lL1qRhRjigUtAxOaBmlNJ3oAD1o606k70ARslQMnWrfUU1l5zQBQZKgaPjOK0HSoXT2oEZjx5qnPb5B4rXZPaoHjoA4XXtEjmVrhRh41Jrk7a6l064863fG77yno31r1m5tlkRkYcMMGvO9R8Kahbyt5KpLDn5SDg4+laRfRkyRq6XrcGortx5U46oT1+laqnmuB+x3dmcyxOh7MK2tO8Q7WEN8SOyy4/n/jVNdiUe9Ovzmmhae33zSYrE1G7aQin0pHFAEOKQrUmKTmgCPbim7akNJnigBhWk280/NHagBhSm7eKl7UHGKAItlNKVNnmk4oAg8vNM8qrOaaaAKxjppjqyStIdvWgCoUNRsnPSrhxUTBaAKpUelNZR6VZKrUZUetMCsUFY+t+H4NYtx83lXCfckH8j7VuPsQZeRUH+0wFVJNS06LPmX9qmPWVaaE0eYX/AIb1axmKmykmUdJIRuB/rWS+m38j4XT7tj7QmvXG8QaKv/MWtP8Av5TP+Ei0U/8AMXtf+/tVzMmxwnhvwpqLXqXN3A1tChziQ/M34V3r2avC0ePlZSKE1nSZT8mpWjf9tRVhbi2k/wBXcQv/ALsgNJsaR4veQNaXc9s/3oZCh/p+lV0+9XQ+MrT7N4jndfuzqsgx69DXPoPnNdEdUjJhJyuahqw33cVWPWqYkOzUb8inU1ulLoAidKl7VCh4p+aBkgoY0i0jHmgQZFQsd59qe4bZkDPrUSh84CnmpbKRpaPv/tK3UM3L4xmvQYbXcBzXH6BZBJxcXAGQPlX0967a3uI8DmspsuI7+ztwrm/FOg30sUU1rAZljzvC9fyrsop48dasCeP1FQpWG0eHZ9cg9waljHGa1vF1otr4in8sARzASrj361lR9K6Iu+pmxxOBUlpP9mvIpgfuODUbVGaYj1J9Gt7m4gunTe0fzR56DPetFbcjrS+GLmO/8N2MzkbgmxvqOK1jHCR1Fc7NEZ8abeteefEE51u2Hpb/APsxr09vJHcV5f8AEBgddh2kHEA6fU047ja0OYiGDU/1qFOlTDpW62MmRP1pENPccVEODQBIetWLK/n029hvbZyskTZwP4h3FVj0p0UUk8nlRIXcgkAUmNF3xJfQalrcl7bptSVELD/axzWTTsk8Gmkc1K2GJSbgDgml716B4EFkdKmWeCB5hMSGdATjA9aTegHD29ndXbqltbSysxwAqH+dey6Latp2hWdnOR5sUQVgPWl89UGECqPRRioJLk+tQ5XVhpWLk06gVw3jKJZ7dJ8jdG3B9Qe1bt1eiKNndgqqMkmuH1vWo9QRUiDbVbOW70kncp7GMaevIpnGKctbGY4jim07tTaACppP+PYY7NmoamP+oA96QyEUoNIRg0opiJBRigdKU9KYhV616B8MoCb3Ubn+5GkY/E5rgE6ivVfhtAU0G4mIwJbg4PqAMVMvhGtyvr/ha6Piqz1HSF2ea4M5BwEIP3vxFd6D3pAuaUDisL6WNUtRc0ZoAzSgZpDCj2oC0uKADvS9+KAKXvxQIPeijnNFABS4pMelGaBi4oIz2pDS0ANZahaPAqyKay8c0AUWSoWQ1fZKgdKBFB481UlgB7VqOnpUDx8dKYHP3dgkqFWUFT6iuR1PQ2g3PGhZOuB1FeiyRZHSqM9sDximnYVj0R/vGk7Usn3zTfapKAigZzS5FJnHSgBp60hFPxxmm+1ADCKTBqQim4oAZjFIaeVpNvNADeaQ0/HFNxQA056U01IRTSKAGZ4phJqQimYoAjOaac1LtppHNAEJzUZJqcriom65FMCneXUdlaTXMxIjiQs2PavNdS8Y6lfkiKU2kJ6LF94j3NdD4y1+xfTrrSoZvMunwrhBkJzzk15vJIq5yRgVcUiG2W5J0lbMxeQ+ruT/ADqPzLYf8sE/KtGDwnr11EssVgDG43KTKBkU9vBfiAdbFPoJlq9CbmaJ7bP+pX8qDNatnMC/lVqXwrr8fJ0qVv8AcYGqM+m6ja/6/TruPHUmIkfpTAZKLV14jAP0qk0Kj7px9OKeZFztY7SOzDB/WkPNAhY9xDBnLccZOaRPvGmhtjA1Nj59w6EVcWJidRVdhhiPyqxUUtW9iFuQ5prdKcaa3KmoLI1NSrzUaAVMooQMcOlNcgNTxVeVucChgkWFniAxuNSrdRDpIR+FZ1ISPUVBRtxaiI+Vuh9GSrsPiCSM4PlSD2JBrl8iilYdzv7XxBbTYUsY2PYnj86vz6glrbtPI58tRkkd68yBI6E1qLqO7QJbOWQmTeuwH071LgNSG6xqh1a8WbYUVF2qCcnGe9VU6CoRyanFaxVkRLVitzURqQ9KiamxHU+H/FNvpmnLZzGRSHLbguRzW7H4ptp/9XdL9CcV5qaP1rJxT1NE7I9OfV3YZV8/Q1xHiO4a51MOxyRGB+tZsN1cQEeVKy+wNLcXEt1L5kzAvjGQMUKNmDd0CdKmFQJ0qcVotjNjWFQnhvpVg1C470wHxjeyrnqQM+ld5a6ba6fb/wCjRBXK/M5OWNefqa7rwzLNqOmSK+WMDBQx7iolew1vqcdqkezUpvlCgnIwKqdsVu+Kk8i+jiKgOV3E+1YNJaobG4xV6y1GSxUhO5z1qliinYDfTxffx8BI2H+1mkbxfqbfwwL9FrB4opcqHzGld67fXkDQysgRuu1cZrNzxijNFNKwmx4OVpyVGp5qQUxD6bjFOpDxQAlPzlAKjpu7BpMY9utKvWm7t31py9afQRIOlOPaminjpQALwwr0Hwl4v07SdGhsLtJlZGY71XI5Oa8+HWpQvoaUrNAtz3bTtb0zVP8Aj0u43b+7nB/KtMCvnuCaSGZZIpGSRTkMpwRXs3hDW31vRVkm/wCPmE+XKfU+tZONjRO50AFBAzxSinDrUDGkUYp2M0beaBjCOaXFPC8cUu0ZoER45oA5qTbS7BQMj6dBQBUmzmjbQIZt4zRin44pMYFAxuKMU71oFAiMrUTL7VZ600qPSgCkyVC0dXWj9KidMDFMDPePjFVpIsnpWk0dQvHzQB1Lr89Jt96KKQCYx3oIoooGJz603FFFAAeO9IRxnNFFADT9aO/WiimAfjSYoooAXHHWmkZ70UUANI5ppXiiikIZtPtSFcUUUANK5FVrgHyHC8HacflRRTA8PkZ037uWYksT3OeTWfMpcdBzRRW6M2e12Uqx6dap/diUfpUpuY89/wAqKKwZp0D7TGemfypfPU9GOKKKAK9xaWN2pFxbQSg/34wa878XQ+HLGVrezsnF938piiJ9c9fwooqot3E0jjH3VbgJeIewooreO5mxQDnpTZUJFFFadDPqVirelMINFFQWIin0qZVPpRRQgJFQkgHvV2LTLTOXV3z2LUUVMmNIvRWFgv8Ay6Rn681cjtLHI/0KD/viiis22VYsCwsGHNjb/wDfFZurw6XY2vmNp0bOx2qFyvNFFK7HZHJtksSFCg9AD0pyRFz9OTRRWhA5FO7pUwU+lFFUhMUqfSkSLzJVQ8AkA0UUMCzf6bBaZ23JLdkK/wBazcEdqKKhFvQXB9KNp9KKKBEkase1TgH0ooq0SxdpprIfSiimIYIjmtbR9en0XzlSISxydVJxg+tFFTLsUjKvbm4v7t7m4YtI5/Iegptvbm4uI4t23cwBPpRRUjbN46BaRD5mkc/XFV5rO1h4WH8zRRU3Y7IjCQ54iWr1vDFjPlL+VFFMLFzyIWXBiT/vmqstlF/zzX8qKKLisihJZxg/cFUpodj8Dj0oopphYj2n0oKnriiiqEMKt6Uwoc9KKKTAFU5qZEPpRRT6ASbTTwpoopoTNHRNPTUdatraUkRu2Xx3A5xVXU7jztRuJI4ljQuQqKMAAcUUVD3KWxBFuLgmvXvhzZiHw+1zuy1zISR6Y4oopS2EviOzUU/b2oorE1DZS7eOTRRTAUAUu3niiikAEUY96KKAEFL3oopjDFG33oopCE20hFFFABtwetG3miigBrJUZjoooAhZDULR0UUwP//Z"/>
          <p:cNvSpPr>
            <a:spLocks noChangeAspect="1" noChangeArrowheads="1"/>
          </p:cNvSpPr>
          <p:nvPr/>
        </p:nvSpPr>
        <p:spPr bwMode="auto">
          <a:xfrm>
            <a:off x="9192567" y="347330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500" y="1694461"/>
            <a:ext cx="4912501" cy="279236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4820" y="3677923"/>
            <a:ext cx="3678014" cy="245141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834" y="3717146"/>
            <a:ext cx="3619166" cy="2412188"/>
          </a:xfrm>
          <a:prstGeom prst="rect">
            <a:avLst/>
          </a:prstGeom>
        </p:spPr>
      </p:pic>
    </p:spTree>
    <p:extLst>
      <p:ext uri="{BB962C8B-B14F-4D97-AF65-F5344CB8AC3E}">
        <p14:creationId xmlns:p14="http://schemas.microsoft.com/office/powerpoint/2010/main" val="194331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ADE305-6AC8-557B-4FE5-9A4808F78BCA}"/>
              </a:ext>
            </a:extLst>
          </p:cNvPr>
          <p:cNvSpPr>
            <a:spLocks noGrp="1"/>
          </p:cNvSpPr>
          <p:nvPr>
            <p:ph sz="half" idx="1"/>
          </p:nvPr>
        </p:nvSpPr>
        <p:spPr/>
        <p:txBody>
          <a:bodyPr>
            <a:normAutofit/>
          </a:bodyPr>
          <a:lstStyle/>
          <a:p>
            <a:r>
              <a:rPr lang="en-US" dirty="0"/>
              <a:t>Key functions are:</a:t>
            </a:r>
          </a:p>
          <a:p>
            <a:pPr marL="285750" indent="-285750">
              <a:buFont typeface="Arial" panose="020B0604020202020204" pitchFamily="34" charset="0"/>
              <a:buChar char="•"/>
            </a:pPr>
            <a:r>
              <a:rPr lang="en-US" dirty="0"/>
              <a:t>nursing operations</a:t>
            </a:r>
          </a:p>
          <a:p>
            <a:pPr marL="285750" indent="-285750">
              <a:buFont typeface="Arial" panose="020B0604020202020204" pitchFamily="34" charset="0"/>
              <a:buChar char="•"/>
            </a:pPr>
            <a:r>
              <a:rPr lang="en-US" dirty="0"/>
              <a:t>medical operations</a:t>
            </a:r>
          </a:p>
          <a:p>
            <a:pPr marL="285750" indent="-285750">
              <a:buFont typeface="Arial" panose="020B0604020202020204" pitchFamily="34" charset="0"/>
              <a:buChar char="•"/>
            </a:pPr>
            <a:r>
              <a:rPr lang="en-US" dirty="0"/>
              <a:t>oral health</a:t>
            </a:r>
          </a:p>
          <a:p>
            <a:pPr marL="285750" indent="-285750">
              <a:buFont typeface="Arial" panose="020B0604020202020204" pitchFamily="34" charset="0"/>
              <a:buChar char="•"/>
            </a:pPr>
            <a:r>
              <a:rPr lang="en-US" dirty="0"/>
              <a:t>adolescent health </a:t>
            </a:r>
          </a:p>
          <a:p>
            <a:pPr marL="285750" indent="-285750">
              <a:buFont typeface="Arial" panose="020B0604020202020204" pitchFamily="34" charset="0"/>
              <a:buChar char="•"/>
            </a:pPr>
            <a:r>
              <a:rPr lang="en-US" dirty="0"/>
              <a:t>allied health – radiology, physiotherapy</a:t>
            </a:r>
          </a:p>
          <a:p>
            <a:pPr marL="285750" indent="-285750">
              <a:buFont typeface="Arial" panose="020B0604020202020204" pitchFamily="34" charset="0"/>
              <a:buChar char="•"/>
            </a:pPr>
            <a:r>
              <a:rPr lang="en-US" dirty="0"/>
              <a:t>inpatient services (including Long Bay Hospital) </a:t>
            </a:r>
          </a:p>
          <a:p>
            <a:pPr marL="285750" indent="-285750">
              <a:buFont typeface="Arial" panose="020B0604020202020204" pitchFamily="34" charset="0"/>
              <a:buChar char="•"/>
            </a:pPr>
            <a:r>
              <a:rPr lang="en-US" dirty="0"/>
              <a:t>access, demand, logistics and CSNSW liaison</a:t>
            </a:r>
          </a:p>
          <a:p>
            <a:pPr marL="285750" indent="-285750">
              <a:buFont typeface="Arial" panose="020B0604020202020204" pitchFamily="34" charset="0"/>
              <a:buChar char="•"/>
            </a:pPr>
            <a:r>
              <a:rPr lang="en-US" dirty="0"/>
              <a:t>integrated care and community partnerships</a:t>
            </a:r>
          </a:p>
          <a:p>
            <a:endParaRPr lang="en-AU" dirty="0"/>
          </a:p>
        </p:txBody>
      </p:sp>
      <p:sp>
        <p:nvSpPr>
          <p:cNvPr id="3" name="Slide Number Placeholder 2">
            <a:extLst>
              <a:ext uri="{FF2B5EF4-FFF2-40B4-BE49-F238E27FC236}">
                <a16:creationId xmlns:a16="http://schemas.microsoft.com/office/drawing/2014/main" id="{65D68598-4513-6D58-F0F2-3711436EE278}"/>
              </a:ext>
            </a:extLst>
          </p:cNvPr>
          <p:cNvSpPr>
            <a:spLocks noGrp="1"/>
          </p:cNvSpPr>
          <p:nvPr>
            <p:ph type="sldNum" sz="quarter" idx="16"/>
          </p:nvPr>
        </p:nvSpPr>
        <p:spPr/>
        <p:txBody>
          <a:bodyPr/>
          <a:lstStyle/>
          <a:p>
            <a:fld id="{A2F81DDE-69F7-4235-9C0D-14F3D581849E}" type="slidenum">
              <a:rPr lang="en-AU" smtClean="0"/>
              <a:pPr/>
              <a:t>13</a:t>
            </a:fld>
            <a:endParaRPr lang="en-AU"/>
          </a:p>
        </p:txBody>
      </p:sp>
      <p:sp>
        <p:nvSpPr>
          <p:cNvPr id="4" name="Text Placeholder 3">
            <a:extLst>
              <a:ext uri="{FF2B5EF4-FFF2-40B4-BE49-F238E27FC236}">
                <a16:creationId xmlns:a16="http://schemas.microsoft.com/office/drawing/2014/main" id="{3D5199CE-A32A-BAFA-0B03-AF12EB08CF73}"/>
              </a:ext>
            </a:extLst>
          </p:cNvPr>
          <p:cNvSpPr>
            <a:spLocks noGrp="1"/>
          </p:cNvSpPr>
          <p:nvPr>
            <p:ph type="body" sz="quarter" idx="17"/>
          </p:nvPr>
        </p:nvSpPr>
        <p:spPr/>
        <p:txBody>
          <a:bodyPr/>
          <a:lstStyle/>
          <a:p>
            <a:r>
              <a:rPr lang="en-US" dirty="0"/>
              <a:t>Primary Care</a:t>
            </a:r>
            <a:endParaRPr lang="en-AU" dirty="0"/>
          </a:p>
        </p:txBody>
      </p:sp>
      <p:sp>
        <p:nvSpPr>
          <p:cNvPr id="5" name="Footer Placeholder 4">
            <a:extLst>
              <a:ext uri="{FF2B5EF4-FFF2-40B4-BE49-F238E27FC236}">
                <a16:creationId xmlns:a16="http://schemas.microsoft.com/office/drawing/2014/main" id="{4639F636-F0CD-2E59-6EFB-1187EAAAC8CD}"/>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721022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2C2871-C3B5-6383-1408-85B749FDD056}"/>
              </a:ext>
            </a:extLst>
          </p:cNvPr>
          <p:cNvSpPr>
            <a:spLocks noGrp="1"/>
          </p:cNvSpPr>
          <p:nvPr>
            <p:ph sz="half" idx="1"/>
          </p:nvPr>
        </p:nvSpPr>
        <p:spPr>
          <a:xfrm>
            <a:off x="334962" y="1810937"/>
            <a:ext cx="4740892" cy="4487226"/>
          </a:xfrm>
        </p:spPr>
        <p:txBody>
          <a:bodyPr>
            <a:normAutofit/>
          </a:bodyPr>
          <a:lstStyle/>
          <a:p>
            <a:pPr algn="l"/>
            <a:r>
              <a:rPr lang="en-US" dirty="0">
                <a:latin typeface="Public Sans" pitchFamily="2" charset="0"/>
              </a:rPr>
              <a:t>Provides:</a:t>
            </a:r>
          </a:p>
          <a:p>
            <a:pPr marL="342900" indent="-342900" algn="l">
              <a:buFont typeface="Arial" panose="020B0604020202020204" pitchFamily="34" charset="0"/>
              <a:buChar char="•"/>
            </a:pPr>
            <a:r>
              <a:rPr lang="en-US" dirty="0">
                <a:latin typeface="Public Sans" pitchFamily="2" charset="0"/>
              </a:rPr>
              <a:t>disease management</a:t>
            </a:r>
          </a:p>
          <a:p>
            <a:pPr marL="342900" indent="-342900" algn="l">
              <a:buFont typeface="Arial" panose="020B0604020202020204" pitchFamily="34" charset="0"/>
              <a:buChar char="•"/>
            </a:pPr>
            <a:r>
              <a:rPr lang="en-US" dirty="0">
                <a:latin typeface="Public Sans" pitchFamily="2" charset="0"/>
              </a:rPr>
              <a:t>interventions to identify and manage acute and chronic conditions</a:t>
            </a:r>
          </a:p>
          <a:p>
            <a:pPr marL="342900" indent="-342900" algn="l">
              <a:buFont typeface="Arial" panose="020B0604020202020204" pitchFamily="34" charset="0"/>
              <a:buChar char="•"/>
            </a:pPr>
            <a:r>
              <a:rPr lang="en-US" dirty="0">
                <a:latin typeface="Public Sans" pitchFamily="2" charset="0"/>
              </a:rPr>
              <a:t>referrals to specialist services</a:t>
            </a:r>
          </a:p>
          <a:p>
            <a:pPr marL="342900" indent="-342900" algn="l">
              <a:buFont typeface="Arial" panose="020B0604020202020204" pitchFamily="34" charset="0"/>
              <a:buChar char="•"/>
            </a:pPr>
            <a:r>
              <a:rPr lang="en-US" dirty="0">
                <a:latin typeface="Public Sans" pitchFamily="2" charset="0"/>
              </a:rPr>
              <a:t>gender specific services to women in custody</a:t>
            </a:r>
          </a:p>
          <a:p>
            <a:pPr algn="l"/>
            <a:endParaRPr lang="en-US" dirty="0">
              <a:latin typeface="Public Sans" pitchFamily="2" charset="0"/>
            </a:endParaRPr>
          </a:p>
        </p:txBody>
      </p:sp>
      <p:sp>
        <p:nvSpPr>
          <p:cNvPr id="3" name="Slide Number Placeholder 2">
            <a:extLst>
              <a:ext uri="{FF2B5EF4-FFF2-40B4-BE49-F238E27FC236}">
                <a16:creationId xmlns:a16="http://schemas.microsoft.com/office/drawing/2014/main" id="{66AAD7CD-B51E-BDC6-43D7-16774ABBF86C}"/>
              </a:ext>
            </a:extLst>
          </p:cNvPr>
          <p:cNvSpPr>
            <a:spLocks noGrp="1"/>
          </p:cNvSpPr>
          <p:nvPr>
            <p:ph type="sldNum" sz="quarter" idx="16"/>
          </p:nvPr>
        </p:nvSpPr>
        <p:spPr/>
        <p:txBody>
          <a:bodyPr/>
          <a:lstStyle/>
          <a:p>
            <a:fld id="{A2F81DDE-69F7-4235-9C0D-14F3D581849E}" type="slidenum">
              <a:rPr lang="en-AU" smtClean="0"/>
              <a:pPr/>
              <a:t>14</a:t>
            </a:fld>
            <a:endParaRPr lang="en-AU"/>
          </a:p>
        </p:txBody>
      </p:sp>
      <p:sp>
        <p:nvSpPr>
          <p:cNvPr id="4" name="Text Placeholder 3">
            <a:extLst>
              <a:ext uri="{FF2B5EF4-FFF2-40B4-BE49-F238E27FC236}">
                <a16:creationId xmlns:a16="http://schemas.microsoft.com/office/drawing/2014/main" id="{4CEB9B02-098C-B5C2-6C42-F51DF9B76396}"/>
              </a:ext>
            </a:extLst>
          </p:cNvPr>
          <p:cNvSpPr>
            <a:spLocks noGrp="1"/>
          </p:cNvSpPr>
          <p:nvPr>
            <p:ph type="body" sz="quarter" idx="17"/>
          </p:nvPr>
        </p:nvSpPr>
        <p:spPr/>
        <p:txBody>
          <a:bodyPr/>
          <a:lstStyle/>
          <a:p>
            <a:r>
              <a:rPr lang="en-US" dirty="0"/>
              <a:t>Primary Care</a:t>
            </a:r>
            <a:endParaRPr lang="en-AU" dirty="0"/>
          </a:p>
        </p:txBody>
      </p:sp>
      <p:sp>
        <p:nvSpPr>
          <p:cNvPr id="5" name="Footer Placeholder 4">
            <a:extLst>
              <a:ext uri="{FF2B5EF4-FFF2-40B4-BE49-F238E27FC236}">
                <a16:creationId xmlns:a16="http://schemas.microsoft.com/office/drawing/2014/main" id="{66C7A5F1-0C81-CD16-784F-1E30E4CFD57D}"/>
              </a:ext>
            </a:extLst>
          </p:cNvPr>
          <p:cNvSpPr>
            <a:spLocks noGrp="1"/>
          </p:cNvSpPr>
          <p:nvPr>
            <p:ph type="ftr" sz="quarter" idx="15"/>
          </p:nvPr>
        </p:nvSpPr>
        <p:spPr/>
        <p:txBody>
          <a:bodyPr/>
          <a:lstStyle/>
          <a:p>
            <a:r>
              <a:rPr lang="en-AU"/>
              <a:t>Justice Health and Forensic Mental Health Network</a:t>
            </a:r>
          </a:p>
        </p:txBody>
      </p:sp>
      <p:sp>
        <p:nvSpPr>
          <p:cNvPr id="6" name="Content Placeholder 1">
            <a:extLst>
              <a:ext uri="{FF2B5EF4-FFF2-40B4-BE49-F238E27FC236}">
                <a16:creationId xmlns:a16="http://schemas.microsoft.com/office/drawing/2014/main" id="{F92BAB5F-95E4-34F7-861E-84C72D940C83}"/>
              </a:ext>
            </a:extLst>
          </p:cNvPr>
          <p:cNvSpPr txBox="1">
            <a:spLocks/>
          </p:cNvSpPr>
          <p:nvPr/>
        </p:nvSpPr>
        <p:spPr>
          <a:xfrm>
            <a:off x="5675182" y="1698171"/>
            <a:ext cx="6132818" cy="4599992"/>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bg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Public Sans" pitchFamily="2" charset="0"/>
              </a:rPr>
              <a:t>Services include:</a:t>
            </a:r>
          </a:p>
          <a:p>
            <a:pPr marL="342900" indent="-342900">
              <a:buFont typeface="Arial" panose="020B0604020202020204" pitchFamily="34" charset="0"/>
              <a:buChar char="•"/>
            </a:pPr>
            <a:r>
              <a:rPr lang="en-US" dirty="0">
                <a:latin typeface="Public Sans" pitchFamily="2" charset="0"/>
              </a:rPr>
              <a:t>Primary Care Doctors and Women's Health Nurse Practitioners</a:t>
            </a:r>
          </a:p>
          <a:p>
            <a:pPr marL="342900" indent="-342900">
              <a:buFont typeface="Arial" panose="020B0604020202020204" pitchFamily="34" charset="0"/>
              <a:buChar char="•"/>
            </a:pPr>
            <a:r>
              <a:rPr lang="en-US" dirty="0">
                <a:latin typeface="Public Sans" pitchFamily="2" charset="0"/>
              </a:rPr>
              <a:t>Mental Health Consultation Liaison Nurses </a:t>
            </a:r>
          </a:p>
          <a:p>
            <a:pPr marL="342900" indent="-342900">
              <a:buFont typeface="Arial" panose="020B0604020202020204" pitchFamily="34" charset="0"/>
              <a:buChar char="•"/>
            </a:pPr>
            <a:r>
              <a:rPr lang="en-US" dirty="0">
                <a:latin typeface="Public Sans" pitchFamily="2" charset="0"/>
              </a:rPr>
              <a:t>Oral Health</a:t>
            </a:r>
          </a:p>
          <a:p>
            <a:pPr marL="342900" indent="-342900">
              <a:buFont typeface="Arial" panose="020B0604020202020204" pitchFamily="34" charset="0"/>
              <a:buChar char="•"/>
            </a:pPr>
            <a:r>
              <a:rPr lang="en-US" dirty="0">
                <a:latin typeface="Public Sans" pitchFamily="2" charset="0"/>
              </a:rPr>
              <a:t>Optometry</a:t>
            </a:r>
          </a:p>
          <a:p>
            <a:pPr marL="342900" indent="-342900">
              <a:buFont typeface="Arial" panose="020B0604020202020204" pitchFamily="34" charset="0"/>
              <a:buChar char="•"/>
            </a:pPr>
            <a:r>
              <a:rPr lang="en-US" dirty="0">
                <a:latin typeface="Public Sans" pitchFamily="2" charset="0"/>
              </a:rPr>
              <a:t>Physiotherapy</a:t>
            </a:r>
          </a:p>
          <a:p>
            <a:pPr marL="342900" indent="-342900">
              <a:buFont typeface="Arial" panose="020B0604020202020204" pitchFamily="34" charset="0"/>
              <a:buChar char="•"/>
            </a:pPr>
            <a:r>
              <a:rPr lang="en-US" dirty="0">
                <a:latin typeface="Public Sans" pitchFamily="2" charset="0"/>
              </a:rPr>
              <a:t>Radiology</a:t>
            </a:r>
          </a:p>
          <a:p>
            <a:pPr marL="342900" indent="-342900">
              <a:buFont typeface="Arial" panose="020B0604020202020204" pitchFamily="34" charset="0"/>
              <a:buChar char="•"/>
            </a:pPr>
            <a:r>
              <a:rPr lang="en-US" dirty="0">
                <a:latin typeface="Public Sans" pitchFamily="2" charset="0"/>
              </a:rPr>
              <a:t>Specialist – Dermatologist, Respiratory Physician</a:t>
            </a:r>
          </a:p>
          <a:p>
            <a:pPr marL="342900" indent="-342900">
              <a:buFont typeface="Arial" panose="020B0604020202020204" pitchFamily="34" charset="0"/>
              <a:buChar char="•"/>
            </a:pPr>
            <a:r>
              <a:rPr lang="en-US" dirty="0">
                <a:latin typeface="Public Sans" pitchFamily="2" charset="0"/>
              </a:rPr>
              <a:t>Palliative Care</a:t>
            </a:r>
          </a:p>
          <a:p>
            <a:pPr marL="342900" indent="-342900">
              <a:buFont typeface="Arial" panose="020B0604020202020204" pitchFamily="34" charset="0"/>
              <a:buChar char="•"/>
            </a:pPr>
            <a:r>
              <a:rPr lang="en-US" dirty="0">
                <a:latin typeface="Public Sans" pitchFamily="2" charset="0"/>
              </a:rPr>
              <a:t>Medical Appointments Unit</a:t>
            </a:r>
          </a:p>
          <a:p>
            <a:pPr marL="342900" indent="-342900">
              <a:buFont typeface="Arial" panose="020B0604020202020204" pitchFamily="34" charset="0"/>
              <a:buChar char="•"/>
            </a:pPr>
            <a:endParaRPr lang="en-US" dirty="0">
              <a:latin typeface="Public Sans" pitchFamily="2" charset="0"/>
            </a:endParaRPr>
          </a:p>
        </p:txBody>
      </p:sp>
    </p:spTree>
    <p:extLst>
      <p:ext uri="{BB962C8B-B14F-4D97-AF65-F5344CB8AC3E}">
        <p14:creationId xmlns:p14="http://schemas.microsoft.com/office/powerpoint/2010/main" val="1560751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CC200A-2826-D486-6A5A-FADE3445CB32}"/>
              </a:ext>
            </a:extLst>
          </p:cNvPr>
          <p:cNvSpPr>
            <a:spLocks noGrp="1"/>
          </p:cNvSpPr>
          <p:nvPr>
            <p:ph sz="half" idx="1"/>
          </p:nvPr>
        </p:nvSpPr>
        <p:spPr>
          <a:xfrm>
            <a:off x="334961" y="1791092"/>
            <a:ext cx="11618227" cy="4595194"/>
          </a:xfrm>
        </p:spPr>
        <p:txBody>
          <a:bodyPr>
            <a:normAutofit/>
          </a:bodyPr>
          <a:lstStyle/>
          <a:p>
            <a:r>
              <a:rPr lang="en-US" sz="2100" b="1" dirty="0">
                <a:latin typeface="Public Sans" pitchFamily="2" charset="0"/>
              </a:rPr>
              <a:t>Forensic Hospital </a:t>
            </a:r>
            <a:r>
              <a:rPr lang="en-US" sz="2100" dirty="0">
                <a:latin typeface="Public Sans" pitchFamily="2" charset="0"/>
              </a:rPr>
              <a:t>(FH) </a:t>
            </a:r>
            <a:r>
              <a:rPr lang="en-US" sz="1600" dirty="0">
                <a:latin typeface="Public Sans" pitchFamily="2" charset="0"/>
              </a:rPr>
              <a:t>is a high secure, 135 bed, mental health facility providing specialist mental health care to male, female, adult and adolescent forensic and correctional patients and a limited number of high-risk civil patients.  The FH is the only high secure mental health in-patient facility in NSW.  Clinical services are delivered by multidisciplinary teams, who provide recovery-oriented treatment, which includes offence specific rehabilitation, in line with Forensic Mental Health dual obligation to address mental health and (re)offending needs.</a:t>
            </a:r>
            <a:br>
              <a:rPr lang="en-US" sz="1600" dirty="0">
                <a:latin typeface="Public Sans" pitchFamily="2" charset="0"/>
              </a:rPr>
            </a:br>
            <a:r>
              <a:rPr lang="en-US" sz="1600" b="1" i="1" dirty="0">
                <a:latin typeface="Public Sans" pitchFamily="2" charset="0"/>
              </a:rPr>
              <a:t>Note: </a:t>
            </a:r>
            <a:r>
              <a:rPr lang="en-US" sz="1600" i="1" dirty="0">
                <a:latin typeface="Public Sans" pitchFamily="2" charset="0"/>
              </a:rPr>
              <a:t>The Forensic Hospital will be operationally commissioning the Freshwater Unit in FY 2024-25. This will be the state’s first high secure mental health intensive care unit and will </a:t>
            </a:r>
            <a:r>
              <a:rPr lang="en-US" sz="1600" i="1" dirty="0" err="1">
                <a:latin typeface="Public Sans" pitchFamily="2" charset="0"/>
              </a:rPr>
              <a:t>prioritise</a:t>
            </a:r>
            <a:r>
              <a:rPr lang="en-US" sz="1600" i="1" dirty="0">
                <a:latin typeface="Public Sans" pitchFamily="2" charset="0"/>
              </a:rPr>
              <a:t> admissions for adult male correctional patients requiring involuntary treatment. </a:t>
            </a:r>
          </a:p>
          <a:p>
            <a:r>
              <a:rPr lang="en-US" sz="2100" b="1" dirty="0">
                <a:latin typeface="Public Sans" pitchFamily="2" charset="0"/>
              </a:rPr>
              <a:t>Custodial Mental Health </a:t>
            </a:r>
            <a:r>
              <a:rPr lang="en-US" sz="2100" dirty="0">
                <a:latin typeface="Public Sans" pitchFamily="2" charset="0"/>
              </a:rPr>
              <a:t>​​​​(CMH) </a:t>
            </a:r>
            <a:r>
              <a:rPr lang="en-US" sz="1800" dirty="0">
                <a:latin typeface="Public Sans" pitchFamily="2" charset="0"/>
              </a:rPr>
              <a:t>comprises of assertive care and mental health outreach services. This includes:</a:t>
            </a:r>
            <a:br>
              <a:rPr lang="en-US" sz="1800" dirty="0">
                <a:latin typeface="Public Sans" pitchFamily="2" charset="0"/>
              </a:rPr>
            </a:br>
            <a:r>
              <a:rPr lang="en-US" sz="1800" dirty="0">
                <a:latin typeface="Public Sans" pitchFamily="2" charset="0"/>
              </a:rPr>
              <a:t>- </a:t>
            </a:r>
            <a:r>
              <a:rPr lang="en-US" sz="1800" dirty="0">
                <a:latin typeface="Public Sans" pitchFamily="2" charset="0"/>
                <a:hlinkClick r:id="rId2">
                  <a:extLst>
                    <a:ext uri="{A12FA001-AC4F-418D-AE19-62706E023703}">
                      <ahyp:hlinkClr xmlns:ahyp="http://schemas.microsoft.com/office/drawing/2018/hyperlinkcolor" val="tx"/>
                    </a:ext>
                  </a:extLst>
                </a:hlinkClick>
              </a:rPr>
              <a:t>Long Bay Hospital</a:t>
            </a:r>
            <a:r>
              <a:rPr lang="en-US" sz="1800" dirty="0">
                <a:latin typeface="Public Sans" pitchFamily="2" charset="0"/>
              </a:rPr>
              <a:t> Mental Health Unit (40 beds). This unit is exclusively accessed by adult male patients, noting adult female patients access the Forensic Hospital when requiring care under the Mental Health and Cognitive Impairment (Forensic Provisions) Act 2020. </a:t>
            </a:r>
            <a:br>
              <a:rPr lang="en-US" sz="1800" dirty="0">
                <a:latin typeface="Public Sans" pitchFamily="2" charset="0"/>
              </a:rPr>
            </a:br>
            <a:r>
              <a:rPr lang="en-US" sz="1800" dirty="0">
                <a:latin typeface="Public Sans" pitchFamily="2" charset="0"/>
              </a:rPr>
              <a:t>- Silverwater Correctional Complex Mental Health Screening Units, which are designated assertive care areas and comprise of 43 cells for men, and 10 cells for women.</a:t>
            </a:r>
            <a:br>
              <a:rPr lang="en-US" sz="1800" dirty="0">
                <a:latin typeface="Public Sans" pitchFamily="2" charset="0"/>
              </a:rPr>
            </a:br>
            <a:r>
              <a:rPr lang="en-US" sz="1800" dirty="0">
                <a:latin typeface="Public Sans" pitchFamily="2" charset="0"/>
              </a:rPr>
              <a:t>- CMH also provide telehealth and outreach care across the public correctional centers and include mental health nursing and psychiatry services.  </a:t>
            </a:r>
          </a:p>
        </p:txBody>
      </p:sp>
      <p:sp>
        <p:nvSpPr>
          <p:cNvPr id="3" name="Slide Number Placeholder 2">
            <a:extLst>
              <a:ext uri="{FF2B5EF4-FFF2-40B4-BE49-F238E27FC236}">
                <a16:creationId xmlns:a16="http://schemas.microsoft.com/office/drawing/2014/main" id="{9A2B8F62-ED89-EDA5-0CB2-33F7126578EA}"/>
              </a:ext>
            </a:extLst>
          </p:cNvPr>
          <p:cNvSpPr>
            <a:spLocks noGrp="1"/>
          </p:cNvSpPr>
          <p:nvPr>
            <p:ph type="sldNum" sz="quarter" idx="16"/>
          </p:nvPr>
        </p:nvSpPr>
        <p:spPr/>
        <p:txBody>
          <a:bodyPr/>
          <a:lstStyle/>
          <a:p>
            <a:fld id="{A2F81DDE-69F7-4235-9C0D-14F3D581849E}" type="slidenum">
              <a:rPr lang="en-AU" smtClean="0"/>
              <a:pPr/>
              <a:t>15</a:t>
            </a:fld>
            <a:endParaRPr lang="en-AU"/>
          </a:p>
        </p:txBody>
      </p:sp>
      <p:sp>
        <p:nvSpPr>
          <p:cNvPr id="4" name="Text Placeholder 3">
            <a:extLst>
              <a:ext uri="{FF2B5EF4-FFF2-40B4-BE49-F238E27FC236}">
                <a16:creationId xmlns:a16="http://schemas.microsoft.com/office/drawing/2014/main" id="{41225890-222B-196A-633A-B997A540CA3A}"/>
              </a:ext>
            </a:extLst>
          </p:cNvPr>
          <p:cNvSpPr>
            <a:spLocks noGrp="1"/>
          </p:cNvSpPr>
          <p:nvPr>
            <p:ph type="body" sz="quarter" idx="17"/>
          </p:nvPr>
        </p:nvSpPr>
        <p:spPr/>
        <p:txBody>
          <a:bodyPr/>
          <a:lstStyle/>
          <a:p>
            <a:r>
              <a:rPr lang="en-US" dirty="0"/>
              <a:t>Forensic Mental Health</a:t>
            </a:r>
            <a:endParaRPr lang="en-AU" dirty="0"/>
          </a:p>
        </p:txBody>
      </p:sp>
      <p:sp>
        <p:nvSpPr>
          <p:cNvPr id="5" name="Footer Placeholder 4">
            <a:extLst>
              <a:ext uri="{FF2B5EF4-FFF2-40B4-BE49-F238E27FC236}">
                <a16:creationId xmlns:a16="http://schemas.microsoft.com/office/drawing/2014/main" id="{34940933-4D99-B22B-3F92-0BA63D3D69D4}"/>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4215932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2F9B84-EF1D-4626-DEA2-7319FE65B963}"/>
              </a:ext>
            </a:extLst>
          </p:cNvPr>
          <p:cNvSpPr>
            <a:spLocks noGrp="1"/>
          </p:cNvSpPr>
          <p:nvPr>
            <p:ph sz="half" idx="1"/>
          </p:nvPr>
        </p:nvSpPr>
        <p:spPr>
          <a:xfrm>
            <a:off x="334961" y="1810937"/>
            <a:ext cx="11473039" cy="4136236"/>
          </a:xfrm>
        </p:spPr>
        <p:txBody>
          <a:bodyPr/>
          <a:lstStyle/>
          <a:p>
            <a:endParaRPr lang="en-US" sz="3200" b="1" dirty="0">
              <a:latin typeface="Public Sans" pitchFamily="2" charset="0"/>
            </a:endParaRPr>
          </a:p>
          <a:p>
            <a:r>
              <a:rPr lang="en-US" sz="3200" b="1" dirty="0">
                <a:latin typeface="Public Sans" pitchFamily="2" charset="0"/>
              </a:rPr>
              <a:t>Statewide Community and Court Liaison Service </a:t>
            </a:r>
            <a:r>
              <a:rPr lang="en-US" sz="3200" dirty="0">
                <a:latin typeface="Public Sans" pitchFamily="2" charset="0"/>
              </a:rPr>
              <a:t>(SCCLS) </a:t>
            </a:r>
            <a:r>
              <a:rPr lang="en-US" sz="2000" dirty="0">
                <a:latin typeface="Public Sans" pitchFamily="2" charset="0"/>
              </a:rPr>
              <a:t>aims to provide Magistrates with an option to divert defendants away from the criminal justice system to civil inpatient and community mental health services, or other supporting intervention options.  </a:t>
            </a:r>
          </a:p>
          <a:p>
            <a:r>
              <a:rPr lang="en-US" sz="2000" dirty="0">
                <a:latin typeface="Public Sans" pitchFamily="2" charset="0"/>
              </a:rPr>
              <a:t>The SCCLS currently operates in 29 courts across metropolitan and regional NSW. </a:t>
            </a:r>
          </a:p>
          <a:p>
            <a:r>
              <a:rPr lang="en-US" sz="2000" dirty="0">
                <a:latin typeface="Public Sans" pitchFamily="2" charset="0"/>
              </a:rPr>
              <a:t>The service is currently expanding and by the end of 2026 will be operational in 56 courts. </a:t>
            </a:r>
          </a:p>
          <a:p>
            <a:endParaRPr lang="en-AU" dirty="0"/>
          </a:p>
        </p:txBody>
      </p:sp>
      <p:sp>
        <p:nvSpPr>
          <p:cNvPr id="3" name="Slide Number Placeholder 2">
            <a:extLst>
              <a:ext uri="{FF2B5EF4-FFF2-40B4-BE49-F238E27FC236}">
                <a16:creationId xmlns:a16="http://schemas.microsoft.com/office/drawing/2014/main" id="{B2CC7CC0-4D08-063D-10EF-EBD3F8DD8FE8}"/>
              </a:ext>
            </a:extLst>
          </p:cNvPr>
          <p:cNvSpPr>
            <a:spLocks noGrp="1"/>
          </p:cNvSpPr>
          <p:nvPr>
            <p:ph type="sldNum" sz="quarter" idx="16"/>
          </p:nvPr>
        </p:nvSpPr>
        <p:spPr/>
        <p:txBody>
          <a:bodyPr/>
          <a:lstStyle/>
          <a:p>
            <a:fld id="{A2F81DDE-69F7-4235-9C0D-14F3D581849E}" type="slidenum">
              <a:rPr lang="en-AU" smtClean="0"/>
              <a:pPr/>
              <a:t>16</a:t>
            </a:fld>
            <a:endParaRPr lang="en-AU"/>
          </a:p>
        </p:txBody>
      </p:sp>
      <p:sp>
        <p:nvSpPr>
          <p:cNvPr id="4" name="Text Placeholder 3">
            <a:extLst>
              <a:ext uri="{FF2B5EF4-FFF2-40B4-BE49-F238E27FC236}">
                <a16:creationId xmlns:a16="http://schemas.microsoft.com/office/drawing/2014/main" id="{B9F64712-EE59-57AA-93A6-3546A97421BC}"/>
              </a:ext>
            </a:extLst>
          </p:cNvPr>
          <p:cNvSpPr>
            <a:spLocks noGrp="1"/>
          </p:cNvSpPr>
          <p:nvPr>
            <p:ph type="body" sz="quarter" idx="17"/>
          </p:nvPr>
        </p:nvSpPr>
        <p:spPr/>
        <p:txBody>
          <a:bodyPr/>
          <a:lstStyle/>
          <a:p>
            <a:endParaRPr lang="en-AU"/>
          </a:p>
        </p:txBody>
      </p:sp>
      <p:sp>
        <p:nvSpPr>
          <p:cNvPr id="5" name="Footer Placeholder 4">
            <a:extLst>
              <a:ext uri="{FF2B5EF4-FFF2-40B4-BE49-F238E27FC236}">
                <a16:creationId xmlns:a16="http://schemas.microsoft.com/office/drawing/2014/main" id="{35E58375-F000-93DD-DB11-70F4A4032035}"/>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219595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9D3D6D-CAC9-99CE-4ADA-FF97938E0DBD}"/>
              </a:ext>
            </a:extLst>
          </p:cNvPr>
          <p:cNvSpPr>
            <a:spLocks noGrp="1"/>
          </p:cNvSpPr>
          <p:nvPr>
            <p:ph sz="half" idx="1"/>
          </p:nvPr>
        </p:nvSpPr>
        <p:spPr>
          <a:xfrm>
            <a:off x="334961" y="2090057"/>
            <a:ext cx="11542908" cy="4240406"/>
          </a:xfrm>
        </p:spPr>
        <p:txBody>
          <a:bodyPr>
            <a:normAutofit/>
          </a:bodyPr>
          <a:lstStyle/>
          <a:p>
            <a:pPr>
              <a:lnSpc>
                <a:spcPct val="80000"/>
              </a:lnSpc>
            </a:pPr>
            <a:r>
              <a:rPr lang="en-US" sz="2100" b="1" dirty="0">
                <a:latin typeface="Public Sans" pitchFamily="2" charset="0"/>
              </a:rPr>
              <a:t>Community Forensic Mental Health </a:t>
            </a:r>
            <a:r>
              <a:rPr lang="en-US" sz="2100" dirty="0">
                <a:latin typeface="Public Sans" pitchFamily="2" charset="0"/>
              </a:rPr>
              <a:t>Service (CFMHS) </a:t>
            </a:r>
            <a:r>
              <a:rPr lang="en-US" dirty="0">
                <a:latin typeface="Public Sans" pitchFamily="2" charset="0"/>
              </a:rPr>
              <a:t>provides specialist care, intervention, support, advice and training to people who have a serious mental illness and are in contact, or at risk of contact with the criminal justice system.  </a:t>
            </a:r>
          </a:p>
          <a:p>
            <a:pPr>
              <a:lnSpc>
                <a:spcPct val="80000"/>
              </a:lnSpc>
            </a:pPr>
            <a:r>
              <a:rPr lang="en-US" dirty="0">
                <a:latin typeface="Public Sans" pitchFamily="2" charset="0"/>
              </a:rPr>
              <a:t>There are three services that comprise the CFMHS1) Community Transitions Team (CTT), which offers release planning and transitional support to people with serious mental illness, with known histories of treatment disengagement leaving custody. </a:t>
            </a:r>
            <a:br>
              <a:rPr lang="en-US" dirty="0">
                <a:latin typeface="Public Sans" pitchFamily="2" charset="0"/>
              </a:rPr>
            </a:br>
            <a:r>
              <a:rPr lang="en-US" dirty="0">
                <a:latin typeface="Public Sans" pitchFamily="2" charset="0"/>
              </a:rPr>
              <a:t>2) Consultation and Liaison Team (CLT), which provides specialist consultation, advise, and independent medico-legal reports to support the safe care of forensic and at-risk civil patients engaged with Local Health District (LHD) mental health services. </a:t>
            </a:r>
            <a:br>
              <a:rPr lang="en-US" dirty="0">
                <a:latin typeface="Public Sans" pitchFamily="2" charset="0"/>
              </a:rPr>
            </a:br>
            <a:r>
              <a:rPr lang="en-US" dirty="0">
                <a:latin typeface="Public Sans" pitchFamily="2" charset="0"/>
              </a:rPr>
              <a:t>3) Treatment and Rehabilitation Clinic (TRC), which is a newly established service providing bio-psycho-social treatment to people at high-risk of engaging in sexual offending and includes patients on Extended Supervision Orders as well as forensic and LHD patients. : </a:t>
            </a:r>
            <a:br>
              <a:rPr lang="en-US" dirty="0">
                <a:latin typeface="Public Sans" pitchFamily="2" charset="0"/>
              </a:rPr>
            </a:br>
            <a:endParaRPr lang="en-US" dirty="0">
              <a:latin typeface="Public Sans" pitchFamily="2" charset="0"/>
            </a:endParaRPr>
          </a:p>
        </p:txBody>
      </p:sp>
      <p:sp>
        <p:nvSpPr>
          <p:cNvPr id="3" name="Slide Number Placeholder 2">
            <a:extLst>
              <a:ext uri="{FF2B5EF4-FFF2-40B4-BE49-F238E27FC236}">
                <a16:creationId xmlns:a16="http://schemas.microsoft.com/office/drawing/2014/main" id="{150F8246-B50F-00AC-1B7B-C59290FA0D2C}"/>
              </a:ext>
            </a:extLst>
          </p:cNvPr>
          <p:cNvSpPr>
            <a:spLocks noGrp="1"/>
          </p:cNvSpPr>
          <p:nvPr>
            <p:ph type="sldNum" sz="quarter" idx="16"/>
          </p:nvPr>
        </p:nvSpPr>
        <p:spPr/>
        <p:txBody>
          <a:bodyPr/>
          <a:lstStyle/>
          <a:p>
            <a:fld id="{A2F81DDE-69F7-4235-9C0D-14F3D581849E}" type="slidenum">
              <a:rPr lang="en-AU" smtClean="0"/>
              <a:pPr/>
              <a:t>17</a:t>
            </a:fld>
            <a:endParaRPr lang="en-AU"/>
          </a:p>
        </p:txBody>
      </p:sp>
      <p:sp>
        <p:nvSpPr>
          <p:cNvPr id="4" name="Text Placeholder 3">
            <a:extLst>
              <a:ext uri="{FF2B5EF4-FFF2-40B4-BE49-F238E27FC236}">
                <a16:creationId xmlns:a16="http://schemas.microsoft.com/office/drawing/2014/main" id="{76B17F1B-7D88-3D2E-94A3-CD956667A83A}"/>
              </a:ext>
            </a:extLst>
          </p:cNvPr>
          <p:cNvSpPr>
            <a:spLocks noGrp="1"/>
          </p:cNvSpPr>
          <p:nvPr>
            <p:ph type="body" sz="quarter" idx="17"/>
          </p:nvPr>
        </p:nvSpPr>
        <p:spPr/>
        <p:txBody>
          <a:bodyPr/>
          <a:lstStyle/>
          <a:p>
            <a:r>
              <a:rPr lang="en-US" dirty="0"/>
              <a:t>Forensic Mental Health</a:t>
            </a:r>
            <a:endParaRPr lang="en-AU" dirty="0"/>
          </a:p>
        </p:txBody>
      </p:sp>
      <p:sp>
        <p:nvSpPr>
          <p:cNvPr id="5" name="Footer Placeholder 4">
            <a:extLst>
              <a:ext uri="{FF2B5EF4-FFF2-40B4-BE49-F238E27FC236}">
                <a16:creationId xmlns:a16="http://schemas.microsoft.com/office/drawing/2014/main" id="{77A7F0CF-F842-5B71-2990-BC2C0F1D2537}"/>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3271442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F66A35-57F9-6DF5-D870-7B10333B1655}"/>
              </a:ext>
            </a:extLst>
          </p:cNvPr>
          <p:cNvSpPr>
            <a:spLocks noGrp="1"/>
          </p:cNvSpPr>
          <p:nvPr>
            <p:ph sz="half" idx="1"/>
          </p:nvPr>
        </p:nvSpPr>
        <p:spPr>
          <a:xfrm>
            <a:off x="334961" y="1810937"/>
            <a:ext cx="11473039" cy="4136236"/>
          </a:xfrm>
        </p:spPr>
        <p:txBody>
          <a:bodyPr>
            <a:normAutofit fontScale="92500" lnSpcReduction="10000"/>
          </a:bodyPr>
          <a:lstStyle/>
          <a:p>
            <a:r>
              <a:rPr lang="en-US" sz="3200" b="1" dirty="0">
                <a:latin typeface="Public Sans" pitchFamily="2" charset="0"/>
              </a:rPr>
              <a:t>Adolescent Forensic Mental Health </a:t>
            </a:r>
            <a:r>
              <a:rPr lang="en-US" sz="3200" dirty="0">
                <a:latin typeface="Public Sans" pitchFamily="2" charset="0"/>
              </a:rPr>
              <a:t>(AFMH) </a:t>
            </a:r>
            <a:r>
              <a:rPr lang="en-US" sz="1900" dirty="0">
                <a:latin typeface="Public Sans" pitchFamily="2" charset="0"/>
              </a:rPr>
              <a:t>team delivers adolescent mental health and drug and alcohol services to young people who are in contact, or at risk of contact with the criminal justice system. AFMH services work across Court, custody and community to ensure vulnerable young people get access to early intervention and mental health and drug and alcohol care. </a:t>
            </a:r>
          </a:p>
          <a:p>
            <a:r>
              <a:rPr lang="en-US" sz="1900" dirty="0">
                <a:latin typeface="Public Sans" pitchFamily="2" charset="0"/>
              </a:rPr>
              <a:t>The services provided include:</a:t>
            </a:r>
            <a:br>
              <a:rPr lang="en-US" sz="1900" dirty="0">
                <a:latin typeface="Public Sans" pitchFamily="2" charset="0"/>
              </a:rPr>
            </a:br>
            <a:r>
              <a:rPr lang="en-US" sz="1900" dirty="0">
                <a:latin typeface="Public Sans" pitchFamily="2" charset="0"/>
              </a:rPr>
              <a:t>- Early intervention services, working with at-risk young people prior to their engagement in the criminal justice system</a:t>
            </a:r>
            <a:br>
              <a:rPr lang="en-US" sz="1900" dirty="0">
                <a:latin typeface="Public Sans" pitchFamily="2" charset="0"/>
              </a:rPr>
            </a:br>
            <a:r>
              <a:rPr lang="en-US" sz="1900" dirty="0">
                <a:latin typeface="Public Sans" pitchFamily="2" charset="0"/>
              </a:rPr>
              <a:t>- Court diversion services to re-engage and divert young people into mental health care and other community-based supports</a:t>
            </a:r>
            <a:br>
              <a:rPr lang="en-US" sz="1900" dirty="0">
                <a:latin typeface="Public Sans" pitchFamily="2" charset="0"/>
              </a:rPr>
            </a:br>
            <a:r>
              <a:rPr lang="en-US" sz="1900" dirty="0">
                <a:latin typeface="Public Sans" pitchFamily="2" charset="0"/>
              </a:rPr>
              <a:t>- Custody-based mental health and drug and alcohol services, as well as custody-based diversion, to enable access to treatment and support through-care</a:t>
            </a:r>
            <a:br>
              <a:rPr lang="en-US" sz="1900" dirty="0">
                <a:latin typeface="Public Sans" pitchFamily="2" charset="0"/>
              </a:rPr>
            </a:br>
            <a:r>
              <a:rPr lang="en-US" sz="1900" dirty="0">
                <a:latin typeface="Public Sans" pitchFamily="2" charset="0"/>
              </a:rPr>
              <a:t>- Release planning and community reintegration supports (via the Community Integration Team – CIT) to prevent young people from falling through service gaps and ensure access to community-based care</a:t>
            </a:r>
            <a:br>
              <a:rPr lang="en-US" sz="1900" dirty="0">
                <a:latin typeface="Public Sans" pitchFamily="2" charset="0"/>
              </a:rPr>
            </a:br>
            <a:r>
              <a:rPr lang="en-US" sz="1900" dirty="0">
                <a:latin typeface="Public Sans" pitchFamily="2" charset="0"/>
              </a:rPr>
              <a:t>- Prevention services, via the newly established Safeguards service, which aims to address risk and improve access to mental health care and other supports as a means of preventing at-risk young people’s (re)engagement with the criminal justice system. </a:t>
            </a:r>
          </a:p>
          <a:p>
            <a:endParaRPr lang="en-AU" dirty="0"/>
          </a:p>
        </p:txBody>
      </p:sp>
      <p:sp>
        <p:nvSpPr>
          <p:cNvPr id="3" name="Slide Number Placeholder 2">
            <a:extLst>
              <a:ext uri="{FF2B5EF4-FFF2-40B4-BE49-F238E27FC236}">
                <a16:creationId xmlns:a16="http://schemas.microsoft.com/office/drawing/2014/main" id="{994BDD34-4853-0BED-E7DC-6DB8CFD8BB1B}"/>
              </a:ext>
            </a:extLst>
          </p:cNvPr>
          <p:cNvSpPr>
            <a:spLocks noGrp="1"/>
          </p:cNvSpPr>
          <p:nvPr>
            <p:ph type="sldNum" sz="quarter" idx="16"/>
          </p:nvPr>
        </p:nvSpPr>
        <p:spPr/>
        <p:txBody>
          <a:bodyPr/>
          <a:lstStyle/>
          <a:p>
            <a:fld id="{A2F81DDE-69F7-4235-9C0D-14F3D581849E}" type="slidenum">
              <a:rPr lang="en-AU" smtClean="0"/>
              <a:pPr/>
              <a:t>18</a:t>
            </a:fld>
            <a:endParaRPr lang="en-AU"/>
          </a:p>
        </p:txBody>
      </p:sp>
      <p:sp>
        <p:nvSpPr>
          <p:cNvPr id="4" name="Text Placeholder 3">
            <a:extLst>
              <a:ext uri="{FF2B5EF4-FFF2-40B4-BE49-F238E27FC236}">
                <a16:creationId xmlns:a16="http://schemas.microsoft.com/office/drawing/2014/main" id="{2B33F2CD-0677-85BF-FD16-36DD94548ECC}"/>
              </a:ext>
            </a:extLst>
          </p:cNvPr>
          <p:cNvSpPr>
            <a:spLocks noGrp="1"/>
          </p:cNvSpPr>
          <p:nvPr>
            <p:ph type="body" sz="quarter" idx="17"/>
          </p:nvPr>
        </p:nvSpPr>
        <p:spPr/>
        <p:txBody>
          <a:bodyPr/>
          <a:lstStyle/>
          <a:p>
            <a:r>
              <a:rPr lang="en-US" dirty="0"/>
              <a:t>Forensic Mental Health</a:t>
            </a:r>
            <a:endParaRPr lang="en-AU" dirty="0"/>
          </a:p>
          <a:p>
            <a:endParaRPr lang="en-AU" dirty="0"/>
          </a:p>
        </p:txBody>
      </p:sp>
      <p:sp>
        <p:nvSpPr>
          <p:cNvPr id="5" name="Footer Placeholder 4">
            <a:extLst>
              <a:ext uri="{FF2B5EF4-FFF2-40B4-BE49-F238E27FC236}">
                <a16:creationId xmlns:a16="http://schemas.microsoft.com/office/drawing/2014/main" id="{3567228B-F1F2-0BE1-75E1-EBD410FD449C}"/>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3597342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891B6A-ABDF-C778-8A5C-FC06097F13FE}"/>
              </a:ext>
            </a:extLst>
          </p:cNvPr>
          <p:cNvSpPr>
            <a:spLocks noGrp="1"/>
          </p:cNvSpPr>
          <p:nvPr>
            <p:ph sz="half" idx="1"/>
          </p:nvPr>
        </p:nvSpPr>
        <p:spPr/>
        <p:txBody>
          <a:bodyPr/>
          <a:lstStyle/>
          <a:p>
            <a:r>
              <a:rPr lang="en-US" dirty="0">
                <a:latin typeface="Public Sans" pitchFamily="2" charset="0"/>
              </a:rPr>
              <a:t>Services Include:</a:t>
            </a:r>
          </a:p>
          <a:p>
            <a:pPr marL="342900" indent="-342900">
              <a:buFont typeface="Arial" panose="020B0604020202020204" pitchFamily="34" charset="0"/>
              <a:buChar char="•"/>
            </a:pPr>
            <a:r>
              <a:rPr lang="en-US" dirty="0">
                <a:latin typeface="Public Sans" pitchFamily="2" charset="0"/>
              </a:rPr>
              <a:t>Psychiatry</a:t>
            </a:r>
          </a:p>
          <a:p>
            <a:pPr marL="342900" indent="-342900">
              <a:buFont typeface="Arial" panose="020B0604020202020204" pitchFamily="34" charset="0"/>
              <a:buChar char="•"/>
            </a:pPr>
            <a:r>
              <a:rPr lang="en-US" dirty="0">
                <a:latin typeface="Public Sans" pitchFamily="2" charset="0"/>
              </a:rPr>
              <a:t>Mental Health Nursing</a:t>
            </a:r>
          </a:p>
          <a:p>
            <a:pPr marL="342900" indent="-342900">
              <a:buFont typeface="Arial" panose="020B0604020202020204" pitchFamily="34" charset="0"/>
              <a:buChar char="•"/>
            </a:pPr>
            <a:r>
              <a:rPr lang="en-US" dirty="0">
                <a:latin typeface="Public Sans" pitchFamily="2" charset="0"/>
              </a:rPr>
              <a:t>Psychology – including both Forensic and Clinical </a:t>
            </a:r>
          </a:p>
          <a:p>
            <a:pPr marL="342900" indent="-342900">
              <a:buFont typeface="Arial" panose="020B0604020202020204" pitchFamily="34" charset="0"/>
              <a:buChar char="•"/>
            </a:pPr>
            <a:r>
              <a:rPr lang="en-US" dirty="0">
                <a:latin typeface="Public Sans" pitchFamily="2" charset="0"/>
              </a:rPr>
              <a:t>Occupational Therapy</a:t>
            </a:r>
          </a:p>
          <a:p>
            <a:pPr marL="342900" indent="-342900">
              <a:buFont typeface="Arial" panose="020B0604020202020204" pitchFamily="34" charset="0"/>
              <a:buChar char="•"/>
            </a:pPr>
            <a:r>
              <a:rPr lang="en-US" dirty="0">
                <a:latin typeface="Public Sans" pitchFamily="2" charset="0"/>
              </a:rPr>
              <a:t>Social Work</a:t>
            </a:r>
          </a:p>
          <a:p>
            <a:pPr marL="342900" indent="-342900">
              <a:buFont typeface="Arial" panose="020B0604020202020204" pitchFamily="34" charset="0"/>
              <a:buChar char="•"/>
            </a:pPr>
            <a:r>
              <a:rPr lang="en-US" dirty="0">
                <a:latin typeface="Public Sans" pitchFamily="2" charset="0"/>
              </a:rPr>
              <a:t>Speech Pathology</a:t>
            </a:r>
          </a:p>
          <a:p>
            <a:pPr marL="342900" indent="-342900">
              <a:buFont typeface="Arial" panose="020B0604020202020204" pitchFamily="34" charset="0"/>
              <a:buChar char="•"/>
            </a:pPr>
            <a:r>
              <a:rPr lang="en-US" dirty="0">
                <a:latin typeface="Public Sans" pitchFamily="2" charset="0"/>
              </a:rPr>
              <a:t>Eating Disorders</a:t>
            </a:r>
          </a:p>
          <a:p>
            <a:pPr marL="342900" indent="-342900">
              <a:buFont typeface="Arial" panose="020B0604020202020204" pitchFamily="34" charset="0"/>
              <a:buChar char="•"/>
            </a:pPr>
            <a:r>
              <a:rPr lang="en-US" dirty="0">
                <a:latin typeface="Public Sans" pitchFamily="2" charset="0"/>
              </a:rPr>
              <a:t>Art Therapy</a:t>
            </a:r>
          </a:p>
          <a:p>
            <a:endParaRPr lang="en-AU" dirty="0"/>
          </a:p>
        </p:txBody>
      </p:sp>
      <p:sp>
        <p:nvSpPr>
          <p:cNvPr id="3" name="Slide Number Placeholder 2">
            <a:extLst>
              <a:ext uri="{FF2B5EF4-FFF2-40B4-BE49-F238E27FC236}">
                <a16:creationId xmlns:a16="http://schemas.microsoft.com/office/drawing/2014/main" id="{7F283E84-20A8-5E43-0338-CC4D240EA7D7}"/>
              </a:ext>
            </a:extLst>
          </p:cNvPr>
          <p:cNvSpPr>
            <a:spLocks noGrp="1"/>
          </p:cNvSpPr>
          <p:nvPr>
            <p:ph type="sldNum" sz="quarter" idx="16"/>
          </p:nvPr>
        </p:nvSpPr>
        <p:spPr/>
        <p:txBody>
          <a:bodyPr/>
          <a:lstStyle/>
          <a:p>
            <a:fld id="{A2F81DDE-69F7-4235-9C0D-14F3D581849E}" type="slidenum">
              <a:rPr lang="en-AU" smtClean="0"/>
              <a:pPr/>
              <a:t>19</a:t>
            </a:fld>
            <a:endParaRPr lang="en-AU"/>
          </a:p>
        </p:txBody>
      </p:sp>
      <p:sp>
        <p:nvSpPr>
          <p:cNvPr id="4" name="Text Placeholder 3">
            <a:extLst>
              <a:ext uri="{FF2B5EF4-FFF2-40B4-BE49-F238E27FC236}">
                <a16:creationId xmlns:a16="http://schemas.microsoft.com/office/drawing/2014/main" id="{9EA2EE45-24D7-60BD-E32E-34099BB8CA52}"/>
              </a:ext>
            </a:extLst>
          </p:cNvPr>
          <p:cNvSpPr>
            <a:spLocks noGrp="1"/>
          </p:cNvSpPr>
          <p:nvPr>
            <p:ph type="body" sz="quarter" idx="17"/>
          </p:nvPr>
        </p:nvSpPr>
        <p:spPr/>
        <p:txBody>
          <a:bodyPr/>
          <a:lstStyle/>
          <a:p>
            <a:r>
              <a:rPr lang="en-US" dirty="0"/>
              <a:t>Forensic Mental Health</a:t>
            </a:r>
            <a:endParaRPr lang="en-AU" dirty="0"/>
          </a:p>
        </p:txBody>
      </p:sp>
      <p:sp>
        <p:nvSpPr>
          <p:cNvPr id="5" name="Footer Placeholder 4">
            <a:extLst>
              <a:ext uri="{FF2B5EF4-FFF2-40B4-BE49-F238E27FC236}">
                <a16:creationId xmlns:a16="http://schemas.microsoft.com/office/drawing/2014/main" id="{A5AACDB5-277B-720E-FB2C-CF736B85047C}"/>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2733856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34961" y="1810937"/>
            <a:ext cx="5469073" cy="4136236"/>
          </a:xfrm>
        </p:spPr>
        <p:txBody>
          <a:bodyPr/>
          <a:lstStyle/>
          <a:p>
            <a:r>
              <a:rPr lang="en-US" altLang="en-US" dirty="0">
                <a:solidFill>
                  <a:srgbClr val="002664"/>
                </a:solidFill>
              </a:rPr>
              <a:t>We acknowledge the traditional custodians of the country in which we live on, work on and walk upon and pay respect to ancestors, elders, past, present and future.</a:t>
            </a:r>
          </a:p>
          <a:p>
            <a:endParaRPr lang="en-US" altLang="en-US" dirty="0">
              <a:solidFill>
                <a:srgbClr val="002664"/>
              </a:solidFill>
            </a:endParaRPr>
          </a:p>
          <a:p>
            <a:r>
              <a:rPr lang="en-US" altLang="en-US" dirty="0">
                <a:solidFill>
                  <a:srgbClr val="002664"/>
                </a:solidFill>
              </a:rPr>
              <a:t>Always was and always will be unceded Aboriginal lands.</a:t>
            </a:r>
          </a:p>
          <a:p>
            <a:endParaRPr lang="en-AU" dirty="0"/>
          </a:p>
        </p:txBody>
      </p:sp>
      <p:sp>
        <p:nvSpPr>
          <p:cNvPr id="3" name="Slide Number Placeholder 2"/>
          <p:cNvSpPr>
            <a:spLocks noGrp="1"/>
          </p:cNvSpPr>
          <p:nvPr>
            <p:ph type="sldNum" sz="quarter" idx="16"/>
          </p:nvPr>
        </p:nvSpPr>
        <p:spPr/>
        <p:txBody>
          <a:bodyPr/>
          <a:lstStyle/>
          <a:p>
            <a:fld id="{A2F81DDE-69F7-4235-9C0D-14F3D581849E}" type="slidenum">
              <a:rPr lang="en-AU" smtClean="0"/>
              <a:pPr/>
              <a:t>2</a:t>
            </a:fld>
            <a:endParaRPr lang="en-AU"/>
          </a:p>
        </p:txBody>
      </p:sp>
      <p:sp>
        <p:nvSpPr>
          <p:cNvPr id="4" name="Text Placeholder 3"/>
          <p:cNvSpPr>
            <a:spLocks noGrp="1"/>
          </p:cNvSpPr>
          <p:nvPr>
            <p:ph type="body" sz="quarter" idx="17"/>
          </p:nvPr>
        </p:nvSpPr>
        <p:spPr/>
        <p:txBody>
          <a:bodyPr/>
          <a:lstStyle/>
          <a:p>
            <a:r>
              <a:rPr lang="en-US" dirty="0"/>
              <a:t>Acknowledgement of Country</a:t>
            </a:r>
            <a:endParaRPr lang="en-AU" dirty="0"/>
          </a:p>
        </p:txBody>
      </p:sp>
      <p:sp>
        <p:nvSpPr>
          <p:cNvPr id="5" name="Footer Placeholder 4"/>
          <p:cNvSpPr>
            <a:spLocks noGrp="1"/>
          </p:cNvSpPr>
          <p:nvPr>
            <p:ph type="ftr" sz="quarter" idx="15"/>
          </p:nvPr>
        </p:nvSpPr>
        <p:spPr/>
        <p:txBody>
          <a:bodyPr/>
          <a:lstStyle/>
          <a:p>
            <a:r>
              <a:rPr lang="en-AU"/>
              <a:t>Justice Health and Forensic Mental Health Network</a:t>
            </a:r>
          </a:p>
        </p:txBody>
      </p:sp>
      <p:pic>
        <p:nvPicPr>
          <p:cNvPr id="6" name="Picture 5"/>
          <p:cNvPicPr>
            <a:picLocks noChangeAspect="1"/>
          </p:cNvPicPr>
          <p:nvPr/>
        </p:nvPicPr>
        <p:blipFill>
          <a:blip r:embed="rId2"/>
          <a:stretch>
            <a:fillRect/>
          </a:stretch>
        </p:blipFill>
        <p:spPr>
          <a:xfrm>
            <a:off x="6177666" y="1997335"/>
            <a:ext cx="5139792" cy="3421863"/>
          </a:xfrm>
          <a:prstGeom prst="rect">
            <a:avLst/>
          </a:prstGeom>
        </p:spPr>
      </p:pic>
    </p:spTree>
    <p:extLst>
      <p:ext uri="{BB962C8B-B14F-4D97-AF65-F5344CB8AC3E}">
        <p14:creationId xmlns:p14="http://schemas.microsoft.com/office/powerpoint/2010/main" val="4027516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96D44-93E5-32DA-EB73-E281E3CC7CAB}"/>
              </a:ext>
            </a:extLst>
          </p:cNvPr>
          <p:cNvSpPr>
            <a:spLocks noGrp="1"/>
          </p:cNvSpPr>
          <p:nvPr>
            <p:ph sz="half" idx="1"/>
          </p:nvPr>
        </p:nvSpPr>
        <p:spPr>
          <a:xfrm>
            <a:off x="334961" y="1801510"/>
            <a:ext cx="9010005" cy="4136236"/>
          </a:xfrm>
        </p:spPr>
        <p:txBody>
          <a:bodyPr>
            <a:normAutofit/>
          </a:bodyPr>
          <a:lstStyle/>
          <a:p>
            <a:pPr marL="342900" indent="-342900">
              <a:buFont typeface="Arial" panose="020B0604020202020204" pitchFamily="34" charset="0"/>
              <a:buChar char="•"/>
            </a:pPr>
            <a:r>
              <a:rPr lang="en-AU" dirty="0"/>
              <a:t>Nursing, Midwifery &amp; Clinical Governance</a:t>
            </a:r>
            <a:endParaRPr lang="en-US" dirty="0"/>
          </a:p>
          <a:p>
            <a:pPr marL="879475" indent="-342900">
              <a:buFont typeface="Courier New" panose="02070309020205020404" pitchFamily="49" charset="0"/>
              <a:buChar char="o"/>
            </a:pPr>
            <a:r>
              <a:rPr lang="en-US" dirty="0"/>
              <a:t>Nursing Clinical Governance</a:t>
            </a:r>
          </a:p>
          <a:p>
            <a:pPr lvl="1"/>
            <a:endParaRPr lang="en-AU" dirty="0"/>
          </a:p>
          <a:p>
            <a:pPr marL="342900" indent="-342900">
              <a:buFont typeface="Arial" panose="020B0604020202020204" pitchFamily="34" charset="0"/>
              <a:buChar char="•"/>
            </a:pPr>
            <a:r>
              <a:rPr lang="en-US" dirty="0"/>
              <a:t>Digital Health and Information Directorate</a:t>
            </a:r>
          </a:p>
          <a:p>
            <a:pPr marL="879475" indent="-342900">
              <a:buFont typeface="Courier New" panose="02070309020205020404" pitchFamily="49" charset="0"/>
              <a:buChar char="o"/>
            </a:pPr>
            <a:r>
              <a:rPr lang="en-US" dirty="0"/>
              <a:t>SDHR – 2026 with HNW LHD</a:t>
            </a:r>
          </a:p>
          <a:p>
            <a:pPr marL="342900" indent="-342900">
              <a:buFont typeface="Wingdings" panose="05000000000000000000" pitchFamily="2" charset="2"/>
              <a:buChar char="v"/>
            </a:pPr>
            <a:endParaRPr lang="en-AU" dirty="0"/>
          </a:p>
          <a:p>
            <a:pPr marL="342900" indent="-342900">
              <a:buFont typeface="Arial" panose="020B0604020202020204" pitchFamily="34" charset="0"/>
              <a:buChar char="•"/>
            </a:pPr>
            <a:r>
              <a:rPr lang="en-US" dirty="0"/>
              <a:t>Executive Medical Services Directorate</a:t>
            </a:r>
          </a:p>
          <a:p>
            <a:pPr marL="879475" indent="-342900">
              <a:buFont typeface="Courier New" panose="02070309020205020404" pitchFamily="49" charset="0"/>
              <a:buChar char="o"/>
            </a:pPr>
            <a:r>
              <a:rPr lang="en-US" dirty="0"/>
              <a:t>Professional Leadership and Standards</a:t>
            </a:r>
          </a:p>
          <a:p>
            <a:pPr marL="879475" indent="-342900">
              <a:buFont typeface="Courier New" panose="02070309020205020404" pitchFamily="49" charset="0"/>
              <a:buChar char="o"/>
            </a:pPr>
            <a:r>
              <a:rPr lang="en-US" dirty="0"/>
              <a:t>Pharmacy</a:t>
            </a:r>
          </a:p>
          <a:p>
            <a:pPr marL="879475" indent="-342900">
              <a:buFont typeface="Courier New" panose="02070309020205020404" pitchFamily="49" charset="0"/>
              <a:buChar char="o"/>
            </a:pPr>
            <a:r>
              <a:rPr lang="en-US" dirty="0"/>
              <a:t>Research</a:t>
            </a:r>
            <a:endParaRPr lang="en-AU" dirty="0"/>
          </a:p>
        </p:txBody>
      </p:sp>
      <p:sp>
        <p:nvSpPr>
          <p:cNvPr id="3" name="Slide Number Placeholder 2">
            <a:extLst>
              <a:ext uri="{FF2B5EF4-FFF2-40B4-BE49-F238E27FC236}">
                <a16:creationId xmlns:a16="http://schemas.microsoft.com/office/drawing/2014/main" id="{F4335658-1B4B-A730-1485-BFBED312EF53}"/>
              </a:ext>
            </a:extLst>
          </p:cNvPr>
          <p:cNvSpPr>
            <a:spLocks noGrp="1"/>
          </p:cNvSpPr>
          <p:nvPr>
            <p:ph type="sldNum" sz="quarter" idx="16"/>
          </p:nvPr>
        </p:nvSpPr>
        <p:spPr/>
        <p:txBody>
          <a:bodyPr/>
          <a:lstStyle/>
          <a:p>
            <a:fld id="{A2F81DDE-69F7-4235-9C0D-14F3D581849E}" type="slidenum">
              <a:rPr lang="en-AU" smtClean="0"/>
              <a:pPr/>
              <a:t>20</a:t>
            </a:fld>
            <a:endParaRPr lang="en-AU"/>
          </a:p>
        </p:txBody>
      </p:sp>
      <p:sp>
        <p:nvSpPr>
          <p:cNvPr id="4" name="Text Placeholder 3">
            <a:extLst>
              <a:ext uri="{FF2B5EF4-FFF2-40B4-BE49-F238E27FC236}">
                <a16:creationId xmlns:a16="http://schemas.microsoft.com/office/drawing/2014/main" id="{EF6FC7F2-5193-CD24-A8C0-09AEB90E3BB0}"/>
              </a:ext>
            </a:extLst>
          </p:cNvPr>
          <p:cNvSpPr>
            <a:spLocks noGrp="1"/>
          </p:cNvSpPr>
          <p:nvPr>
            <p:ph type="body" sz="quarter" idx="17"/>
          </p:nvPr>
        </p:nvSpPr>
        <p:spPr>
          <a:xfrm>
            <a:off x="334961" y="368301"/>
            <a:ext cx="8893879" cy="1009652"/>
          </a:xfrm>
        </p:spPr>
        <p:txBody>
          <a:bodyPr/>
          <a:lstStyle/>
          <a:p>
            <a:r>
              <a:rPr lang="en-US" dirty="0"/>
              <a:t>Justice Health NSW Other Directorates</a:t>
            </a:r>
            <a:endParaRPr lang="en-AU" dirty="0"/>
          </a:p>
        </p:txBody>
      </p:sp>
      <p:sp>
        <p:nvSpPr>
          <p:cNvPr id="5" name="Footer Placeholder 4">
            <a:extLst>
              <a:ext uri="{FF2B5EF4-FFF2-40B4-BE49-F238E27FC236}">
                <a16:creationId xmlns:a16="http://schemas.microsoft.com/office/drawing/2014/main" id="{5E952259-4B01-D07E-1FD1-7E511179ED3E}"/>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4108143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D82AF4-807B-98E6-B717-9C6C87241A8E}"/>
              </a:ext>
            </a:extLst>
          </p:cNvPr>
          <p:cNvSpPr>
            <a:spLocks noGrp="1"/>
          </p:cNvSpPr>
          <p:nvPr>
            <p:ph sz="half" idx="1"/>
          </p:nvPr>
        </p:nvSpPr>
        <p:spPr>
          <a:xfrm>
            <a:off x="334961" y="1810937"/>
            <a:ext cx="10779241" cy="4136236"/>
          </a:xfrm>
        </p:spPr>
        <p:txBody>
          <a:bodyPr/>
          <a:lstStyle/>
          <a:p>
            <a:r>
              <a:rPr lang="en-US" dirty="0"/>
              <a:t>Clinical Streams:</a:t>
            </a:r>
          </a:p>
          <a:p>
            <a:pPr marL="342900" indent="-342900">
              <a:buFont typeface="Arial" panose="020B0604020202020204" pitchFamily="34" charset="0"/>
              <a:buChar char="•"/>
            </a:pPr>
            <a:r>
              <a:rPr lang="en-US" dirty="0"/>
              <a:t>Population Health – STIs, BBVs, Communicable Diseases, Public Health Response</a:t>
            </a:r>
          </a:p>
          <a:p>
            <a:pPr marL="342900" indent="-342900">
              <a:buFont typeface="Arial" panose="020B0604020202020204" pitchFamily="34" charset="0"/>
              <a:buChar char="•"/>
            </a:pPr>
            <a:r>
              <a:rPr lang="en-US" dirty="0"/>
              <a:t>Drug and Alcohol Services</a:t>
            </a:r>
          </a:p>
          <a:p>
            <a:endParaRPr lang="en-US" dirty="0"/>
          </a:p>
          <a:p>
            <a:r>
              <a:rPr lang="en-US" dirty="0"/>
              <a:t>Allied Health Directorate</a:t>
            </a:r>
          </a:p>
          <a:p>
            <a:pPr marL="342900" indent="-342900">
              <a:buFont typeface="Arial" panose="020B0604020202020204" pitchFamily="34" charset="0"/>
              <a:buChar char="•"/>
            </a:pPr>
            <a:r>
              <a:rPr lang="en-US" dirty="0"/>
              <a:t>Strategy and Governance for Allied Health initiatives and workforce</a:t>
            </a:r>
          </a:p>
          <a:p>
            <a:pPr marL="342900" indent="-342900">
              <a:buFont typeface="Arial" panose="020B0604020202020204" pitchFamily="34" charset="0"/>
              <a:buChar char="•"/>
            </a:pPr>
            <a:r>
              <a:rPr lang="en-US" dirty="0"/>
              <a:t>Professional leadership for all 15 allied health professional groups, representing over 170 staff</a:t>
            </a:r>
            <a:endParaRPr lang="en-AU" dirty="0"/>
          </a:p>
        </p:txBody>
      </p:sp>
      <p:sp>
        <p:nvSpPr>
          <p:cNvPr id="3" name="Slide Number Placeholder 2">
            <a:extLst>
              <a:ext uri="{FF2B5EF4-FFF2-40B4-BE49-F238E27FC236}">
                <a16:creationId xmlns:a16="http://schemas.microsoft.com/office/drawing/2014/main" id="{164E6DD6-6E64-8252-ED92-B723B38863D4}"/>
              </a:ext>
            </a:extLst>
          </p:cNvPr>
          <p:cNvSpPr>
            <a:spLocks noGrp="1"/>
          </p:cNvSpPr>
          <p:nvPr>
            <p:ph type="sldNum" sz="quarter" idx="16"/>
          </p:nvPr>
        </p:nvSpPr>
        <p:spPr/>
        <p:txBody>
          <a:bodyPr/>
          <a:lstStyle/>
          <a:p>
            <a:fld id="{A2F81DDE-69F7-4235-9C0D-14F3D581849E}" type="slidenum">
              <a:rPr lang="en-AU" smtClean="0"/>
              <a:pPr/>
              <a:t>21</a:t>
            </a:fld>
            <a:endParaRPr lang="en-AU"/>
          </a:p>
        </p:txBody>
      </p:sp>
      <p:sp>
        <p:nvSpPr>
          <p:cNvPr id="4" name="Text Placeholder 3">
            <a:extLst>
              <a:ext uri="{FF2B5EF4-FFF2-40B4-BE49-F238E27FC236}">
                <a16:creationId xmlns:a16="http://schemas.microsoft.com/office/drawing/2014/main" id="{5B9E70C9-8FF2-5143-2E51-BD92D7E753EB}"/>
              </a:ext>
            </a:extLst>
          </p:cNvPr>
          <p:cNvSpPr>
            <a:spLocks noGrp="1"/>
          </p:cNvSpPr>
          <p:nvPr>
            <p:ph type="body" sz="quarter" idx="17"/>
          </p:nvPr>
        </p:nvSpPr>
        <p:spPr/>
        <p:txBody>
          <a:bodyPr/>
          <a:lstStyle/>
          <a:p>
            <a:r>
              <a:rPr lang="en-US" dirty="0"/>
              <a:t>Population and Preventative Health</a:t>
            </a:r>
            <a:endParaRPr lang="en-AU" dirty="0"/>
          </a:p>
        </p:txBody>
      </p:sp>
      <p:sp>
        <p:nvSpPr>
          <p:cNvPr id="5" name="Footer Placeholder 4">
            <a:extLst>
              <a:ext uri="{FF2B5EF4-FFF2-40B4-BE49-F238E27FC236}">
                <a16:creationId xmlns:a16="http://schemas.microsoft.com/office/drawing/2014/main" id="{C2D60A49-A3D5-D61B-FFC4-184CD2FBCFC7}"/>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2945307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D8C2E8-C64F-ED62-F5EE-B57947C2C09D}"/>
              </a:ext>
            </a:extLst>
          </p:cNvPr>
          <p:cNvSpPr>
            <a:spLocks noGrp="1"/>
          </p:cNvSpPr>
          <p:nvPr>
            <p:ph type="sldNum" sz="quarter" idx="16"/>
          </p:nvPr>
        </p:nvSpPr>
        <p:spPr/>
        <p:txBody>
          <a:bodyPr/>
          <a:lstStyle/>
          <a:p>
            <a:fld id="{A2F81DDE-69F7-4235-9C0D-14F3D581849E}" type="slidenum">
              <a:rPr lang="en-AU" smtClean="0"/>
              <a:pPr/>
              <a:t>22</a:t>
            </a:fld>
            <a:endParaRPr lang="en-AU"/>
          </a:p>
        </p:txBody>
      </p:sp>
      <p:sp>
        <p:nvSpPr>
          <p:cNvPr id="4" name="Text Placeholder 3">
            <a:extLst>
              <a:ext uri="{FF2B5EF4-FFF2-40B4-BE49-F238E27FC236}">
                <a16:creationId xmlns:a16="http://schemas.microsoft.com/office/drawing/2014/main" id="{EBD0730D-185F-AA99-3F4D-2976D36E0AC7}"/>
              </a:ext>
            </a:extLst>
          </p:cNvPr>
          <p:cNvSpPr>
            <a:spLocks noGrp="1"/>
          </p:cNvSpPr>
          <p:nvPr>
            <p:ph type="body" sz="quarter" idx="17"/>
          </p:nvPr>
        </p:nvSpPr>
        <p:spPr/>
        <p:txBody>
          <a:bodyPr/>
          <a:lstStyle/>
          <a:p>
            <a:r>
              <a:rPr lang="en-US" dirty="0"/>
              <a:t>Drug and Alcohol Services</a:t>
            </a:r>
            <a:endParaRPr lang="en-AU" dirty="0"/>
          </a:p>
        </p:txBody>
      </p:sp>
      <p:sp>
        <p:nvSpPr>
          <p:cNvPr id="5" name="Footer Placeholder 4">
            <a:extLst>
              <a:ext uri="{FF2B5EF4-FFF2-40B4-BE49-F238E27FC236}">
                <a16:creationId xmlns:a16="http://schemas.microsoft.com/office/drawing/2014/main" id="{C13A9549-E870-F45A-9C42-8E109A883082}"/>
              </a:ext>
            </a:extLst>
          </p:cNvPr>
          <p:cNvSpPr>
            <a:spLocks noGrp="1"/>
          </p:cNvSpPr>
          <p:nvPr>
            <p:ph type="ftr" sz="quarter" idx="15"/>
          </p:nvPr>
        </p:nvSpPr>
        <p:spPr/>
        <p:txBody>
          <a:bodyPr/>
          <a:lstStyle/>
          <a:p>
            <a:r>
              <a:rPr lang="en-AU"/>
              <a:t>Justice Health and Forensic Mental Health Network</a:t>
            </a:r>
          </a:p>
        </p:txBody>
      </p:sp>
      <p:graphicFrame>
        <p:nvGraphicFramePr>
          <p:cNvPr id="6" name="Diagram 5">
            <a:extLst>
              <a:ext uri="{FF2B5EF4-FFF2-40B4-BE49-F238E27FC236}">
                <a16:creationId xmlns:a16="http://schemas.microsoft.com/office/drawing/2014/main" id="{BBCEB48C-3ED5-8DBD-AB9B-A7C34D149CB9}"/>
              </a:ext>
            </a:extLst>
          </p:cNvPr>
          <p:cNvGraphicFramePr/>
          <p:nvPr>
            <p:extLst>
              <p:ext uri="{D42A27DB-BD31-4B8C-83A1-F6EECF244321}">
                <p14:modId xmlns:p14="http://schemas.microsoft.com/office/powerpoint/2010/main" val="255494410"/>
              </p:ext>
            </p:extLst>
          </p:nvPr>
        </p:nvGraphicFramePr>
        <p:xfrm>
          <a:off x="334962" y="1736201"/>
          <a:ext cx="3751942" cy="4393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3F0B259B-4CD2-004D-573A-59FFF85531C5}"/>
              </a:ext>
            </a:extLst>
          </p:cNvPr>
          <p:cNvPicPr>
            <a:picLocks noChangeAspect="1"/>
          </p:cNvPicPr>
          <p:nvPr/>
        </p:nvPicPr>
        <p:blipFill>
          <a:blip r:embed="rId7"/>
          <a:stretch>
            <a:fillRect/>
          </a:stretch>
        </p:blipFill>
        <p:spPr>
          <a:xfrm>
            <a:off x="4086904" y="1736203"/>
            <a:ext cx="3857767" cy="3368232"/>
          </a:xfrm>
          <a:prstGeom prst="rect">
            <a:avLst/>
          </a:prstGeom>
          <a:solidFill>
            <a:schemeClr val="accent4">
              <a:lumMod val="40000"/>
              <a:lumOff val="60000"/>
            </a:schemeClr>
          </a:solidFill>
        </p:spPr>
      </p:pic>
      <p:pic>
        <p:nvPicPr>
          <p:cNvPr id="9" name="Picture 8">
            <a:extLst>
              <a:ext uri="{FF2B5EF4-FFF2-40B4-BE49-F238E27FC236}">
                <a16:creationId xmlns:a16="http://schemas.microsoft.com/office/drawing/2014/main" id="{4921F06D-C199-C879-E7C3-C50EAA54485D}"/>
              </a:ext>
            </a:extLst>
          </p:cNvPr>
          <p:cNvPicPr>
            <a:picLocks noChangeAspect="1"/>
          </p:cNvPicPr>
          <p:nvPr/>
        </p:nvPicPr>
        <p:blipFill>
          <a:blip r:embed="rId8"/>
          <a:stretch>
            <a:fillRect/>
          </a:stretch>
        </p:blipFill>
        <p:spPr>
          <a:xfrm>
            <a:off x="7997907" y="1736201"/>
            <a:ext cx="4147794" cy="3368233"/>
          </a:xfrm>
          <a:prstGeom prst="rect">
            <a:avLst/>
          </a:prstGeom>
        </p:spPr>
      </p:pic>
      <p:grpSp>
        <p:nvGrpSpPr>
          <p:cNvPr id="10" name="Group 9">
            <a:extLst>
              <a:ext uri="{FF2B5EF4-FFF2-40B4-BE49-F238E27FC236}">
                <a16:creationId xmlns:a16="http://schemas.microsoft.com/office/drawing/2014/main" id="{D3FBB573-4BFD-2D35-27FF-251B66CB6A26}"/>
              </a:ext>
            </a:extLst>
          </p:cNvPr>
          <p:cNvGrpSpPr/>
          <p:nvPr/>
        </p:nvGrpSpPr>
        <p:grpSpPr>
          <a:xfrm>
            <a:off x="2652506" y="3206186"/>
            <a:ext cx="981945" cy="1070658"/>
            <a:chOff x="3673435" y="1143234"/>
            <a:chExt cx="1557873" cy="1454849"/>
          </a:xfrm>
        </p:grpSpPr>
        <p:sp>
          <p:nvSpPr>
            <p:cNvPr id="11" name="Hexagon 10">
              <a:extLst>
                <a:ext uri="{FF2B5EF4-FFF2-40B4-BE49-F238E27FC236}">
                  <a16:creationId xmlns:a16="http://schemas.microsoft.com/office/drawing/2014/main" id="{9C2FD8C6-014F-5FA0-8D3E-435889250164}"/>
                </a:ext>
              </a:extLst>
            </p:cNvPr>
            <p:cNvSpPr/>
            <p:nvPr/>
          </p:nvSpPr>
          <p:spPr>
            <a:xfrm rot="5400000">
              <a:off x="3724947" y="1091722"/>
              <a:ext cx="1454849" cy="1557873"/>
            </a:xfrm>
            <a:prstGeom prst="hexagon">
              <a:avLst>
                <a:gd name="adj" fmla="val 25000"/>
                <a:gd name="vf" fmla="val 115470"/>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2" name="Hexagon 4">
              <a:extLst>
                <a:ext uri="{FF2B5EF4-FFF2-40B4-BE49-F238E27FC236}">
                  <a16:creationId xmlns:a16="http://schemas.microsoft.com/office/drawing/2014/main" id="{BB8E2422-9CB0-6C0E-632B-6FB1934D6759}"/>
                </a:ext>
              </a:extLst>
            </p:cNvPr>
            <p:cNvSpPr txBox="1"/>
            <p:nvPr/>
          </p:nvSpPr>
          <p:spPr>
            <a:xfrm>
              <a:off x="3933080" y="1385709"/>
              <a:ext cx="1149339" cy="9698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1200" kern="1200" dirty="0"/>
                <a:t>Research M</a:t>
              </a:r>
              <a:r>
                <a:rPr lang="en-US" sz="1200" dirty="0"/>
                <a:t>onitoring </a:t>
              </a:r>
              <a:r>
                <a:rPr lang="en-US" sz="1200" kern="1200" dirty="0"/>
                <a:t>Evaluation</a:t>
              </a:r>
              <a:endParaRPr lang="en-AU" sz="1200" kern="1200" dirty="0"/>
            </a:p>
          </p:txBody>
        </p:sp>
      </p:grpSp>
    </p:spTree>
    <p:extLst>
      <p:ext uri="{BB962C8B-B14F-4D97-AF65-F5344CB8AC3E}">
        <p14:creationId xmlns:p14="http://schemas.microsoft.com/office/powerpoint/2010/main" val="3918231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3561B8-48D2-BDD5-E906-5E99CAAE5BA9}"/>
              </a:ext>
            </a:extLst>
          </p:cNvPr>
          <p:cNvSpPr>
            <a:spLocks noGrp="1"/>
          </p:cNvSpPr>
          <p:nvPr>
            <p:ph type="sldNum" sz="quarter" idx="16"/>
          </p:nvPr>
        </p:nvSpPr>
        <p:spPr/>
        <p:txBody>
          <a:bodyPr/>
          <a:lstStyle/>
          <a:p>
            <a:fld id="{A2F81DDE-69F7-4235-9C0D-14F3D581849E}" type="slidenum">
              <a:rPr lang="en-AU" smtClean="0"/>
              <a:pPr/>
              <a:t>23</a:t>
            </a:fld>
            <a:endParaRPr lang="en-AU"/>
          </a:p>
        </p:txBody>
      </p:sp>
      <p:sp>
        <p:nvSpPr>
          <p:cNvPr id="4" name="Text Placeholder 3">
            <a:extLst>
              <a:ext uri="{FF2B5EF4-FFF2-40B4-BE49-F238E27FC236}">
                <a16:creationId xmlns:a16="http://schemas.microsoft.com/office/drawing/2014/main" id="{60E1B1BD-C496-903D-4629-653DDD31BD46}"/>
              </a:ext>
            </a:extLst>
          </p:cNvPr>
          <p:cNvSpPr>
            <a:spLocks noGrp="1"/>
          </p:cNvSpPr>
          <p:nvPr>
            <p:ph type="body" sz="quarter" idx="17"/>
          </p:nvPr>
        </p:nvSpPr>
        <p:spPr>
          <a:xfrm>
            <a:off x="334962" y="406399"/>
            <a:ext cx="7341980" cy="1009652"/>
          </a:xfrm>
        </p:spPr>
        <p:txBody>
          <a:bodyPr>
            <a:normAutofit/>
          </a:bodyPr>
          <a:lstStyle/>
          <a:p>
            <a:r>
              <a:rPr lang="en-GB" dirty="0"/>
              <a:t>Population Health</a:t>
            </a:r>
          </a:p>
        </p:txBody>
      </p:sp>
      <p:sp>
        <p:nvSpPr>
          <p:cNvPr id="5" name="Footer Placeholder 4">
            <a:extLst>
              <a:ext uri="{FF2B5EF4-FFF2-40B4-BE49-F238E27FC236}">
                <a16:creationId xmlns:a16="http://schemas.microsoft.com/office/drawing/2014/main" id="{618BE2B7-A911-9D26-F087-6A6133D7CC20}"/>
              </a:ext>
            </a:extLst>
          </p:cNvPr>
          <p:cNvSpPr>
            <a:spLocks noGrp="1"/>
          </p:cNvSpPr>
          <p:nvPr>
            <p:ph type="ftr" sz="quarter" idx="15"/>
          </p:nvPr>
        </p:nvSpPr>
        <p:spPr/>
        <p:txBody>
          <a:bodyPr/>
          <a:lstStyle/>
          <a:p>
            <a:r>
              <a:rPr lang="en-AU"/>
              <a:t>Justice Health and Forensic Mental Health Network</a:t>
            </a:r>
          </a:p>
        </p:txBody>
      </p:sp>
      <p:sp>
        <p:nvSpPr>
          <p:cNvPr id="6" name="Text Placeholder 5">
            <a:extLst>
              <a:ext uri="{FF2B5EF4-FFF2-40B4-BE49-F238E27FC236}">
                <a16:creationId xmlns:a16="http://schemas.microsoft.com/office/drawing/2014/main" id="{68CF9387-42FE-B227-9118-2851A3B93FB6}"/>
              </a:ext>
            </a:extLst>
          </p:cNvPr>
          <p:cNvSpPr>
            <a:spLocks noGrp="1"/>
          </p:cNvSpPr>
          <p:nvPr>
            <p:ph sz="half" idx="1"/>
          </p:nvPr>
        </p:nvSpPr>
        <p:spPr>
          <a:xfrm>
            <a:off x="334963" y="1811338"/>
            <a:ext cx="11458575" cy="4135437"/>
          </a:xfrm>
        </p:spPr>
        <p:txBody>
          <a:bodyPr numCol="1">
            <a:normAutofit/>
          </a:bodyPr>
          <a:lstStyle/>
          <a:p>
            <a:r>
              <a:rPr lang="en-GB" dirty="0"/>
              <a:t>Hepatitis C Services:</a:t>
            </a:r>
            <a:endParaRPr lang="en-US" dirty="0"/>
          </a:p>
          <a:p>
            <a:pPr marL="342900" indent="-342900">
              <a:buFont typeface="Arial" panose="020B0604020202020204" pitchFamily="34" charset="0"/>
              <a:buChar char="•"/>
            </a:pPr>
            <a:r>
              <a:rPr lang="en-US" dirty="0"/>
              <a:t>Screening and innovative testing models – Dried Blood Spot and Point of Care </a:t>
            </a:r>
          </a:p>
          <a:p>
            <a:pPr marL="342900" indent="-342900">
              <a:buFont typeface="Arial" panose="020B0604020202020204" pitchFamily="34" charset="0"/>
              <a:buChar char="•"/>
            </a:pPr>
            <a:r>
              <a:rPr lang="en-US" dirty="0"/>
              <a:t>Nurse Led Model of Care for HCV and NP prescribing treatment </a:t>
            </a:r>
          </a:p>
          <a:p>
            <a:pPr marL="342900" indent="-342900">
              <a:buFont typeface="Arial" panose="020B0604020202020204" pitchFamily="34" charset="0"/>
              <a:buChar char="•"/>
            </a:pPr>
            <a:r>
              <a:rPr lang="en-US" dirty="0"/>
              <a:t>HCV Linkage to care Pilot with inner Sydney </a:t>
            </a:r>
          </a:p>
          <a:p>
            <a:pPr marL="342900" indent="-342900">
              <a:buFont typeface="Arial" panose="020B0604020202020204" pitchFamily="34" charset="0"/>
              <a:buChar char="•"/>
            </a:pPr>
            <a:r>
              <a:rPr lang="en-US" dirty="0"/>
              <a:t>Commencement of a 3-year HCV and Harm Reduction research and implementation project</a:t>
            </a:r>
          </a:p>
          <a:p>
            <a:pPr marL="342900" indent="-342900">
              <a:buFont typeface="Arial" panose="020B0604020202020204" pitchFamily="34" charset="0"/>
              <a:buChar char="•"/>
            </a:pPr>
            <a:r>
              <a:rPr lang="en-US" dirty="0"/>
              <a:t>Development of </a:t>
            </a:r>
            <a:r>
              <a:rPr lang="en-AU" dirty="0"/>
              <a:t>Justice Health NSW</a:t>
            </a:r>
            <a:r>
              <a:rPr lang="en-US" dirty="0"/>
              <a:t> HCV elimination plan</a:t>
            </a:r>
          </a:p>
          <a:p>
            <a:pPr marL="342900" indent="-342900">
              <a:buFont typeface="Arial" panose="020B0604020202020204" pitchFamily="34" charset="0"/>
              <a:buChar char="•"/>
            </a:pPr>
            <a:r>
              <a:rPr lang="en-US" dirty="0"/>
              <a:t>Leading the state in HCV initiations since introduction of Direct Acting Antivirals in 2016</a:t>
            </a:r>
          </a:p>
          <a:p>
            <a:endParaRPr lang="en-US" sz="1900" dirty="0"/>
          </a:p>
        </p:txBody>
      </p:sp>
    </p:spTree>
    <p:extLst>
      <p:ext uri="{BB962C8B-B14F-4D97-AF65-F5344CB8AC3E}">
        <p14:creationId xmlns:p14="http://schemas.microsoft.com/office/powerpoint/2010/main" val="828835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B79CBE-33C1-60A3-E41D-0080EDC5867D}"/>
              </a:ext>
            </a:extLst>
          </p:cNvPr>
          <p:cNvSpPr>
            <a:spLocks noGrp="1"/>
          </p:cNvSpPr>
          <p:nvPr>
            <p:ph sz="half" idx="1"/>
          </p:nvPr>
        </p:nvSpPr>
        <p:spPr/>
        <p:txBody>
          <a:bodyPr/>
          <a:lstStyle/>
          <a:p>
            <a:r>
              <a:rPr lang="en-GB" dirty="0"/>
              <a:t>Harm Reduction:</a:t>
            </a:r>
            <a:endParaRPr lang="en-US" sz="2000" dirty="0"/>
          </a:p>
          <a:p>
            <a:pPr marL="342900" indent="-342900">
              <a:buFont typeface="Arial" panose="020B0604020202020204" pitchFamily="34" charset="0"/>
              <a:buChar char="•"/>
            </a:pPr>
            <a:r>
              <a:rPr lang="en-US" sz="2000" dirty="0"/>
              <a:t>State-wide expansion of a Peer Harm Reduction Model</a:t>
            </a:r>
          </a:p>
          <a:p>
            <a:pPr marL="342900" indent="-342900">
              <a:buFont typeface="Arial" panose="020B0604020202020204" pitchFamily="34" charset="0"/>
              <a:buChar char="•"/>
            </a:pPr>
            <a:r>
              <a:rPr lang="en-US" sz="2000" dirty="0"/>
              <a:t>Workforce development – mandatory Harm Reduction training for all new Correctional staff</a:t>
            </a:r>
          </a:p>
          <a:p>
            <a:pPr marL="342900" indent="-342900">
              <a:buFont typeface="Arial" panose="020B0604020202020204" pitchFamily="34" charset="0"/>
              <a:buChar char="•"/>
            </a:pPr>
            <a:r>
              <a:rPr lang="en-US" sz="2000" dirty="0"/>
              <a:t>An online learning module and videos for patients </a:t>
            </a:r>
          </a:p>
          <a:p>
            <a:pPr marL="342900" indent="-342900">
              <a:buFont typeface="Arial" panose="020B0604020202020204" pitchFamily="34" charset="0"/>
              <a:buChar char="•"/>
            </a:pPr>
            <a:r>
              <a:rPr lang="en-US" sz="2000" dirty="0"/>
              <a:t>Take Home Naloxone</a:t>
            </a:r>
          </a:p>
          <a:p>
            <a:pPr marL="342900" indent="-342900">
              <a:buFont typeface="Arial" panose="020B0604020202020204" pitchFamily="34" charset="0"/>
              <a:buChar char="•"/>
            </a:pPr>
            <a:r>
              <a:rPr lang="en-US" sz="2000" dirty="0"/>
              <a:t>Pilot of a new disinfectant for syringe cleaning</a:t>
            </a:r>
          </a:p>
          <a:p>
            <a:pPr marL="342900" indent="-342900">
              <a:buFont typeface="Arial" panose="020B0604020202020204" pitchFamily="34" charset="0"/>
              <a:buChar char="•"/>
            </a:pPr>
            <a:r>
              <a:rPr lang="en-US" dirty="0"/>
              <a:t>Brief Intervention’s</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endParaRPr lang="en-AU" dirty="0"/>
          </a:p>
        </p:txBody>
      </p:sp>
      <p:sp>
        <p:nvSpPr>
          <p:cNvPr id="3" name="Slide Number Placeholder 2">
            <a:extLst>
              <a:ext uri="{FF2B5EF4-FFF2-40B4-BE49-F238E27FC236}">
                <a16:creationId xmlns:a16="http://schemas.microsoft.com/office/drawing/2014/main" id="{B3917DD0-A951-5254-365A-D215DAFA187C}"/>
              </a:ext>
            </a:extLst>
          </p:cNvPr>
          <p:cNvSpPr>
            <a:spLocks noGrp="1"/>
          </p:cNvSpPr>
          <p:nvPr>
            <p:ph type="sldNum" sz="quarter" idx="16"/>
          </p:nvPr>
        </p:nvSpPr>
        <p:spPr/>
        <p:txBody>
          <a:bodyPr/>
          <a:lstStyle/>
          <a:p>
            <a:fld id="{A2F81DDE-69F7-4235-9C0D-14F3D581849E}" type="slidenum">
              <a:rPr lang="en-AU" smtClean="0"/>
              <a:pPr/>
              <a:t>24</a:t>
            </a:fld>
            <a:endParaRPr lang="en-AU"/>
          </a:p>
        </p:txBody>
      </p:sp>
      <p:sp>
        <p:nvSpPr>
          <p:cNvPr id="4" name="Text Placeholder 3">
            <a:extLst>
              <a:ext uri="{FF2B5EF4-FFF2-40B4-BE49-F238E27FC236}">
                <a16:creationId xmlns:a16="http://schemas.microsoft.com/office/drawing/2014/main" id="{4B65B660-FDE4-FDD3-D8E5-DC9835ACFAB4}"/>
              </a:ext>
            </a:extLst>
          </p:cNvPr>
          <p:cNvSpPr>
            <a:spLocks noGrp="1"/>
          </p:cNvSpPr>
          <p:nvPr>
            <p:ph type="body" sz="quarter" idx="17"/>
          </p:nvPr>
        </p:nvSpPr>
        <p:spPr/>
        <p:txBody>
          <a:bodyPr/>
          <a:lstStyle/>
          <a:p>
            <a:r>
              <a:rPr lang="en-US" dirty="0"/>
              <a:t>Population Health</a:t>
            </a:r>
            <a:endParaRPr lang="en-AU" dirty="0"/>
          </a:p>
        </p:txBody>
      </p:sp>
      <p:sp>
        <p:nvSpPr>
          <p:cNvPr id="5" name="Footer Placeholder 4">
            <a:extLst>
              <a:ext uri="{FF2B5EF4-FFF2-40B4-BE49-F238E27FC236}">
                <a16:creationId xmlns:a16="http://schemas.microsoft.com/office/drawing/2014/main" id="{66C6CEA4-4AAE-4CC6-5C7E-C658A9C35EE3}"/>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1489039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47E8FC-2BB2-5351-6DAE-D4F067C881E0}"/>
              </a:ext>
            </a:extLst>
          </p:cNvPr>
          <p:cNvSpPr>
            <a:spLocks noGrp="1"/>
          </p:cNvSpPr>
          <p:nvPr>
            <p:ph sz="half" idx="1"/>
          </p:nvPr>
        </p:nvSpPr>
        <p:spPr>
          <a:xfrm>
            <a:off x="334961" y="1810937"/>
            <a:ext cx="11457794" cy="4136236"/>
          </a:xfrm>
        </p:spPr>
        <p:txBody>
          <a:bodyPr>
            <a:normAutofit fontScale="92500" lnSpcReduction="20000"/>
          </a:bodyPr>
          <a:lstStyle/>
          <a:p>
            <a:pPr marL="342900" indent="-342900">
              <a:buFont typeface="Arial" panose="020B0604020202020204" pitchFamily="34" charset="0"/>
              <a:buChar char="•"/>
            </a:pPr>
            <a:r>
              <a:rPr lang="en-GB" dirty="0"/>
              <a:t>Risk assessment / intoxication and withdrawal management for all patients entering custodial system</a:t>
            </a:r>
          </a:p>
          <a:p>
            <a:r>
              <a:rPr lang="en-GB" dirty="0"/>
              <a:t>	* Reception Screening Assessment</a:t>
            </a:r>
          </a:p>
          <a:p>
            <a:r>
              <a:rPr lang="en-GB" dirty="0"/>
              <a:t>	* Continuation of treatment </a:t>
            </a:r>
          </a:p>
          <a:p>
            <a:r>
              <a:rPr lang="en-GB" dirty="0"/>
              <a:t>	* 24 hours Remote Offsite Afterhours Medical Service</a:t>
            </a:r>
          </a:p>
          <a:p>
            <a:r>
              <a:rPr lang="en-GB" dirty="0"/>
              <a:t>	* Referral to D&amp;A, Population Health, Mental Health teams for assessment and review</a:t>
            </a:r>
          </a:p>
          <a:p>
            <a:pPr marL="342900" indent="-342900">
              <a:buFont typeface="Arial" panose="020B0604020202020204" pitchFamily="34" charset="0"/>
              <a:buChar char="•"/>
            </a:pPr>
            <a:r>
              <a:rPr lang="en-GB" dirty="0"/>
              <a:t>Multidisciplinary Team (biopsychosocial) Model of Care, including Aboriginal Health and Allied Health</a:t>
            </a:r>
          </a:p>
          <a:p>
            <a:pPr marL="342900" indent="-342900">
              <a:buFont typeface="Arial" panose="020B0604020202020204" pitchFamily="34" charset="0"/>
              <a:buChar char="•"/>
            </a:pPr>
            <a:r>
              <a:rPr lang="en-GB" dirty="0"/>
              <a:t>People with lived and living experience, consumer engagement and peer programs</a:t>
            </a:r>
          </a:p>
          <a:p>
            <a:pPr marL="342900" indent="-342900">
              <a:buFont typeface="Arial" panose="020B0604020202020204" pitchFamily="34" charset="0"/>
              <a:buChar char="•"/>
            </a:pPr>
            <a:r>
              <a:rPr lang="en-GB" dirty="0"/>
              <a:t>Trauma informed care</a:t>
            </a:r>
          </a:p>
          <a:p>
            <a:pPr marL="342900" indent="-342900">
              <a:buFont typeface="Arial" panose="020B0604020202020204" pitchFamily="34" charset="0"/>
              <a:buChar char="•"/>
            </a:pPr>
            <a:r>
              <a:rPr lang="en-GB" dirty="0"/>
              <a:t>In court (diversionary), in custody, and post release (transfer of care) services</a:t>
            </a:r>
          </a:p>
          <a:p>
            <a:r>
              <a:rPr lang="en-GB" dirty="0"/>
              <a:t>	* MDT approach care plan development</a:t>
            </a:r>
          </a:p>
        </p:txBody>
      </p:sp>
      <p:sp>
        <p:nvSpPr>
          <p:cNvPr id="3" name="Slide Number Placeholder 2">
            <a:extLst>
              <a:ext uri="{FF2B5EF4-FFF2-40B4-BE49-F238E27FC236}">
                <a16:creationId xmlns:a16="http://schemas.microsoft.com/office/drawing/2014/main" id="{A23561B8-48D2-BDD5-E906-5E99CAAE5BA9}"/>
              </a:ext>
            </a:extLst>
          </p:cNvPr>
          <p:cNvSpPr>
            <a:spLocks noGrp="1"/>
          </p:cNvSpPr>
          <p:nvPr>
            <p:ph type="sldNum" sz="quarter" idx="16"/>
          </p:nvPr>
        </p:nvSpPr>
        <p:spPr/>
        <p:txBody>
          <a:bodyPr/>
          <a:lstStyle/>
          <a:p>
            <a:fld id="{A2F81DDE-69F7-4235-9C0D-14F3D581849E}" type="slidenum">
              <a:rPr lang="en-AU" smtClean="0"/>
              <a:pPr/>
              <a:t>25</a:t>
            </a:fld>
            <a:endParaRPr lang="en-AU"/>
          </a:p>
        </p:txBody>
      </p:sp>
      <p:sp>
        <p:nvSpPr>
          <p:cNvPr id="4" name="Text Placeholder 3">
            <a:extLst>
              <a:ext uri="{FF2B5EF4-FFF2-40B4-BE49-F238E27FC236}">
                <a16:creationId xmlns:a16="http://schemas.microsoft.com/office/drawing/2014/main" id="{60E1B1BD-C496-903D-4629-653DDD31BD46}"/>
              </a:ext>
            </a:extLst>
          </p:cNvPr>
          <p:cNvSpPr>
            <a:spLocks noGrp="1"/>
          </p:cNvSpPr>
          <p:nvPr>
            <p:ph type="body" sz="quarter" idx="17"/>
          </p:nvPr>
        </p:nvSpPr>
        <p:spPr/>
        <p:txBody>
          <a:bodyPr>
            <a:normAutofit fontScale="92500" lnSpcReduction="10000"/>
          </a:bodyPr>
          <a:lstStyle/>
          <a:p>
            <a:r>
              <a:rPr lang="en-GB" dirty="0"/>
              <a:t>D&amp;A Models of Care </a:t>
            </a:r>
          </a:p>
          <a:p>
            <a:r>
              <a:rPr lang="en-GB" sz="3500" i="1" dirty="0"/>
              <a:t>for people with substance use disorder</a:t>
            </a:r>
          </a:p>
        </p:txBody>
      </p:sp>
      <p:sp>
        <p:nvSpPr>
          <p:cNvPr id="5" name="Footer Placeholder 4">
            <a:extLst>
              <a:ext uri="{FF2B5EF4-FFF2-40B4-BE49-F238E27FC236}">
                <a16:creationId xmlns:a16="http://schemas.microsoft.com/office/drawing/2014/main" id="{618BE2B7-A911-9D26-F087-6A6133D7CC20}"/>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2720417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B79CBE-33C1-60A3-E41D-0080EDC5867D}"/>
              </a:ext>
            </a:extLst>
          </p:cNvPr>
          <p:cNvSpPr>
            <a:spLocks noGrp="1"/>
          </p:cNvSpPr>
          <p:nvPr>
            <p:ph sz="half" idx="1"/>
          </p:nvPr>
        </p:nvSpPr>
        <p:spPr>
          <a:xfrm>
            <a:off x="334961" y="1703672"/>
            <a:ext cx="11167228" cy="4425662"/>
          </a:xfrm>
        </p:spPr>
        <p:txBody>
          <a:bodyPr>
            <a:normAutofit fontScale="70000" lnSpcReduction="20000"/>
          </a:bodyPr>
          <a:lstStyle/>
          <a:p>
            <a:r>
              <a:rPr lang="en-AU" dirty="0"/>
              <a:t>D&amp;A Services and Programs:</a:t>
            </a:r>
          </a:p>
          <a:p>
            <a:pPr marL="342900" indent="-342900">
              <a:buFont typeface="Arial" panose="020B0604020202020204" pitchFamily="34" charset="0"/>
              <a:buChar char="•"/>
            </a:pPr>
            <a:r>
              <a:rPr lang="en-AU" dirty="0"/>
              <a:t>Opioid Agonist Treatment (OAT)</a:t>
            </a:r>
          </a:p>
          <a:p>
            <a:pPr marL="342900" indent="-342900">
              <a:buFont typeface="Arial" panose="020B0604020202020204" pitchFamily="34" charset="0"/>
              <a:buChar char="•"/>
            </a:pPr>
            <a:r>
              <a:rPr lang="en-US" dirty="0"/>
              <a:t>Psychosocial Services – Psychosocial Brief Interventions and Groups (BIG) Program</a:t>
            </a:r>
          </a:p>
          <a:p>
            <a:pPr marL="342900" indent="-342900">
              <a:buFont typeface="Arial" panose="020B0604020202020204" pitchFamily="34" charset="0"/>
              <a:buChar char="•"/>
            </a:pPr>
            <a:r>
              <a:rPr lang="en-AU" dirty="0"/>
              <a:t>Multidisciplinary Care and Reviews</a:t>
            </a:r>
          </a:p>
          <a:p>
            <a:pPr marL="342900" indent="-342900">
              <a:buFont typeface="Arial" panose="020B0604020202020204" pitchFamily="34" charset="0"/>
              <a:buChar char="•"/>
            </a:pPr>
            <a:r>
              <a:rPr lang="en-AU" dirty="0"/>
              <a:t>Substance Use in Pregnancy Service</a:t>
            </a:r>
          </a:p>
          <a:p>
            <a:endParaRPr lang="en-US" sz="2000" dirty="0"/>
          </a:p>
          <a:p>
            <a:r>
              <a:rPr lang="en-US" sz="2000" dirty="0"/>
              <a:t>Diversionary Programs:</a:t>
            </a:r>
          </a:p>
          <a:p>
            <a:pPr marL="342900" indent="-342900">
              <a:buFont typeface="Arial" panose="020B0604020202020204" pitchFamily="34" charset="0"/>
              <a:buChar char="•"/>
            </a:pPr>
            <a:r>
              <a:rPr lang="en-US" sz="2000" dirty="0"/>
              <a:t>Drug Court Program – Parramatta, Hunter, Sydney (now 5 days per week) and Dubbo</a:t>
            </a:r>
          </a:p>
          <a:p>
            <a:pPr marL="342900" indent="-342900">
              <a:buFont typeface="Arial" panose="020B0604020202020204" pitchFamily="34" charset="0"/>
              <a:buChar char="•"/>
            </a:pPr>
            <a:r>
              <a:rPr lang="en-US" sz="2000" dirty="0" err="1"/>
              <a:t>Walama</a:t>
            </a:r>
            <a:r>
              <a:rPr lang="en-US" sz="2000" dirty="0"/>
              <a:t> Program (Aboriginal Court Diversion)</a:t>
            </a:r>
          </a:p>
          <a:p>
            <a:pPr marL="342900" indent="-342900">
              <a:buFont typeface="Arial" panose="020B0604020202020204" pitchFamily="34" charset="0"/>
              <a:buChar char="•"/>
            </a:pPr>
            <a:r>
              <a:rPr lang="en-AU" dirty="0"/>
              <a:t>Compulsory Drug Treatment Program</a:t>
            </a:r>
          </a:p>
          <a:p>
            <a:endParaRPr lang="en-AU" dirty="0"/>
          </a:p>
          <a:p>
            <a:r>
              <a:rPr lang="en-AU" dirty="0"/>
              <a:t>Release Planning and Transfer of Care (includes the above):</a:t>
            </a:r>
          </a:p>
          <a:p>
            <a:pPr marL="342900" indent="-342900">
              <a:buFont typeface="Arial" panose="020B0604020202020204" pitchFamily="34" charset="0"/>
              <a:buChar char="•"/>
            </a:pPr>
            <a:r>
              <a:rPr lang="en-AU" dirty="0"/>
              <a:t>OAT Discharge Planning Service</a:t>
            </a:r>
          </a:p>
          <a:p>
            <a:pPr marL="342900" indent="-342900">
              <a:buFont typeface="Arial" panose="020B0604020202020204" pitchFamily="34" charset="0"/>
              <a:buChar char="•"/>
            </a:pPr>
            <a:r>
              <a:rPr lang="en-AU" dirty="0"/>
              <a:t>Connections program, in tandem with the Post Custodial Support Program</a:t>
            </a:r>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endParaRPr lang="en-AU" dirty="0"/>
          </a:p>
        </p:txBody>
      </p:sp>
      <p:sp>
        <p:nvSpPr>
          <p:cNvPr id="3" name="Slide Number Placeholder 2">
            <a:extLst>
              <a:ext uri="{FF2B5EF4-FFF2-40B4-BE49-F238E27FC236}">
                <a16:creationId xmlns:a16="http://schemas.microsoft.com/office/drawing/2014/main" id="{B3917DD0-A951-5254-365A-D215DAFA187C}"/>
              </a:ext>
            </a:extLst>
          </p:cNvPr>
          <p:cNvSpPr>
            <a:spLocks noGrp="1"/>
          </p:cNvSpPr>
          <p:nvPr>
            <p:ph type="sldNum" sz="quarter" idx="16"/>
          </p:nvPr>
        </p:nvSpPr>
        <p:spPr/>
        <p:txBody>
          <a:bodyPr/>
          <a:lstStyle/>
          <a:p>
            <a:fld id="{A2F81DDE-69F7-4235-9C0D-14F3D581849E}" type="slidenum">
              <a:rPr lang="en-AU" smtClean="0"/>
              <a:pPr/>
              <a:t>26</a:t>
            </a:fld>
            <a:endParaRPr lang="en-AU"/>
          </a:p>
        </p:txBody>
      </p:sp>
      <p:sp>
        <p:nvSpPr>
          <p:cNvPr id="4" name="Text Placeholder 3">
            <a:extLst>
              <a:ext uri="{FF2B5EF4-FFF2-40B4-BE49-F238E27FC236}">
                <a16:creationId xmlns:a16="http://schemas.microsoft.com/office/drawing/2014/main" id="{4B65B660-FDE4-FDD3-D8E5-DC9835ACFAB4}"/>
              </a:ext>
            </a:extLst>
          </p:cNvPr>
          <p:cNvSpPr>
            <a:spLocks noGrp="1"/>
          </p:cNvSpPr>
          <p:nvPr>
            <p:ph type="body" sz="quarter" idx="17"/>
          </p:nvPr>
        </p:nvSpPr>
        <p:spPr/>
        <p:txBody>
          <a:bodyPr>
            <a:normAutofit fontScale="92500" lnSpcReduction="10000"/>
          </a:bodyPr>
          <a:lstStyle/>
          <a:p>
            <a:r>
              <a:rPr lang="en-GB" dirty="0"/>
              <a:t>Services for People with Substance Use Disorder</a:t>
            </a:r>
          </a:p>
          <a:p>
            <a:endParaRPr lang="en-AU" dirty="0"/>
          </a:p>
        </p:txBody>
      </p:sp>
      <p:sp>
        <p:nvSpPr>
          <p:cNvPr id="5" name="Footer Placeholder 4">
            <a:extLst>
              <a:ext uri="{FF2B5EF4-FFF2-40B4-BE49-F238E27FC236}">
                <a16:creationId xmlns:a16="http://schemas.microsoft.com/office/drawing/2014/main" id="{66C6CEA4-4AAE-4CC6-5C7E-C658A9C35EE3}"/>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3230424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6AD22B-F56B-EA21-8FB8-A2490E6ECCA3}"/>
              </a:ext>
            </a:extLst>
          </p:cNvPr>
          <p:cNvSpPr>
            <a:spLocks noGrp="1"/>
          </p:cNvSpPr>
          <p:nvPr>
            <p:ph type="sldNum" sz="quarter" idx="16"/>
          </p:nvPr>
        </p:nvSpPr>
        <p:spPr/>
        <p:txBody>
          <a:bodyPr/>
          <a:lstStyle/>
          <a:p>
            <a:fld id="{A2F81DDE-69F7-4235-9C0D-14F3D581849E}" type="slidenum">
              <a:rPr lang="en-AU" smtClean="0"/>
              <a:pPr/>
              <a:t>27</a:t>
            </a:fld>
            <a:endParaRPr lang="en-AU"/>
          </a:p>
        </p:txBody>
      </p:sp>
      <p:sp>
        <p:nvSpPr>
          <p:cNvPr id="4" name="Text Placeholder 3">
            <a:extLst>
              <a:ext uri="{FF2B5EF4-FFF2-40B4-BE49-F238E27FC236}">
                <a16:creationId xmlns:a16="http://schemas.microsoft.com/office/drawing/2014/main" id="{677F74DF-872E-E7DB-0501-99E3F72AA8D2}"/>
              </a:ext>
            </a:extLst>
          </p:cNvPr>
          <p:cNvSpPr>
            <a:spLocks noGrp="1"/>
          </p:cNvSpPr>
          <p:nvPr>
            <p:ph type="body" sz="quarter" idx="17"/>
          </p:nvPr>
        </p:nvSpPr>
        <p:spPr>
          <a:xfrm>
            <a:off x="334962" y="368301"/>
            <a:ext cx="7756656" cy="1009652"/>
          </a:xfrm>
        </p:spPr>
        <p:txBody>
          <a:bodyPr/>
          <a:lstStyle/>
          <a:p>
            <a:r>
              <a:rPr lang="en-US" dirty="0"/>
              <a:t>Drug Use amongst people in Custody </a:t>
            </a:r>
            <a:endParaRPr lang="en-AU" dirty="0"/>
          </a:p>
        </p:txBody>
      </p:sp>
      <p:sp>
        <p:nvSpPr>
          <p:cNvPr id="5" name="Footer Placeholder 4">
            <a:extLst>
              <a:ext uri="{FF2B5EF4-FFF2-40B4-BE49-F238E27FC236}">
                <a16:creationId xmlns:a16="http://schemas.microsoft.com/office/drawing/2014/main" id="{3969AF54-188F-EB71-99FA-2EA910482B9E}"/>
              </a:ext>
            </a:extLst>
          </p:cNvPr>
          <p:cNvSpPr>
            <a:spLocks noGrp="1"/>
          </p:cNvSpPr>
          <p:nvPr>
            <p:ph type="ftr" sz="quarter" idx="15"/>
          </p:nvPr>
        </p:nvSpPr>
        <p:spPr/>
        <p:txBody>
          <a:bodyPr/>
          <a:lstStyle/>
          <a:p>
            <a:r>
              <a:rPr lang="en-AU"/>
              <a:t>Justice Health and Forensic Mental Health Network</a:t>
            </a:r>
          </a:p>
        </p:txBody>
      </p:sp>
      <p:sp>
        <p:nvSpPr>
          <p:cNvPr id="6" name="Content Placeholder 5">
            <a:extLst>
              <a:ext uri="{FF2B5EF4-FFF2-40B4-BE49-F238E27FC236}">
                <a16:creationId xmlns:a16="http://schemas.microsoft.com/office/drawing/2014/main" id="{131B42FF-9EC8-09B1-CBB0-1219A8CFDF0B}"/>
              </a:ext>
            </a:extLst>
          </p:cNvPr>
          <p:cNvSpPr>
            <a:spLocks noGrp="1"/>
          </p:cNvSpPr>
          <p:nvPr>
            <p:ph sz="half" idx="1"/>
          </p:nvPr>
        </p:nvSpPr>
        <p:spPr>
          <a:xfrm>
            <a:off x="334961" y="1810937"/>
            <a:ext cx="10534207" cy="1173561"/>
          </a:xfrm>
        </p:spPr>
        <p:txBody>
          <a:bodyPr>
            <a:normAutofit lnSpcReduction="10000"/>
          </a:bodyPr>
          <a:lstStyle/>
          <a:p>
            <a:r>
              <a:rPr lang="en-AU" sz="1800" dirty="0">
                <a:solidFill>
                  <a:schemeClr val="accent1"/>
                </a:solidFill>
              </a:rPr>
              <a:t>Analysis of Justice Health NSW Reception Screening Assessment (RSA)  Data </a:t>
            </a:r>
            <a:r>
              <a:rPr lang="en-US" sz="1800" dirty="0">
                <a:solidFill>
                  <a:schemeClr val="accent1"/>
                </a:solidFill>
              </a:rPr>
              <a:t>FY22/23 = 12,183</a:t>
            </a:r>
            <a:endParaRPr lang="en-AU" sz="1800" dirty="0">
              <a:solidFill>
                <a:schemeClr val="accent1"/>
              </a:solidFill>
            </a:endParaRPr>
          </a:p>
          <a:p>
            <a:pPr marL="342900" indent="-342900">
              <a:buFont typeface="Arial" panose="020B0604020202020204" pitchFamily="34" charset="0"/>
              <a:buChar char="•"/>
            </a:pPr>
            <a:r>
              <a:rPr lang="en-AU" sz="1800" dirty="0">
                <a:solidFill>
                  <a:schemeClr val="accent1"/>
                </a:solidFill>
              </a:rPr>
              <a:t>6806 </a:t>
            </a:r>
            <a:r>
              <a:rPr lang="en-US" sz="1800" dirty="0">
                <a:solidFill>
                  <a:schemeClr val="accent1"/>
                </a:solidFill>
              </a:rPr>
              <a:t> (56% of RSAs) reported substance use and 30% reported alcohol use</a:t>
            </a:r>
          </a:p>
          <a:p>
            <a:pPr marL="342900" indent="-342900">
              <a:buFont typeface="Arial" panose="020B0604020202020204" pitchFamily="34" charset="0"/>
              <a:buChar char="•"/>
            </a:pPr>
            <a:r>
              <a:rPr lang="en-US" sz="1800" dirty="0">
                <a:solidFill>
                  <a:schemeClr val="accent1"/>
                </a:solidFill>
              </a:rPr>
              <a:t>Of patients reported substance use 37% (2552) identified as Aboriginal </a:t>
            </a:r>
          </a:p>
          <a:p>
            <a:endParaRPr lang="en-AU" dirty="0"/>
          </a:p>
        </p:txBody>
      </p:sp>
      <p:graphicFrame>
        <p:nvGraphicFramePr>
          <p:cNvPr id="2" name="Chart 1">
            <a:extLst>
              <a:ext uri="{FF2B5EF4-FFF2-40B4-BE49-F238E27FC236}">
                <a16:creationId xmlns:a16="http://schemas.microsoft.com/office/drawing/2014/main" id="{0446FFF1-B9C3-F142-CC20-825986F68F65}"/>
              </a:ext>
            </a:extLst>
          </p:cNvPr>
          <p:cNvGraphicFramePr/>
          <p:nvPr/>
        </p:nvGraphicFramePr>
        <p:xfrm>
          <a:off x="334961" y="3060504"/>
          <a:ext cx="7756657" cy="2992824"/>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7" descr="A picture containing company name&#10;&#10;Description automatically generated">
            <a:extLst>
              <a:ext uri="{FF2B5EF4-FFF2-40B4-BE49-F238E27FC236}">
                <a16:creationId xmlns:a16="http://schemas.microsoft.com/office/drawing/2014/main" id="{3F98833C-948F-9579-47FD-45C60DE6FC2D}"/>
              </a:ext>
            </a:extLst>
          </p:cNvPr>
          <p:cNvPicPr>
            <a:picLocks noChangeAspect="1"/>
          </p:cNvPicPr>
          <p:nvPr/>
        </p:nvPicPr>
        <p:blipFill>
          <a:blip r:embed="rId3"/>
          <a:stretch>
            <a:fillRect/>
          </a:stretch>
        </p:blipFill>
        <p:spPr>
          <a:xfrm>
            <a:off x="7996136" y="3060504"/>
            <a:ext cx="3984317" cy="2992824"/>
          </a:xfrm>
          <a:prstGeom prst="rect">
            <a:avLst/>
          </a:prstGeom>
        </p:spPr>
      </p:pic>
    </p:spTree>
    <p:extLst>
      <p:ext uri="{BB962C8B-B14F-4D97-AF65-F5344CB8AC3E}">
        <p14:creationId xmlns:p14="http://schemas.microsoft.com/office/powerpoint/2010/main" val="4020554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6AD22B-F56B-EA21-8FB8-A2490E6ECCA3}"/>
              </a:ext>
            </a:extLst>
          </p:cNvPr>
          <p:cNvSpPr>
            <a:spLocks noGrp="1"/>
          </p:cNvSpPr>
          <p:nvPr>
            <p:ph type="sldNum" sz="quarter" idx="16"/>
          </p:nvPr>
        </p:nvSpPr>
        <p:spPr/>
        <p:txBody>
          <a:bodyPr/>
          <a:lstStyle/>
          <a:p>
            <a:fld id="{A2F81DDE-69F7-4235-9C0D-14F3D581849E}" type="slidenum">
              <a:rPr lang="en-AU" smtClean="0"/>
              <a:pPr/>
              <a:t>28</a:t>
            </a:fld>
            <a:endParaRPr lang="en-AU"/>
          </a:p>
        </p:txBody>
      </p:sp>
      <p:sp>
        <p:nvSpPr>
          <p:cNvPr id="4" name="Text Placeholder 3">
            <a:extLst>
              <a:ext uri="{FF2B5EF4-FFF2-40B4-BE49-F238E27FC236}">
                <a16:creationId xmlns:a16="http://schemas.microsoft.com/office/drawing/2014/main" id="{677F74DF-872E-E7DB-0501-99E3F72AA8D2}"/>
              </a:ext>
            </a:extLst>
          </p:cNvPr>
          <p:cNvSpPr>
            <a:spLocks noGrp="1"/>
          </p:cNvSpPr>
          <p:nvPr>
            <p:ph type="body" sz="quarter" idx="17"/>
          </p:nvPr>
        </p:nvSpPr>
        <p:spPr/>
        <p:txBody>
          <a:bodyPr>
            <a:normAutofit fontScale="92500" lnSpcReduction="10000"/>
          </a:bodyPr>
          <a:lstStyle/>
          <a:p>
            <a:r>
              <a:rPr lang="en-US" dirty="0"/>
              <a:t>Dug and Alcohol </a:t>
            </a:r>
          </a:p>
          <a:p>
            <a:r>
              <a:rPr lang="en-US" dirty="0"/>
              <a:t>OAT Trends </a:t>
            </a:r>
            <a:endParaRPr lang="en-AU" dirty="0"/>
          </a:p>
        </p:txBody>
      </p:sp>
      <p:sp>
        <p:nvSpPr>
          <p:cNvPr id="5" name="Footer Placeholder 4">
            <a:extLst>
              <a:ext uri="{FF2B5EF4-FFF2-40B4-BE49-F238E27FC236}">
                <a16:creationId xmlns:a16="http://schemas.microsoft.com/office/drawing/2014/main" id="{3969AF54-188F-EB71-99FA-2EA910482B9E}"/>
              </a:ext>
            </a:extLst>
          </p:cNvPr>
          <p:cNvSpPr>
            <a:spLocks noGrp="1"/>
          </p:cNvSpPr>
          <p:nvPr>
            <p:ph type="ftr" sz="quarter" idx="15"/>
          </p:nvPr>
        </p:nvSpPr>
        <p:spPr/>
        <p:txBody>
          <a:bodyPr/>
          <a:lstStyle/>
          <a:p>
            <a:r>
              <a:rPr lang="en-AU" dirty="0"/>
              <a:t>Justice Health and Forensic Mental Health Network</a:t>
            </a:r>
          </a:p>
        </p:txBody>
      </p:sp>
      <p:graphicFrame>
        <p:nvGraphicFramePr>
          <p:cNvPr id="2" name="Content Placeholder 1">
            <a:extLst>
              <a:ext uri="{FF2B5EF4-FFF2-40B4-BE49-F238E27FC236}">
                <a16:creationId xmlns:a16="http://schemas.microsoft.com/office/drawing/2014/main" id="{A3034089-3EB1-DF7B-090C-6C59114408B5}"/>
              </a:ext>
            </a:extLst>
          </p:cNvPr>
          <p:cNvGraphicFramePr>
            <a:graphicFrameLocks noGrp="1"/>
          </p:cNvGraphicFramePr>
          <p:nvPr>
            <p:ph sz="half" idx="1"/>
          </p:nvPr>
        </p:nvGraphicFramePr>
        <p:xfrm>
          <a:off x="6682154" y="3947746"/>
          <a:ext cx="5174883" cy="21815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69D66C3A-3CF5-F513-F6DE-D2A489B046EB}"/>
              </a:ext>
            </a:extLst>
          </p:cNvPr>
          <p:cNvGraphicFramePr>
            <a:graphicFrameLocks/>
          </p:cNvGraphicFramePr>
          <p:nvPr/>
        </p:nvGraphicFramePr>
        <p:xfrm>
          <a:off x="6515101" y="1713151"/>
          <a:ext cx="5521568" cy="23049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7FBE8010-47AC-6FCC-EBA6-514BEE6A468A}"/>
              </a:ext>
            </a:extLst>
          </p:cNvPr>
          <p:cNvSpPr txBox="1"/>
          <p:nvPr/>
        </p:nvSpPr>
        <p:spPr>
          <a:xfrm>
            <a:off x="242596" y="2260382"/>
            <a:ext cx="6042701" cy="1631216"/>
          </a:xfrm>
          <a:prstGeom prst="rect">
            <a:avLst/>
          </a:prstGeom>
          <a:noFill/>
        </p:spPr>
        <p:txBody>
          <a:bodyPr wrap="square" rtlCol="0">
            <a:spAutoFit/>
          </a:bodyPr>
          <a:lstStyle/>
          <a:p>
            <a:pPr defTabSz="914377">
              <a:spcAft>
                <a:spcPts val="1200"/>
              </a:spcAft>
            </a:pPr>
            <a:r>
              <a:rPr lang="en-US" sz="1600" dirty="0">
                <a:solidFill>
                  <a:schemeClr val="bg2"/>
                </a:solidFill>
                <a:latin typeface="+mj-lt"/>
              </a:rPr>
              <a:t>During FY 22/23: </a:t>
            </a:r>
          </a:p>
          <a:p>
            <a:pPr marL="285750" indent="-285750" defTabSz="914377">
              <a:spcAft>
                <a:spcPts val="1200"/>
              </a:spcAft>
              <a:buFont typeface="Arial" panose="020B0604020202020204" pitchFamily="34" charset="0"/>
              <a:buChar char="•"/>
            </a:pPr>
            <a:r>
              <a:rPr lang="en-US" sz="1600" dirty="0">
                <a:solidFill>
                  <a:schemeClr val="bg2"/>
                </a:solidFill>
                <a:latin typeface="+mj-lt"/>
              </a:rPr>
              <a:t>1025 patients commenced on OAT</a:t>
            </a:r>
          </a:p>
          <a:p>
            <a:pPr marL="285750" indent="-285750" defTabSz="914377">
              <a:spcAft>
                <a:spcPts val="1200"/>
              </a:spcAft>
              <a:buFont typeface="Arial" panose="020B0604020202020204" pitchFamily="34" charset="0"/>
              <a:buChar char="•"/>
            </a:pPr>
            <a:r>
              <a:rPr lang="en-US" sz="1600" dirty="0">
                <a:solidFill>
                  <a:schemeClr val="bg2"/>
                </a:solidFill>
                <a:latin typeface="+mj-lt"/>
              </a:rPr>
              <a:t>2099 patients released to community on OAT. Of those 1601 (76%) on Depot Buprenorphine and 498 (24%) on Methadone  </a:t>
            </a:r>
            <a:endParaRPr lang="en-AU" sz="1600" dirty="0">
              <a:solidFill>
                <a:schemeClr val="bg2"/>
              </a:solidFill>
              <a:latin typeface="+mj-lt"/>
            </a:endParaRPr>
          </a:p>
        </p:txBody>
      </p:sp>
      <p:sp>
        <p:nvSpPr>
          <p:cNvPr id="10" name="TextBox 9">
            <a:extLst>
              <a:ext uri="{FF2B5EF4-FFF2-40B4-BE49-F238E27FC236}">
                <a16:creationId xmlns:a16="http://schemas.microsoft.com/office/drawing/2014/main" id="{57A1C2B6-09EE-3604-D226-EE3E4194D82A}"/>
              </a:ext>
            </a:extLst>
          </p:cNvPr>
          <p:cNvSpPr txBox="1"/>
          <p:nvPr/>
        </p:nvSpPr>
        <p:spPr>
          <a:xfrm>
            <a:off x="242596" y="4399782"/>
            <a:ext cx="5956938" cy="1155124"/>
          </a:xfrm>
          <a:prstGeom prst="rect">
            <a:avLst/>
          </a:prstGeom>
          <a:noFill/>
        </p:spPr>
        <p:txBody>
          <a:bodyPr wrap="square" rtlCol="0">
            <a:spAutoFit/>
          </a:bodyPr>
          <a:lstStyle/>
          <a:p>
            <a:pPr defTabSz="914377">
              <a:lnSpc>
                <a:spcPct val="150000"/>
              </a:lnSpc>
              <a:spcBef>
                <a:spcPts val="600"/>
              </a:spcBef>
              <a:spcAft>
                <a:spcPts val="1200"/>
              </a:spcAft>
            </a:pPr>
            <a:r>
              <a:rPr lang="en-US" sz="1600" dirty="0">
                <a:solidFill>
                  <a:schemeClr val="bg2"/>
                </a:solidFill>
                <a:latin typeface="+mj-lt"/>
              </a:rPr>
              <a:t>On last day of April 2024 total of 1765 patients were on OAT, 1524(86%) on Depot Buprenorphine and 241(14%) on Methadone</a:t>
            </a:r>
            <a:endParaRPr lang="en-AU" sz="1600" dirty="0">
              <a:solidFill>
                <a:schemeClr val="bg2"/>
              </a:solidFill>
              <a:latin typeface="+mj-lt"/>
            </a:endParaRPr>
          </a:p>
        </p:txBody>
      </p:sp>
    </p:spTree>
    <p:extLst>
      <p:ext uri="{BB962C8B-B14F-4D97-AF65-F5344CB8AC3E}">
        <p14:creationId xmlns:p14="http://schemas.microsoft.com/office/powerpoint/2010/main" val="2706909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2E9275-911D-7EAF-90C6-4995C661DB72}"/>
              </a:ext>
            </a:extLst>
          </p:cNvPr>
          <p:cNvSpPr>
            <a:spLocks noGrp="1"/>
          </p:cNvSpPr>
          <p:nvPr>
            <p:ph type="sldNum" sz="quarter" idx="16"/>
          </p:nvPr>
        </p:nvSpPr>
        <p:spPr/>
        <p:txBody>
          <a:bodyPr/>
          <a:lstStyle/>
          <a:p>
            <a:fld id="{A2F81DDE-69F7-4235-9C0D-14F3D581849E}" type="slidenum">
              <a:rPr lang="en-AU" smtClean="0"/>
              <a:pPr/>
              <a:t>29</a:t>
            </a:fld>
            <a:endParaRPr lang="en-AU"/>
          </a:p>
        </p:txBody>
      </p:sp>
      <p:sp>
        <p:nvSpPr>
          <p:cNvPr id="4" name="Text Placeholder 3">
            <a:extLst>
              <a:ext uri="{FF2B5EF4-FFF2-40B4-BE49-F238E27FC236}">
                <a16:creationId xmlns:a16="http://schemas.microsoft.com/office/drawing/2014/main" id="{6C53A340-5648-2689-D040-EADE95F2933C}"/>
              </a:ext>
            </a:extLst>
          </p:cNvPr>
          <p:cNvSpPr>
            <a:spLocks noGrp="1"/>
          </p:cNvSpPr>
          <p:nvPr>
            <p:ph type="body" sz="quarter" idx="17"/>
          </p:nvPr>
        </p:nvSpPr>
        <p:spPr/>
        <p:txBody>
          <a:bodyPr/>
          <a:lstStyle/>
          <a:p>
            <a:r>
              <a:rPr lang="en-US" sz="3600" dirty="0"/>
              <a:t>Co-morbid Health Conditions </a:t>
            </a:r>
            <a:endParaRPr lang="en-AU" dirty="0"/>
          </a:p>
        </p:txBody>
      </p:sp>
      <p:sp>
        <p:nvSpPr>
          <p:cNvPr id="5" name="Footer Placeholder 4">
            <a:extLst>
              <a:ext uri="{FF2B5EF4-FFF2-40B4-BE49-F238E27FC236}">
                <a16:creationId xmlns:a16="http://schemas.microsoft.com/office/drawing/2014/main" id="{130ED9E8-C346-63ED-2D42-13CCF8A9258F}"/>
              </a:ext>
            </a:extLst>
          </p:cNvPr>
          <p:cNvSpPr>
            <a:spLocks noGrp="1"/>
          </p:cNvSpPr>
          <p:nvPr>
            <p:ph type="ftr" sz="quarter" idx="15"/>
          </p:nvPr>
        </p:nvSpPr>
        <p:spPr/>
        <p:txBody>
          <a:bodyPr/>
          <a:lstStyle/>
          <a:p>
            <a:r>
              <a:rPr lang="en-AU"/>
              <a:t>Justice Health and Forensic Mental Health Network</a:t>
            </a:r>
          </a:p>
        </p:txBody>
      </p:sp>
      <p:graphicFrame>
        <p:nvGraphicFramePr>
          <p:cNvPr id="6" name="Diagram 5">
            <a:extLst>
              <a:ext uri="{FF2B5EF4-FFF2-40B4-BE49-F238E27FC236}">
                <a16:creationId xmlns:a16="http://schemas.microsoft.com/office/drawing/2014/main" id="{619B0C3D-F058-FE99-DB96-1ECCA3D9C032}"/>
              </a:ext>
            </a:extLst>
          </p:cNvPr>
          <p:cNvGraphicFramePr/>
          <p:nvPr>
            <p:extLst>
              <p:ext uri="{D42A27DB-BD31-4B8C-83A1-F6EECF244321}">
                <p14:modId xmlns:p14="http://schemas.microsoft.com/office/powerpoint/2010/main" val="759080520"/>
              </p:ext>
            </p:extLst>
          </p:nvPr>
        </p:nvGraphicFramePr>
        <p:xfrm>
          <a:off x="334962" y="1644159"/>
          <a:ext cx="11522075" cy="4485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077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34962" y="1810937"/>
            <a:ext cx="5507574" cy="4136236"/>
          </a:xfrm>
        </p:spPr>
        <p:txBody>
          <a:bodyPr/>
          <a:lstStyle/>
          <a:p>
            <a:r>
              <a:rPr lang="en-AU" b="1" dirty="0">
                <a:solidFill>
                  <a:srgbClr val="002664"/>
                </a:solidFill>
              </a:rPr>
              <a:t>Who are we? </a:t>
            </a:r>
          </a:p>
          <a:p>
            <a:r>
              <a:rPr lang="en-US" dirty="0">
                <a:solidFill>
                  <a:srgbClr val="002664"/>
                </a:solidFill>
              </a:rPr>
              <a:t>Justice Health NSW is a Statutory Health Corporation established under the Health Services Act (NSW) 1997 that provides healthcare across secure inpatient, custodial, court and community settings. </a:t>
            </a:r>
          </a:p>
          <a:p>
            <a:endParaRPr lang="en-US" dirty="0">
              <a:solidFill>
                <a:srgbClr val="002664"/>
              </a:solidFill>
            </a:endParaRPr>
          </a:p>
          <a:p>
            <a:r>
              <a:rPr lang="en-US" dirty="0">
                <a:solidFill>
                  <a:srgbClr val="002664"/>
                </a:solidFill>
              </a:rPr>
              <a:t>We deliver healthcare services to adults and young people who come into contact with, or who are at risk of coming into contact with the criminal justice system.</a:t>
            </a:r>
          </a:p>
          <a:p>
            <a:endParaRPr lang="en-AU" dirty="0"/>
          </a:p>
        </p:txBody>
      </p:sp>
      <p:sp>
        <p:nvSpPr>
          <p:cNvPr id="3" name="Slide Number Placeholder 2"/>
          <p:cNvSpPr>
            <a:spLocks noGrp="1"/>
          </p:cNvSpPr>
          <p:nvPr>
            <p:ph type="sldNum" sz="quarter" idx="16"/>
          </p:nvPr>
        </p:nvSpPr>
        <p:spPr/>
        <p:txBody>
          <a:bodyPr/>
          <a:lstStyle/>
          <a:p>
            <a:fld id="{A2F81DDE-69F7-4235-9C0D-14F3D581849E}" type="slidenum">
              <a:rPr lang="en-AU" smtClean="0"/>
              <a:pPr/>
              <a:t>3</a:t>
            </a:fld>
            <a:endParaRPr lang="en-AU"/>
          </a:p>
        </p:txBody>
      </p:sp>
      <p:sp>
        <p:nvSpPr>
          <p:cNvPr id="4" name="Text Placeholder 3"/>
          <p:cNvSpPr>
            <a:spLocks noGrp="1"/>
          </p:cNvSpPr>
          <p:nvPr>
            <p:ph type="body" sz="quarter" idx="17"/>
          </p:nvPr>
        </p:nvSpPr>
        <p:spPr/>
        <p:txBody>
          <a:bodyPr/>
          <a:lstStyle/>
          <a:p>
            <a:r>
              <a:rPr lang="en-US" dirty="0"/>
              <a:t>Justice Health NSW	</a:t>
            </a:r>
            <a:endParaRPr lang="en-AU" dirty="0"/>
          </a:p>
        </p:txBody>
      </p:sp>
      <p:sp>
        <p:nvSpPr>
          <p:cNvPr id="5" name="Footer Placeholder 4"/>
          <p:cNvSpPr>
            <a:spLocks noGrp="1"/>
          </p:cNvSpPr>
          <p:nvPr>
            <p:ph type="ftr" sz="quarter" idx="15"/>
          </p:nvPr>
        </p:nvSpPr>
        <p:spPr/>
        <p:txBody>
          <a:bodyPr/>
          <a:lstStyle/>
          <a:p>
            <a:r>
              <a:rPr lang="en-AU"/>
              <a:t>Justice Health and Forensic Mental Health Network</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5165" y="1857079"/>
            <a:ext cx="5619763" cy="3747679"/>
          </a:xfrm>
          <a:prstGeom prst="rect">
            <a:avLst/>
          </a:prstGeom>
        </p:spPr>
      </p:pic>
    </p:spTree>
    <p:extLst>
      <p:ext uri="{BB962C8B-B14F-4D97-AF65-F5344CB8AC3E}">
        <p14:creationId xmlns:p14="http://schemas.microsoft.com/office/powerpoint/2010/main" val="2804565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A6C110-E611-9BD4-9BB0-50C074EF6175}"/>
              </a:ext>
            </a:extLst>
          </p:cNvPr>
          <p:cNvSpPr>
            <a:spLocks noGrp="1"/>
          </p:cNvSpPr>
          <p:nvPr>
            <p:ph sz="half" idx="1"/>
          </p:nvPr>
        </p:nvSpPr>
        <p:spPr>
          <a:xfrm>
            <a:off x="334961" y="1810937"/>
            <a:ext cx="11522076" cy="4220586"/>
          </a:xfrm>
        </p:spPr>
        <p:txBody>
          <a:bodyPr>
            <a:normAutofit/>
          </a:bodyPr>
          <a:lstStyle/>
          <a:p>
            <a:r>
              <a:rPr lang="en-US" sz="1600" dirty="0"/>
              <a:t>Brief Interventions – delivered brief interventions to 3469 patients since May 2023</a:t>
            </a:r>
          </a:p>
          <a:p>
            <a:pPr marL="342900" lvl="3" indent="-342900"/>
            <a:r>
              <a:rPr lang="en-US" sz="1600" dirty="0">
                <a:solidFill>
                  <a:schemeClr val="bg2"/>
                </a:solidFill>
              </a:rPr>
              <a:t>22% Female and 42% Aboriginal patients</a:t>
            </a:r>
          </a:p>
          <a:p>
            <a:pPr lvl="3" indent="0">
              <a:buNone/>
            </a:pPr>
            <a:endParaRPr lang="en-US" sz="1600" dirty="0"/>
          </a:p>
          <a:p>
            <a:r>
              <a:rPr lang="en-US" sz="1600" dirty="0"/>
              <a:t>Group Pilot sites:</a:t>
            </a:r>
          </a:p>
          <a:p>
            <a:pPr marL="342900" indent="-342900">
              <a:buFont typeface="Arial" panose="020B0604020202020204" pitchFamily="34" charset="0"/>
              <a:buChar char="•"/>
            </a:pPr>
            <a:r>
              <a:rPr lang="en-US" sz="1600" dirty="0"/>
              <a:t>GEO Program (</a:t>
            </a:r>
            <a:r>
              <a:rPr lang="en-US" sz="1600" dirty="0" err="1"/>
              <a:t>Dillwynia</a:t>
            </a:r>
            <a:r>
              <a:rPr lang="en-US" sz="1600" dirty="0"/>
              <a:t> 2, Mid North Coast, Broken Hill, Hunter) </a:t>
            </a:r>
          </a:p>
          <a:p>
            <a:pPr marL="342900" indent="-342900">
              <a:buFont typeface="Arial" panose="020B0604020202020204" pitchFamily="34" charset="0"/>
              <a:buChar char="•"/>
            </a:pPr>
            <a:r>
              <a:rPr lang="en-US" sz="1600" dirty="0"/>
              <a:t>BIG (Cessnock complex, Broken Hill, Silverwater complex, </a:t>
            </a:r>
            <a:r>
              <a:rPr lang="en-US" sz="1600" dirty="0" err="1"/>
              <a:t>Dillwynia</a:t>
            </a:r>
            <a:r>
              <a:rPr lang="en-US" sz="1600" dirty="0"/>
              <a:t>, Mid North Coast, Wellington, South Coast, Goulburn)</a:t>
            </a:r>
          </a:p>
          <a:p>
            <a:endParaRPr lang="en-US" sz="1600" dirty="0"/>
          </a:p>
          <a:p>
            <a:r>
              <a:rPr lang="en-US" sz="1600" dirty="0"/>
              <a:t>Consumer Engagement and Contribution</a:t>
            </a:r>
          </a:p>
          <a:p>
            <a:pPr marL="342900" indent="-342900">
              <a:buFont typeface="Arial" panose="020B0604020202020204" pitchFamily="34" charset="0"/>
              <a:buChar char="•"/>
            </a:pPr>
            <a:r>
              <a:rPr lang="en-US" sz="1600" dirty="0"/>
              <a:t>Participants were surprised by how useful the groups were</a:t>
            </a:r>
          </a:p>
          <a:p>
            <a:pPr marL="342900" indent="-342900">
              <a:buFont typeface="Arial" panose="020B0604020202020204" pitchFamily="34" charset="0"/>
              <a:buChar char="•"/>
            </a:pPr>
            <a:r>
              <a:rPr lang="en-US" sz="1600" dirty="0"/>
              <a:t>The rapport and trust with staff helped with the group dynamics and ability to open up in the groups</a:t>
            </a:r>
          </a:p>
          <a:p>
            <a:pPr marL="342900" indent="-342900">
              <a:buFont typeface="Arial" panose="020B0604020202020204" pitchFamily="34" charset="0"/>
              <a:buChar char="•"/>
            </a:pPr>
            <a:r>
              <a:rPr lang="en-US" sz="1600" dirty="0"/>
              <a:t>Participants enjoyed having their lived experience listened to and respected by the facilitators</a:t>
            </a:r>
          </a:p>
          <a:p>
            <a:endParaRPr lang="en-AU" dirty="0"/>
          </a:p>
        </p:txBody>
      </p:sp>
      <p:sp>
        <p:nvSpPr>
          <p:cNvPr id="3" name="Slide Number Placeholder 2">
            <a:extLst>
              <a:ext uri="{FF2B5EF4-FFF2-40B4-BE49-F238E27FC236}">
                <a16:creationId xmlns:a16="http://schemas.microsoft.com/office/drawing/2014/main" id="{61472622-7DC7-52EA-25E4-CBBD0C6AB9F6}"/>
              </a:ext>
            </a:extLst>
          </p:cNvPr>
          <p:cNvSpPr>
            <a:spLocks noGrp="1"/>
          </p:cNvSpPr>
          <p:nvPr>
            <p:ph type="sldNum" sz="quarter" idx="16"/>
          </p:nvPr>
        </p:nvSpPr>
        <p:spPr/>
        <p:txBody>
          <a:bodyPr/>
          <a:lstStyle/>
          <a:p>
            <a:fld id="{A2F81DDE-69F7-4235-9C0D-14F3D581849E}" type="slidenum">
              <a:rPr lang="en-AU" smtClean="0"/>
              <a:pPr/>
              <a:t>30</a:t>
            </a:fld>
            <a:endParaRPr lang="en-AU"/>
          </a:p>
        </p:txBody>
      </p:sp>
      <p:sp>
        <p:nvSpPr>
          <p:cNvPr id="5" name="Footer Placeholder 4">
            <a:extLst>
              <a:ext uri="{FF2B5EF4-FFF2-40B4-BE49-F238E27FC236}">
                <a16:creationId xmlns:a16="http://schemas.microsoft.com/office/drawing/2014/main" id="{26400BD9-3C98-6B37-DC45-F22E879B67BB}"/>
              </a:ext>
            </a:extLst>
          </p:cNvPr>
          <p:cNvSpPr>
            <a:spLocks noGrp="1"/>
          </p:cNvSpPr>
          <p:nvPr>
            <p:ph type="ftr" sz="quarter" idx="15"/>
          </p:nvPr>
        </p:nvSpPr>
        <p:spPr/>
        <p:txBody>
          <a:bodyPr/>
          <a:lstStyle/>
          <a:p>
            <a:r>
              <a:rPr lang="en-AU"/>
              <a:t>Justice Health and Forensic Mental Health Network</a:t>
            </a:r>
          </a:p>
        </p:txBody>
      </p:sp>
      <p:sp>
        <p:nvSpPr>
          <p:cNvPr id="6" name="TextBox 5">
            <a:extLst>
              <a:ext uri="{FF2B5EF4-FFF2-40B4-BE49-F238E27FC236}">
                <a16:creationId xmlns:a16="http://schemas.microsoft.com/office/drawing/2014/main" id="{3FB27669-17D7-F1FC-4BAA-D810FFEB6E43}"/>
              </a:ext>
            </a:extLst>
          </p:cNvPr>
          <p:cNvSpPr txBox="1"/>
          <p:nvPr/>
        </p:nvSpPr>
        <p:spPr>
          <a:xfrm>
            <a:off x="197335" y="380323"/>
            <a:ext cx="3908134" cy="590931"/>
          </a:xfrm>
          <a:prstGeom prst="rect">
            <a:avLst/>
          </a:prstGeom>
          <a:noFill/>
        </p:spPr>
        <p:txBody>
          <a:bodyPr wrap="square">
            <a:spAutoFit/>
          </a:bodyPr>
          <a:lstStyle/>
          <a:p>
            <a:pPr defTabSz="914377">
              <a:lnSpc>
                <a:spcPct val="90000"/>
              </a:lnSpc>
              <a:spcAft>
                <a:spcPts val="1200"/>
              </a:spcAft>
            </a:pPr>
            <a:r>
              <a:rPr lang="en-US" sz="3600" dirty="0">
                <a:solidFill>
                  <a:schemeClr val="bg1"/>
                </a:solidFill>
                <a:latin typeface="+mj-lt"/>
              </a:rPr>
              <a:t>The BIG Program</a:t>
            </a:r>
            <a:endParaRPr lang="en-AU" sz="3600" dirty="0">
              <a:solidFill>
                <a:schemeClr val="bg1"/>
              </a:solidFill>
              <a:latin typeface="+mj-lt"/>
            </a:endParaRPr>
          </a:p>
        </p:txBody>
      </p:sp>
    </p:spTree>
    <p:extLst>
      <p:ext uri="{BB962C8B-B14F-4D97-AF65-F5344CB8AC3E}">
        <p14:creationId xmlns:p14="http://schemas.microsoft.com/office/powerpoint/2010/main" val="4165129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60C2E9-34BB-6F52-BE86-3440A6477F95}"/>
              </a:ext>
            </a:extLst>
          </p:cNvPr>
          <p:cNvSpPr>
            <a:spLocks noGrp="1"/>
          </p:cNvSpPr>
          <p:nvPr>
            <p:ph sz="half" idx="1"/>
          </p:nvPr>
        </p:nvSpPr>
        <p:spPr>
          <a:xfrm>
            <a:off x="334961" y="1810936"/>
            <a:ext cx="11473039" cy="4318397"/>
          </a:xfrm>
        </p:spPr>
        <p:txBody>
          <a:bodyPr>
            <a:noAutofit/>
          </a:bodyPr>
          <a:lstStyle/>
          <a:p>
            <a:pPr>
              <a:defRPr/>
            </a:pPr>
            <a:r>
              <a:rPr lang="en-GB" sz="1600" dirty="0"/>
              <a:t>Peng is a 34-year-old man, immigrated at the age of 13 from China. </a:t>
            </a:r>
          </a:p>
          <a:p>
            <a:pPr>
              <a:defRPr/>
            </a:pPr>
            <a:r>
              <a:rPr lang="en-GB" sz="1600" dirty="0"/>
              <a:t>His primary drug of choice on entry into custody was methamphetamines, cannabis, benzodiazepines, with occasional opioid use.</a:t>
            </a:r>
          </a:p>
          <a:p>
            <a:pPr>
              <a:defRPr/>
            </a:pPr>
            <a:r>
              <a:rPr lang="en-GB" sz="1600" dirty="0"/>
              <a:t>On entry to custody (reception), Peng reports anxiety and depression, and prescribed Mirtazapine 30mg at night. He was assessed prior to hospital as having psychosis, exacerbated by his cannabis use and is being managed well with prescribed olanzapine 10mg bd.</a:t>
            </a:r>
          </a:p>
          <a:p>
            <a:pPr>
              <a:defRPr/>
            </a:pPr>
            <a:r>
              <a:rPr lang="en-GB" sz="1600" dirty="0"/>
              <a:t>Due to the lack of drug availability in custody, Peng develops opioid use disorder.</a:t>
            </a:r>
          </a:p>
          <a:p>
            <a:pPr>
              <a:defRPr/>
            </a:pPr>
            <a:endParaRPr lang="en-GB" sz="1600" dirty="0"/>
          </a:p>
          <a:p>
            <a:pPr>
              <a:defRPr/>
            </a:pPr>
            <a:r>
              <a:rPr lang="en-GB" sz="1600" dirty="0"/>
              <a:t>OAT:</a:t>
            </a:r>
          </a:p>
          <a:p>
            <a:pPr marL="285750" indent="-285750">
              <a:buFont typeface="Arial" panose="020B0604020202020204" pitchFamily="34" charset="0"/>
              <a:buChar char="•"/>
              <a:defRPr/>
            </a:pPr>
            <a:r>
              <a:rPr lang="en-GB" sz="1600" dirty="0"/>
              <a:t>Peng self refers and has been on the OAT waiting list at the South Coast correctional centre for 4 months.</a:t>
            </a:r>
          </a:p>
          <a:p>
            <a:pPr marL="285750" indent="-285750">
              <a:buFont typeface="Arial" panose="020B0604020202020204" pitchFamily="34" charset="0"/>
              <a:buChar char="•"/>
              <a:defRPr/>
            </a:pPr>
            <a:r>
              <a:rPr lang="en-GB" sz="1600" dirty="0"/>
              <a:t>During the OAT assessment, Peng has tested positive for HCV and referred to Population Health for HCV treatment work-up.</a:t>
            </a:r>
          </a:p>
          <a:p>
            <a:pPr marL="285750" indent="-285750">
              <a:buFont typeface="Arial" panose="020B0604020202020204" pitchFamily="34" charset="0"/>
              <a:buChar char="•"/>
              <a:defRPr/>
            </a:pPr>
            <a:r>
              <a:rPr lang="en-GB" sz="1600" dirty="0"/>
              <a:t>Peng has moderate opioid dependence and commences OAT, 12 months after entering custody.</a:t>
            </a:r>
            <a:endParaRPr lang="en-AU" sz="1600" dirty="0"/>
          </a:p>
        </p:txBody>
      </p:sp>
      <p:sp>
        <p:nvSpPr>
          <p:cNvPr id="3" name="Slide Number Placeholder 2">
            <a:extLst>
              <a:ext uri="{FF2B5EF4-FFF2-40B4-BE49-F238E27FC236}">
                <a16:creationId xmlns:a16="http://schemas.microsoft.com/office/drawing/2014/main" id="{446A13A4-76A8-E510-1E59-CBEC1AF7432A}"/>
              </a:ext>
            </a:extLst>
          </p:cNvPr>
          <p:cNvSpPr>
            <a:spLocks noGrp="1"/>
          </p:cNvSpPr>
          <p:nvPr>
            <p:ph type="sldNum" sz="quarter" idx="16"/>
          </p:nvPr>
        </p:nvSpPr>
        <p:spPr/>
        <p:txBody>
          <a:bodyPr/>
          <a:lstStyle/>
          <a:p>
            <a:fld id="{A2F81DDE-69F7-4235-9C0D-14F3D581849E}" type="slidenum">
              <a:rPr lang="en-AU" smtClean="0"/>
              <a:pPr/>
              <a:t>31</a:t>
            </a:fld>
            <a:endParaRPr lang="en-AU"/>
          </a:p>
        </p:txBody>
      </p:sp>
      <p:sp>
        <p:nvSpPr>
          <p:cNvPr id="4" name="Text Placeholder 3">
            <a:extLst>
              <a:ext uri="{FF2B5EF4-FFF2-40B4-BE49-F238E27FC236}">
                <a16:creationId xmlns:a16="http://schemas.microsoft.com/office/drawing/2014/main" id="{9DFE44DC-A9CF-E788-2DDD-2805DA38ED18}"/>
              </a:ext>
            </a:extLst>
          </p:cNvPr>
          <p:cNvSpPr>
            <a:spLocks noGrp="1"/>
          </p:cNvSpPr>
          <p:nvPr>
            <p:ph type="body" sz="quarter" idx="17"/>
          </p:nvPr>
        </p:nvSpPr>
        <p:spPr/>
        <p:txBody>
          <a:bodyPr>
            <a:normAutofit fontScale="92500" lnSpcReduction="10000"/>
          </a:bodyPr>
          <a:lstStyle/>
          <a:p>
            <a:r>
              <a:rPr lang="en-US" sz="3600" dirty="0">
                <a:solidFill>
                  <a:schemeClr val="bg1"/>
                </a:solidFill>
                <a:latin typeface="+mj-lt"/>
              </a:rPr>
              <a:t>Case Study – 1</a:t>
            </a:r>
          </a:p>
          <a:p>
            <a:r>
              <a:rPr lang="en-AU" sz="3600" b="0" dirty="0"/>
              <a:t>Peng 34 years</a:t>
            </a:r>
            <a:endParaRPr lang="en-AU" sz="3600" dirty="0">
              <a:solidFill>
                <a:schemeClr val="bg1"/>
              </a:solidFill>
              <a:latin typeface="+mj-lt"/>
            </a:endParaRPr>
          </a:p>
        </p:txBody>
      </p:sp>
      <p:sp>
        <p:nvSpPr>
          <p:cNvPr id="5" name="Footer Placeholder 4">
            <a:extLst>
              <a:ext uri="{FF2B5EF4-FFF2-40B4-BE49-F238E27FC236}">
                <a16:creationId xmlns:a16="http://schemas.microsoft.com/office/drawing/2014/main" id="{13E88FDF-FED6-01B3-C87D-4621A7722AEB}"/>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3168135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0C2671-CD37-D126-EE5E-61A8A0B70D6A}"/>
              </a:ext>
            </a:extLst>
          </p:cNvPr>
          <p:cNvSpPr>
            <a:spLocks noGrp="1"/>
          </p:cNvSpPr>
          <p:nvPr>
            <p:ph sz="half" idx="1"/>
          </p:nvPr>
        </p:nvSpPr>
        <p:spPr>
          <a:xfrm>
            <a:off x="334961" y="1810937"/>
            <a:ext cx="11542812" cy="4136236"/>
          </a:xfrm>
        </p:spPr>
        <p:txBody>
          <a:bodyPr>
            <a:normAutofit lnSpcReduction="10000"/>
          </a:bodyPr>
          <a:lstStyle/>
          <a:p>
            <a:pPr>
              <a:lnSpc>
                <a:spcPct val="110000"/>
              </a:lnSpc>
              <a:defRPr/>
            </a:pPr>
            <a:r>
              <a:rPr lang="en-GB" sz="1700" dirty="0"/>
              <a:t>Katrina is a 23-year-old First Nations woman. Polydrug use on entry into custody, includes methamphetamines, cannabis, and opioids.</a:t>
            </a:r>
          </a:p>
          <a:p>
            <a:pPr>
              <a:lnSpc>
                <a:spcPct val="110000"/>
              </a:lnSpc>
              <a:defRPr/>
            </a:pPr>
            <a:r>
              <a:rPr lang="en-GB" sz="1700" dirty="0"/>
              <a:t>On reception, Katrina reports sporadic engagement with Health Services, and is screened for and found to be pregnant. Katrina does not know.</a:t>
            </a:r>
          </a:p>
          <a:p>
            <a:pPr>
              <a:lnSpc>
                <a:spcPct val="110000"/>
              </a:lnSpc>
              <a:defRPr/>
            </a:pPr>
            <a:r>
              <a:rPr lang="en-GB" sz="1700" dirty="0"/>
              <a:t>Katrina is treatment naïve, assessed as being in withdrawal, and has an opioid use disorder.</a:t>
            </a:r>
          </a:p>
          <a:p>
            <a:pPr marL="0" marR="0" lvl="0" indent="0" algn="l" defTabSz="342900" rtl="0" eaLnBrk="1" fontAlgn="base" latinLnBrk="0" hangingPunct="1">
              <a:lnSpc>
                <a:spcPct val="100000"/>
              </a:lnSpc>
              <a:spcBef>
                <a:spcPts val="600"/>
              </a:spcBef>
              <a:spcAft>
                <a:spcPct val="0"/>
              </a:spcAft>
              <a:buClrTx/>
              <a:buSzTx/>
              <a:buFont typeface="Lucida Grande" charset="0"/>
              <a:buNone/>
              <a:tabLst/>
              <a:defRPr/>
            </a:pPr>
            <a:endParaRPr kumimoji="0" lang="en-GB" sz="2000" b="0" i="0" u="none" strike="noStrike" kern="1200" cap="none" spc="0" normalizeH="0" baseline="0" noProof="0" dirty="0">
              <a:ln>
                <a:noFill/>
              </a:ln>
              <a:solidFill>
                <a:prstClr val="black"/>
              </a:solidFill>
              <a:effectLst/>
              <a:uLnTx/>
              <a:uFillTx/>
              <a:latin typeface="Tw Cen MT"/>
              <a:ea typeface="ＭＳ Ｐゴシック" charset="0"/>
            </a:endParaRPr>
          </a:p>
          <a:p>
            <a:pPr marR="0" lvl="0" fontAlgn="base">
              <a:lnSpc>
                <a:spcPct val="110000"/>
              </a:lnSpc>
              <a:buClrTx/>
              <a:buSzTx/>
              <a:tabLst/>
              <a:defRPr/>
            </a:pPr>
            <a:r>
              <a:rPr lang="en-GB" sz="1700" dirty="0"/>
              <a:t>OAT:</a:t>
            </a:r>
          </a:p>
          <a:p>
            <a:pPr marL="285750" indent="-285750">
              <a:lnSpc>
                <a:spcPct val="110000"/>
              </a:lnSpc>
              <a:buFont typeface="Arial" panose="020B0604020202020204" pitchFamily="34" charset="0"/>
              <a:buChar char="•"/>
              <a:defRPr/>
            </a:pPr>
            <a:r>
              <a:rPr lang="en-GB" sz="1700" dirty="0"/>
              <a:t>Katrina is in Silverwater women's and transferred to </a:t>
            </a:r>
            <a:r>
              <a:rPr lang="en-GB" sz="1700" dirty="0" err="1"/>
              <a:t>Dillwynia</a:t>
            </a:r>
            <a:r>
              <a:rPr lang="en-GB" sz="1700" dirty="0"/>
              <a:t> within 3 weeks.</a:t>
            </a:r>
          </a:p>
          <a:p>
            <a:pPr marL="285750" indent="-285750">
              <a:lnSpc>
                <a:spcPct val="110000"/>
              </a:lnSpc>
              <a:buFont typeface="Arial" panose="020B0604020202020204" pitchFamily="34" charset="0"/>
              <a:buChar char="•"/>
              <a:defRPr/>
            </a:pPr>
            <a:r>
              <a:rPr lang="en-GB" sz="1700" dirty="0"/>
              <a:t>Katrina’s withdrawal on entry into custody is managed, the pregnancy discussed, and depot buprenorphine commenced.</a:t>
            </a:r>
          </a:p>
          <a:p>
            <a:pPr marL="285750" indent="-285750">
              <a:lnSpc>
                <a:spcPct val="110000"/>
              </a:lnSpc>
              <a:buFont typeface="Arial" panose="020B0604020202020204" pitchFamily="34" charset="0"/>
              <a:buChar char="•"/>
              <a:defRPr/>
            </a:pPr>
            <a:r>
              <a:rPr lang="en-GB" sz="1700" dirty="0"/>
              <a:t>Substance Use in Pregnancy referral made, Aboriginal Health Worker cultural care engaged, and </a:t>
            </a:r>
            <a:r>
              <a:rPr lang="en-GB" sz="1700" dirty="0" err="1"/>
              <a:t>Buvidal</a:t>
            </a:r>
            <a:r>
              <a:rPr lang="en-GB" sz="1700" dirty="0"/>
              <a:t>® commencement closely monitored.</a:t>
            </a:r>
            <a:endParaRPr lang="en-AU" dirty="0"/>
          </a:p>
        </p:txBody>
      </p:sp>
      <p:sp>
        <p:nvSpPr>
          <p:cNvPr id="3" name="Slide Number Placeholder 2">
            <a:extLst>
              <a:ext uri="{FF2B5EF4-FFF2-40B4-BE49-F238E27FC236}">
                <a16:creationId xmlns:a16="http://schemas.microsoft.com/office/drawing/2014/main" id="{E215DB3A-F93B-7881-A7E7-294C69635C21}"/>
              </a:ext>
            </a:extLst>
          </p:cNvPr>
          <p:cNvSpPr>
            <a:spLocks noGrp="1"/>
          </p:cNvSpPr>
          <p:nvPr>
            <p:ph type="sldNum" sz="quarter" idx="16"/>
          </p:nvPr>
        </p:nvSpPr>
        <p:spPr/>
        <p:txBody>
          <a:bodyPr/>
          <a:lstStyle/>
          <a:p>
            <a:fld id="{A2F81DDE-69F7-4235-9C0D-14F3D581849E}" type="slidenum">
              <a:rPr lang="en-AU" smtClean="0"/>
              <a:pPr/>
              <a:t>32</a:t>
            </a:fld>
            <a:endParaRPr lang="en-AU"/>
          </a:p>
        </p:txBody>
      </p:sp>
      <p:sp>
        <p:nvSpPr>
          <p:cNvPr id="4" name="Text Placeholder 3">
            <a:extLst>
              <a:ext uri="{FF2B5EF4-FFF2-40B4-BE49-F238E27FC236}">
                <a16:creationId xmlns:a16="http://schemas.microsoft.com/office/drawing/2014/main" id="{D2EA15FF-D036-49AB-BDD7-6E1FAB43E556}"/>
              </a:ext>
            </a:extLst>
          </p:cNvPr>
          <p:cNvSpPr>
            <a:spLocks noGrp="1"/>
          </p:cNvSpPr>
          <p:nvPr>
            <p:ph type="body" sz="quarter" idx="17"/>
          </p:nvPr>
        </p:nvSpPr>
        <p:spPr/>
        <p:txBody>
          <a:bodyPr>
            <a:normAutofit fontScale="92500" lnSpcReduction="10000"/>
          </a:bodyPr>
          <a:lstStyle/>
          <a:p>
            <a:r>
              <a:rPr lang="en-US" sz="3600" dirty="0">
                <a:solidFill>
                  <a:schemeClr val="bg1"/>
                </a:solidFill>
                <a:latin typeface="+mj-lt"/>
              </a:rPr>
              <a:t>Case Study – 2</a:t>
            </a:r>
          </a:p>
          <a:p>
            <a:r>
              <a:rPr lang="en-AU" dirty="0"/>
              <a:t>Katrina</a:t>
            </a:r>
            <a:r>
              <a:rPr lang="en-AU" sz="3600" b="0" dirty="0"/>
              <a:t> 23 years</a:t>
            </a:r>
            <a:endParaRPr lang="en-AU" sz="3600" dirty="0">
              <a:solidFill>
                <a:schemeClr val="bg1"/>
              </a:solidFill>
              <a:latin typeface="+mj-lt"/>
            </a:endParaRPr>
          </a:p>
        </p:txBody>
      </p:sp>
      <p:sp>
        <p:nvSpPr>
          <p:cNvPr id="5" name="Footer Placeholder 4">
            <a:extLst>
              <a:ext uri="{FF2B5EF4-FFF2-40B4-BE49-F238E27FC236}">
                <a16:creationId xmlns:a16="http://schemas.microsoft.com/office/drawing/2014/main" id="{7F4BA56C-6779-FC2A-54E9-6D1B5EDB0B38}"/>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173122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A7726A-2DE1-B405-A70F-BE7889977E7D}"/>
              </a:ext>
            </a:extLst>
          </p:cNvPr>
          <p:cNvSpPr>
            <a:spLocks noGrp="1"/>
          </p:cNvSpPr>
          <p:nvPr>
            <p:ph sz="half" idx="1"/>
          </p:nvPr>
        </p:nvSpPr>
        <p:spPr>
          <a:xfrm>
            <a:off x="334960" y="1810937"/>
            <a:ext cx="11297715" cy="4136236"/>
          </a:xfrm>
        </p:spPr>
        <p:txBody>
          <a:bodyPr>
            <a:normAutofit lnSpcReduction="10000"/>
          </a:bodyPr>
          <a:lstStyle/>
          <a:p>
            <a:pPr>
              <a:lnSpc>
                <a:spcPct val="120000"/>
              </a:lnSpc>
              <a:defRPr/>
            </a:pPr>
            <a:r>
              <a:rPr lang="en-GB" sz="1700" dirty="0"/>
              <a:t>Steve is a 52-year-old man, with repeat criminal justice system engagement and incarcerations, since 13 years of age. </a:t>
            </a:r>
          </a:p>
          <a:p>
            <a:pPr>
              <a:lnSpc>
                <a:spcPct val="120000"/>
              </a:lnSpc>
              <a:defRPr/>
            </a:pPr>
            <a:r>
              <a:rPr lang="en-GB" sz="1700" dirty="0"/>
              <a:t>Steve has been on OAT 6 times since the age of 19, with opioids as his primary drug of choice. Steve has consistent problems finding, securing and retaining accommodation and independent living.</a:t>
            </a:r>
          </a:p>
          <a:p>
            <a:pPr>
              <a:lnSpc>
                <a:spcPct val="120000"/>
              </a:lnSpc>
              <a:defRPr/>
            </a:pPr>
            <a:r>
              <a:rPr lang="en-GB" sz="1700" dirty="0"/>
              <a:t>This stint has seen Steve in custody for 3 years and was on OAT when he entered custody. He has contact with his family and children.</a:t>
            </a:r>
          </a:p>
          <a:p>
            <a:pPr marR="0" lvl="0" fontAlgn="base">
              <a:lnSpc>
                <a:spcPct val="120000"/>
              </a:lnSpc>
              <a:buClrTx/>
              <a:buSzTx/>
              <a:tabLst/>
              <a:defRPr/>
            </a:pPr>
            <a:r>
              <a:rPr lang="en-GB" sz="1600" dirty="0"/>
              <a:t>OAT:</a:t>
            </a:r>
          </a:p>
          <a:p>
            <a:pPr marL="285750" indent="-285750">
              <a:lnSpc>
                <a:spcPct val="120000"/>
              </a:lnSpc>
              <a:buFont typeface="Arial" panose="020B0604020202020204" pitchFamily="34" charset="0"/>
              <a:buChar char="•"/>
              <a:defRPr/>
            </a:pPr>
            <a:r>
              <a:rPr lang="en-GB" sz="1600" dirty="0"/>
              <a:t>Steve is stable on OAT, referral made to the Connections Program 3 months ahead of release from custody.</a:t>
            </a:r>
          </a:p>
          <a:p>
            <a:pPr marL="285750" indent="-285750">
              <a:lnSpc>
                <a:spcPct val="120000"/>
              </a:lnSpc>
              <a:buFont typeface="Arial" panose="020B0604020202020204" pitchFamily="34" charset="0"/>
              <a:buChar char="•"/>
              <a:defRPr/>
            </a:pPr>
            <a:r>
              <a:rPr lang="en-GB" sz="1600" dirty="0"/>
              <a:t>During the Connections assessment, Steve indicates he wants to return to the Inner-West and to receive his </a:t>
            </a:r>
            <a:r>
              <a:rPr lang="en-GB" sz="1600" dirty="0" err="1"/>
              <a:t>Buvidal</a:t>
            </a:r>
            <a:r>
              <a:rPr lang="en-GB" sz="1600" dirty="0"/>
              <a:t>®. The pharmacy he was being dosed at previously administers depot buprenorphine.</a:t>
            </a:r>
          </a:p>
          <a:p>
            <a:pPr marL="285750" indent="-285750">
              <a:lnSpc>
                <a:spcPct val="120000"/>
              </a:lnSpc>
              <a:buFont typeface="Arial" panose="020B0604020202020204" pitchFamily="34" charset="0"/>
              <a:buChar char="•"/>
              <a:defRPr/>
            </a:pPr>
            <a:r>
              <a:rPr lang="en-GB" sz="1600" dirty="0"/>
              <a:t>Accommodation and employment are also identified as goals for Steve by Connections.</a:t>
            </a:r>
            <a:endParaRPr lang="en-AU" sz="1600" dirty="0"/>
          </a:p>
        </p:txBody>
      </p:sp>
      <p:sp>
        <p:nvSpPr>
          <p:cNvPr id="3" name="Slide Number Placeholder 2">
            <a:extLst>
              <a:ext uri="{FF2B5EF4-FFF2-40B4-BE49-F238E27FC236}">
                <a16:creationId xmlns:a16="http://schemas.microsoft.com/office/drawing/2014/main" id="{ADCE0413-4A75-12D4-B0CB-70C231150638}"/>
              </a:ext>
            </a:extLst>
          </p:cNvPr>
          <p:cNvSpPr>
            <a:spLocks noGrp="1"/>
          </p:cNvSpPr>
          <p:nvPr>
            <p:ph type="sldNum" sz="quarter" idx="16"/>
          </p:nvPr>
        </p:nvSpPr>
        <p:spPr/>
        <p:txBody>
          <a:bodyPr/>
          <a:lstStyle/>
          <a:p>
            <a:fld id="{A2F81DDE-69F7-4235-9C0D-14F3D581849E}" type="slidenum">
              <a:rPr lang="en-AU" smtClean="0"/>
              <a:pPr/>
              <a:t>33</a:t>
            </a:fld>
            <a:endParaRPr lang="en-AU"/>
          </a:p>
        </p:txBody>
      </p:sp>
      <p:sp>
        <p:nvSpPr>
          <p:cNvPr id="4" name="Text Placeholder 3">
            <a:extLst>
              <a:ext uri="{FF2B5EF4-FFF2-40B4-BE49-F238E27FC236}">
                <a16:creationId xmlns:a16="http://schemas.microsoft.com/office/drawing/2014/main" id="{9AA814B9-0FE9-7C68-BB47-1A3CDDB4C316}"/>
              </a:ext>
            </a:extLst>
          </p:cNvPr>
          <p:cNvSpPr>
            <a:spLocks noGrp="1"/>
          </p:cNvSpPr>
          <p:nvPr>
            <p:ph type="body" sz="quarter" idx="17"/>
          </p:nvPr>
        </p:nvSpPr>
        <p:spPr/>
        <p:txBody>
          <a:bodyPr>
            <a:normAutofit fontScale="92500" lnSpcReduction="10000"/>
          </a:bodyPr>
          <a:lstStyle/>
          <a:p>
            <a:r>
              <a:rPr lang="en-US" sz="3600" dirty="0">
                <a:solidFill>
                  <a:schemeClr val="bg1"/>
                </a:solidFill>
                <a:latin typeface="+mj-lt"/>
              </a:rPr>
              <a:t>Case Study – 3</a:t>
            </a:r>
          </a:p>
          <a:p>
            <a:r>
              <a:rPr lang="en-AU" sz="3600" b="0" dirty="0"/>
              <a:t>Steve 52 years</a:t>
            </a:r>
            <a:endParaRPr lang="en-AU" sz="3600" dirty="0">
              <a:solidFill>
                <a:schemeClr val="bg1"/>
              </a:solidFill>
              <a:latin typeface="+mj-lt"/>
            </a:endParaRPr>
          </a:p>
        </p:txBody>
      </p:sp>
      <p:sp>
        <p:nvSpPr>
          <p:cNvPr id="5" name="Footer Placeholder 4">
            <a:extLst>
              <a:ext uri="{FF2B5EF4-FFF2-40B4-BE49-F238E27FC236}">
                <a16:creationId xmlns:a16="http://schemas.microsoft.com/office/drawing/2014/main" id="{70533BBA-015C-0248-5F5D-B0EDE71BA9E0}"/>
              </a:ext>
            </a:extLst>
          </p:cNvPr>
          <p:cNvSpPr>
            <a:spLocks noGrp="1"/>
          </p:cNvSpPr>
          <p:nvPr>
            <p:ph type="ftr" sz="quarter" idx="15"/>
          </p:nvPr>
        </p:nvSpPr>
        <p:spPr/>
        <p:txBody>
          <a:bodyPr/>
          <a:lstStyle/>
          <a:p>
            <a:r>
              <a:rPr lang="en-AU"/>
              <a:t>Justice Health and Forensic Mental Health Network</a:t>
            </a:r>
          </a:p>
        </p:txBody>
      </p:sp>
    </p:spTree>
    <p:extLst>
      <p:ext uri="{BB962C8B-B14F-4D97-AF65-F5344CB8AC3E}">
        <p14:creationId xmlns:p14="http://schemas.microsoft.com/office/powerpoint/2010/main" val="2253273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A2F81DDE-69F7-4235-9C0D-14F3D581849E}" type="slidenum">
              <a:rPr lang="en-AU" smtClean="0"/>
              <a:pPr/>
              <a:t>4</a:t>
            </a:fld>
            <a:endParaRPr lang="en-AU"/>
          </a:p>
        </p:txBody>
      </p:sp>
      <p:sp>
        <p:nvSpPr>
          <p:cNvPr id="5" name="Footer Placeholder 4"/>
          <p:cNvSpPr>
            <a:spLocks noGrp="1"/>
          </p:cNvSpPr>
          <p:nvPr>
            <p:ph type="ftr" sz="quarter" idx="15"/>
          </p:nvPr>
        </p:nvSpPr>
        <p:spPr/>
        <p:txBody>
          <a:bodyPr/>
          <a:lstStyle/>
          <a:p>
            <a:r>
              <a:rPr lang="en-AU"/>
              <a:t>Justice Health and Forensic Mental Health Network</a:t>
            </a:r>
          </a:p>
        </p:txBody>
      </p:sp>
      <p:pic>
        <p:nvPicPr>
          <p:cNvPr id="6" name="Content Placeholder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5487"/>
          <a:stretch/>
        </p:blipFill>
        <p:spPr>
          <a:xfrm>
            <a:off x="5717406" y="20554"/>
            <a:ext cx="5337215" cy="6071159"/>
          </a:xfrm>
          <a:prstGeom prst="rect">
            <a:avLst/>
          </a:prstGeom>
        </p:spPr>
      </p:pic>
      <p:sp>
        <p:nvSpPr>
          <p:cNvPr id="7" name="Text Placeholder 3"/>
          <p:cNvSpPr txBox="1">
            <a:spLocks/>
          </p:cNvSpPr>
          <p:nvPr/>
        </p:nvSpPr>
        <p:spPr>
          <a:xfrm>
            <a:off x="378275" y="2046481"/>
            <a:ext cx="5339131" cy="472784"/>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3600" b="0" kern="1200">
                <a:solidFill>
                  <a:schemeClr val="bg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800" dirty="0">
                <a:solidFill>
                  <a:schemeClr val="bg2"/>
                </a:solidFill>
              </a:rPr>
              <a:t>Adult Patients in Custody</a:t>
            </a:r>
          </a:p>
        </p:txBody>
      </p:sp>
      <p:sp>
        <p:nvSpPr>
          <p:cNvPr id="4" name="TextBox 3">
            <a:extLst>
              <a:ext uri="{FF2B5EF4-FFF2-40B4-BE49-F238E27FC236}">
                <a16:creationId xmlns:a16="http://schemas.microsoft.com/office/drawing/2014/main" id="{BE009285-FCFB-8E4D-0F30-55809DAF427F}"/>
              </a:ext>
            </a:extLst>
          </p:cNvPr>
          <p:cNvSpPr txBox="1"/>
          <p:nvPr/>
        </p:nvSpPr>
        <p:spPr>
          <a:xfrm>
            <a:off x="334962" y="470821"/>
            <a:ext cx="3257324" cy="590931"/>
          </a:xfrm>
          <a:prstGeom prst="rect">
            <a:avLst/>
          </a:prstGeom>
          <a:noFill/>
        </p:spPr>
        <p:txBody>
          <a:bodyPr wrap="square">
            <a:spAutoFit/>
          </a:bodyPr>
          <a:lstStyle/>
          <a:p>
            <a:pPr defTabSz="914377">
              <a:lnSpc>
                <a:spcPct val="90000"/>
              </a:lnSpc>
              <a:spcAft>
                <a:spcPts val="1200"/>
              </a:spcAft>
            </a:pPr>
            <a:r>
              <a:rPr lang="en-AU" sz="3600" dirty="0">
                <a:solidFill>
                  <a:schemeClr val="bg1"/>
                </a:solidFill>
                <a:latin typeface="+mj-lt"/>
              </a:rPr>
              <a:t>Health Status</a:t>
            </a:r>
          </a:p>
        </p:txBody>
      </p:sp>
    </p:spTree>
    <p:extLst>
      <p:ext uri="{BB962C8B-B14F-4D97-AF65-F5344CB8AC3E}">
        <p14:creationId xmlns:p14="http://schemas.microsoft.com/office/powerpoint/2010/main" val="2037758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A2F81DDE-69F7-4235-9C0D-14F3D581849E}" type="slidenum">
              <a:rPr lang="en-AU" smtClean="0"/>
              <a:pPr/>
              <a:t>5</a:t>
            </a:fld>
            <a:endParaRPr lang="en-AU"/>
          </a:p>
        </p:txBody>
      </p:sp>
      <p:sp>
        <p:nvSpPr>
          <p:cNvPr id="5" name="Footer Placeholder 4"/>
          <p:cNvSpPr>
            <a:spLocks noGrp="1"/>
          </p:cNvSpPr>
          <p:nvPr>
            <p:ph type="ftr" sz="quarter" idx="15"/>
          </p:nvPr>
        </p:nvSpPr>
        <p:spPr/>
        <p:txBody>
          <a:bodyPr/>
          <a:lstStyle/>
          <a:p>
            <a:r>
              <a:rPr lang="en-AU"/>
              <a:t>Justice Health and Forensic Mental Health Network</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3998"/>
          <a:stretch/>
        </p:blipFill>
        <p:spPr>
          <a:xfrm>
            <a:off x="6054290" y="1"/>
            <a:ext cx="5077997" cy="6010368"/>
          </a:xfrm>
          <a:prstGeom prst="rect">
            <a:avLst/>
          </a:prstGeom>
        </p:spPr>
      </p:pic>
      <p:sp>
        <p:nvSpPr>
          <p:cNvPr id="8" name="Text Placeholder 3"/>
          <p:cNvSpPr txBox="1">
            <a:spLocks/>
          </p:cNvSpPr>
          <p:nvPr/>
        </p:nvSpPr>
        <p:spPr>
          <a:xfrm>
            <a:off x="119082" y="1995874"/>
            <a:ext cx="5935208" cy="513184"/>
          </a:xfrm>
          <a:prstGeom prst="rect">
            <a:avLst/>
          </a:prstGeom>
        </p:spPr>
        <p:txBody>
          <a:bodyPr vert="horz" lIns="0" tIns="0" rIns="0" bIns="0" rtlCol="0">
            <a:no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3600" b="0" kern="1200">
                <a:solidFill>
                  <a:schemeClr val="bg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800" dirty="0">
                <a:solidFill>
                  <a:schemeClr val="bg2"/>
                </a:solidFill>
              </a:rPr>
              <a:t>Adolescent Patients in Custody</a:t>
            </a:r>
          </a:p>
        </p:txBody>
      </p:sp>
      <p:sp>
        <p:nvSpPr>
          <p:cNvPr id="2" name="TextBox 1">
            <a:extLst>
              <a:ext uri="{FF2B5EF4-FFF2-40B4-BE49-F238E27FC236}">
                <a16:creationId xmlns:a16="http://schemas.microsoft.com/office/drawing/2014/main" id="{23C8DA87-1902-1959-E43D-E7F54DB94769}"/>
              </a:ext>
            </a:extLst>
          </p:cNvPr>
          <p:cNvSpPr txBox="1"/>
          <p:nvPr/>
        </p:nvSpPr>
        <p:spPr>
          <a:xfrm>
            <a:off x="334962" y="470821"/>
            <a:ext cx="3257324" cy="590931"/>
          </a:xfrm>
          <a:prstGeom prst="rect">
            <a:avLst/>
          </a:prstGeom>
          <a:noFill/>
        </p:spPr>
        <p:txBody>
          <a:bodyPr wrap="square">
            <a:spAutoFit/>
          </a:bodyPr>
          <a:lstStyle/>
          <a:p>
            <a:pPr defTabSz="914377">
              <a:lnSpc>
                <a:spcPct val="90000"/>
              </a:lnSpc>
              <a:spcAft>
                <a:spcPts val="1200"/>
              </a:spcAft>
            </a:pPr>
            <a:r>
              <a:rPr lang="en-AU" sz="3600" dirty="0">
                <a:solidFill>
                  <a:schemeClr val="bg1"/>
                </a:solidFill>
                <a:latin typeface="+mj-lt"/>
              </a:rPr>
              <a:t>Health Status</a:t>
            </a:r>
          </a:p>
        </p:txBody>
      </p:sp>
    </p:spTree>
    <p:extLst>
      <p:ext uri="{BB962C8B-B14F-4D97-AF65-F5344CB8AC3E}">
        <p14:creationId xmlns:p14="http://schemas.microsoft.com/office/powerpoint/2010/main" val="3056609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A2F81DDE-69F7-4235-9C0D-14F3D581849E}" type="slidenum">
              <a:rPr lang="en-AU" smtClean="0"/>
              <a:pPr/>
              <a:t>6</a:t>
            </a:fld>
            <a:endParaRPr lang="en-AU"/>
          </a:p>
        </p:txBody>
      </p:sp>
      <p:sp>
        <p:nvSpPr>
          <p:cNvPr id="5" name="Footer Placeholder 4"/>
          <p:cNvSpPr>
            <a:spLocks noGrp="1"/>
          </p:cNvSpPr>
          <p:nvPr>
            <p:ph type="ftr" sz="quarter" idx="15"/>
          </p:nvPr>
        </p:nvSpPr>
        <p:spPr/>
        <p:txBody>
          <a:bodyPr/>
          <a:lstStyle/>
          <a:p>
            <a:r>
              <a:rPr lang="en-AU"/>
              <a:t>Justice Health and Forensic Mental Health Network</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4717"/>
          <a:stretch/>
        </p:blipFill>
        <p:spPr>
          <a:xfrm>
            <a:off x="5842535" y="15386"/>
            <a:ext cx="5166915" cy="6113948"/>
          </a:xfrm>
          <a:prstGeom prst="rect">
            <a:avLst/>
          </a:prstGeom>
        </p:spPr>
      </p:pic>
      <p:sp>
        <p:nvSpPr>
          <p:cNvPr id="7" name="Text Placeholder 3"/>
          <p:cNvSpPr txBox="1">
            <a:spLocks/>
          </p:cNvSpPr>
          <p:nvPr/>
        </p:nvSpPr>
        <p:spPr>
          <a:xfrm>
            <a:off x="431215" y="1925990"/>
            <a:ext cx="5411320" cy="590931"/>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3600" b="0" kern="1200">
                <a:solidFill>
                  <a:schemeClr val="bg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800" dirty="0">
                <a:solidFill>
                  <a:schemeClr val="bg2"/>
                </a:solidFill>
              </a:rPr>
              <a:t>Forensic Patients</a:t>
            </a:r>
          </a:p>
        </p:txBody>
      </p:sp>
      <p:sp>
        <p:nvSpPr>
          <p:cNvPr id="2" name="TextBox 1">
            <a:extLst>
              <a:ext uri="{FF2B5EF4-FFF2-40B4-BE49-F238E27FC236}">
                <a16:creationId xmlns:a16="http://schemas.microsoft.com/office/drawing/2014/main" id="{8066D2FB-CB5D-205D-95C1-E7A24B808659}"/>
              </a:ext>
            </a:extLst>
          </p:cNvPr>
          <p:cNvSpPr txBox="1"/>
          <p:nvPr/>
        </p:nvSpPr>
        <p:spPr>
          <a:xfrm>
            <a:off x="334962" y="470821"/>
            <a:ext cx="3257324" cy="590931"/>
          </a:xfrm>
          <a:prstGeom prst="rect">
            <a:avLst/>
          </a:prstGeom>
          <a:noFill/>
        </p:spPr>
        <p:txBody>
          <a:bodyPr wrap="square">
            <a:spAutoFit/>
          </a:bodyPr>
          <a:lstStyle/>
          <a:p>
            <a:pPr defTabSz="914377">
              <a:lnSpc>
                <a:spcPct val="90000"/>
              </a:lnSpc>
              <a:spcAft>
                <a:spcPts val="1200"/>
              </a:spcAft>
            </a:pPr>
            <a:r>
              <a:rPr lang="en-AU" sz="3600" dirty="0">
                <a:solidFill>
                  <a:schemeClr val="bg1"/>
                </a:solidFill>
                <a:latin typeface="+mj-lt"/>
              </a:rPr>
              <a:t>Health Status</a:t>
            </a:r>
          </a:p>
        </p:txBody>
      </p:sp>
    </p:spTree>
    <p:extLst>
      <p:ext uri="{BB962C8B-B14F-4D97-AF65-F5344CB8AC3E}">
        <p14:creationId xmlns:p14="http://schemas.microsoft.com/office/powerpoint/2010/main" val="2318283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34961" y="2528596"/>
            <a:ext cx="8249201" cy="2379306"/>
          </a:xfrm>
        </p:spPr>
        <p:txBody>
          <a:bodyPr>
            <a:noAutofit/>
          </a:bodyPr>
          <a:lstStyle/>
          <a:p>
            <a:pPr algn="ctr"/>
            <a:r>
              <a:rPr lang="en-AU" sz="2800" i="1" dirty="0"/>
              <a:t>To transform lives by delivering healthier tomorrows through excellence in patient-centred care across community, inpatient and custodial settings.</a:t>
            </a:r>
          </a:p>
          <a:p>
            <a:endParaRPr lang="en-AU" sz="3200" dirty="0"/>
          </a:p>
        </p:txBody>
      </p:sp>
      <p:sp>
        <p:nvSpPr>
          <p:cNvPr id="3" name="Slide Number Placeholder 2"/>
          <p:cNvSpPr>
            <a:spLocks noGrp="1"/>
          </p:cNvSpPr>
          <p:nvPr>
            <p:ph type="sldNum" sz="quarter" idx="16"/>
          </p:nvPr>
        </p:nvSpPr>
        <p:spPr/>
        <p:txBody>
          <a:bodyPr/>
          <a:lstStyle/>
          <a:p>
            <a:fld id="{A2F81DDE-69F7-4235-9C0D-14F3D581849E}" type="slidenum">
              <a:rPr lang="en-AU" smtClean="0"/>
              <a:pPr/>
              <a:t>7</a:t>
            </a:fld>
            <a:endParaRPr lang="en-AU"/>
          </a:p>
        </p:txBody>
      </p:sp>
      <p:sp>
        <p:nvSpPr>
          <p:cNvPr id="4" name="Text Placeholder 3"/>
          <p:cNvSpPr>
            <a:spLocks noGrp="1"/>
          </p:cNvSpPr>
          <p:nvPr>
            <p:ph type="body" sz="quarter" idx="17"/>
          </p:nvPr>
        </p:nvSpPr>
        <p:spPr>
          <a:xfrm>
            <a:off x="474921" y="377632"/>
            <a:ext cx="7341980" cy="564760"/>
          </a:xfrm>
        </p:spPr>
        <p:txBody>
          <a:bodyPr/>
          <a:lstStyle/>
          <a:p>
            <a:r>
              <a:rPr lang="en-US" dirty="0"/>
              <a:t>Our Vision</a:t>
            </a:r>
            <a:endParaRPr lang="en-AU" dirty="0"/>
          </a:p>
        </p:txBody>
      </p:sp>
      <p:sp>
        <p:nvSpPr>
          <p:cNvPr id="5" name="Footer Placeholder 4"/>
          <p:cNvSpPr>
            <a:spLocks noGrp="1"/>
          </p:cNvSpPr>
          <p:nvPr>
            <p:ph type="ftr" sz="quarter" idx="15"/>
          </p:nvPr>
        </p:nvSpPr>
        <p:spPr/>
        <p:txBody>
          <a:bodyPr/>
          <a:lstStyle/>
          <a:p>
            <a:r>
              <a:rPr lang="en-AU"/>
              <a:t>Justice Health and Forensic Mental Health Network</a:t>
            </a:r>
          </a:p>
        </p:txBody>
      </p:sp>
      <p:pic>
        <p:nvPicPr>
          <p:cNvPr id="6" name="Picture 5"/>
          <p:cNvPicPr>
            <a:picLocks noChangeAspect="1"/>
          </p:cNvPicPr>
          <p:nvPr/>
        </p:nvPicPr>
        <p:blipFill>
          <a:blip r:embed="rId3"/>
          <a:stretch>
            <a:fillRect/>
          </a:stretch>
        </p:blipFill>
        <p:spPr>
          <a:xfrm>
            <a:off x="8719201" y="1632857"/>
            <a:ext cx="3137837" cy="4496477"/>
          </a:xfrm>
          <a:prstGeom prst="rect">
            <a:avLst/>
          </a:prstGeom>
        </p:spPr>
      </p:pic>
    </p:spTree>
    <p:extLst>
      <p:ext uri="{BB962C8B-B14F-4D97-AF65-F5344CB8AC3E}">
        <p14:creationId xmlns:p14="http://schemas.microsoft.com/office/powerpoint/2010/main" val="721227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A2F81DDE-69F7-4235-9C0D-14F3D581849E}" type="slidenum">
              <a:rPr lang="en-AU" smtClean="0"/>
              <a:pPr/>
              <a:t>8</a:t>
            </a:fld>
            <a:endParaRPr lang="en-AU"/>
          </a:p>
        </p:txBody>
      </p:sp>
      <p:sp>
        <p:nvSpPr>
          <p:cNvPr id="4" name="Text Placeholder 3"/>
          <p:cNvSpPr>
            <a:spLocks noGrp="1"/>
          </p:cNvSpPr>
          <p:nvPr>
            <p:ph type="body" sz="quarter" idx="17"/>
          </p:nvPr>
        </p:nvSpPr>
        <p:spPr>
          <a:xfrm>
            <a:off x="523498" y="311740"/>
            <a:ext cx="7341980" cy="1009652"/>
          </a:xfrm>
        </p:spPr>
        <p:txBody>
          <a:bodyPr/>
          <a:lstStyle/>
          <a:p>
            <a:r>
              <a:rPr lang="en-US" dirty="0"/>
              <a:t>Principles of Care</a:t>
            </a:r>
            <a:endParaRPr lang="en-AU" dirty="0"/>
          </a:p>
        </p:txBody>
      </p:sp>
      <p:sp>
        <p:nvSpPr>
          <p:cNvPr id="5" name="Footer Placeholder 4"/>
          <p:cNvSpPr>
            <a:spLocks noGrp="1"/>
          </p:cNvSpPr>
          <p:nvPr>
            <p:ph type="ftr" sz="quarter" idx="15"/>
          </p:nvPr>
        </p:nvSpPr>
        <p:spPr/>
        <p:txBody>
          <a:bodyPr/>
          <a:lstStyle/>
          <a:p>
            <a:r>
              <a:rPr lang="en-AU"/>
              <a:t>Justice Health and Forensic Mental Health Network</a:t>
            </a:r>
          </a:p>
        </p:txBody>
      </p:sp>
      <p:sp>
        <p:nvSpPr>
          <p:cNvPr id="2" name="Content Placeholder 1"/>
          <p:cNvSpPr>
            <a:spLocks noGrp="1"/>
          </p:cNvSpPr>
          <p:nvPr>
            <p:ph sz="half" idx="1"/>
          </p:nvPr>
        </p:nvSpPr>
        <p:spPr>
          <a:xfrm>
            <a:off x="334962" y="1810937"/>
            <a:ext cx="8317797" cy="4136236"/>
          </a:xfrm>
        </p:spPr>
        <p:txBody>
          <a:bodyPr>
            <a:normAutofit/>
          </a:bodyPr>
          <a:lstStyle/>
          <a:p>
            <a:r>
              <a:rPr lang="en-AU" sz="3200" dirty="0">
                <a:ea typeface="Times New Roman" panose="02020603050405020304" pitchFamily="18" charset="0"/>
                <a:cs typeface="Calibri" panose="020F0502020204030204" pitchFamily="34" charset="0"/>
              </a:rPr>
              <a:t>Defines the delivery of health services, and </a:t>
            </a:r>
          </a:p>
          <a:p>
            <a:r>
              <a:rPr lang="en-US" sz="3200" dirty="0"/>
              <a:t>the Principles of Care are: </a:t>
            </a:r>
          </a:p>
          <a:p>
            <a:pPr marL="342900" lvl="1" indent="-342900">
              <a:buFont typeface="Arial" panose="020B0604020202020204" pitchFamily="34" charset="0"/>
              <a:buChar char="•"/>
            </a:pPr>
            <a:r>
              <a:rPr lang="en-US" sz="3200" i="1" dirty="0">
                <a:solidFill>
                  <a:schemeClr val="bg2"/>
                </a:solidFill>
                <a:latin typeface="+mn-lt"/>
              </a:rPr>
              <a:t>Holistic and person-centered</a:t>
            </a:r>
          </a:p>
          <a:p>
            <a:pPr marL="342900" lvl="1" indent="-342900">
              <a:buFont typeface="Arial" panose="020B0604020202020204" pitchFamily="34" charset="0"/>
              <a:buChar char="•"/>
            </a:pPr>
            <a:r>
              <a:rPr lang="en-US" sz="3200" i="1" dirty="0">
                <a:solidFill>
                  <a:schemeClr val="bg2"/>
                </a:solidFill>
                <a:latin typeface="+mn-lt"/>
              </a:rPr>
              <a:t>Culturally guided</a:t>
            </a:r>
          </a:p>
          <a:p>
            <a:pPr marL="342900" lvl="1" indent="-342900">
              <a:buFont typeface="Arial" panose="020B0604020202020204" pitchFamily="34" charset="0"/>
              <a:buChar char="•"/>
            </a:pPr>
            <a:r>
              <a:rPr lang="en-US" sz="3200" i="1" dirty="0">
                <a:solidFill>
                  <a:schemeClr val="bg2"/>
                </a:solidFill>
                <a:latin typeface="+mn-lt"/>
              </a:rPr>
              <a:t>Excellence in safety and quality</a:t>
            </a:r>
          </a:p>
          <a:p>
            <a:pPr marL="342900" lvl="1" indent="-342900">
              <a:buFont typeface="Arial" panose="020B0604020202020204" pitchFamily="34" charset="0"/>
              <a:buChar char="•"/>
            </a:pPr>
            <a:r>
              <a:rPr lang="en-US" sz="3200" i="1" dirty="0">
                <a:solidFill>
                  <a:schemeClr val="bg2"/>
                </a:solidFill>
                <a:latin typeface="+mn-lt"/>
              </a:rPr>
              <a:t>Connected and coordinated </a:t>
            </a:r>
          </a:p>
          <a:p>
            <a:pPr marL="342900" lvl="1" indent="-342900">
              <a:buFont typeface="Arial" panose="020B0604020202020204" pitchFamily="34" charset="0"/>
              <a:buChar char="•"/>
            </a:pPr>
            <a:r>
              <a:rPr lang="en-US" sz="3200" i="1" dirty="0">
                <a:solidFill>
                  <a:schemeClr val="bg2"/>
                </a:solidFill>
                <a:latin typeface="+mn-lt"/>
              </a:rPr>
              <a:t>Efficient and effective </a:t>
            </a:r>
          </a:p>
          <a:p>
            <a:endParaRPr lang="en-AU" dirty="0"/>
          </a:p>
        </p:txBody>
      </p:sp>
      <p:pic>
        <p:nvPicPr>
          <p:cNvPr id="8" name="Picture 7">
            <a:extLst>
              <a:ext uri="{FF2B5EF4-FFF2-40B4-BE49-F238E27FC236}">
                <a16:creationId xmlns:a16="http://schemas.microsoft.com/office/drawing/2014/main" id="{A4538263-6C29-5868-EE97-B000C8A51F66}"/>
              </a:ext>
            </a:extLst>
          </p:cNvPr>
          <p:cNvPicPr>
            <a:picLocks noChangeAspect="1"/>
          </p:cNvPicPr>
          <p:nvPr/>
        </p:nvPicPr>
        <p:blipFill>
          <a:blip r:embed="rId3"/>
          <a:stretch>
            <a:fillRect/>
          </a:stretch>
        </p:blipFill>
        <p:spPr>
          <a:xfrm>
            <a:off x="8652759" y="1641857"/>
            <a:ext cx="3204279" cy="4474396"/>
          </a:xfrm>
          <a:prstGeom prst="rect">
            <a:avLst/>
          </a:prstGeom>
        </p:spPr>
      </p:pic>
    </p:spTree>
    <p:extLst>
      <p:ext uri="{BB962C8B-B14F-4D97-AF65-F5344CB8AC3E}">
        <p14:creationId xmlns:p14="http://schemas.microsoft.com/office/powerpoint/2010/main" val="3265099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77091" y="1759527"/>
            <a:ext cx="9067875" cy="4187646"/>
          </a:xfrm>
        </p:spPr>
        <p:txBody>
          <a:bodyPr>
            <a:normAutofit fontScale="92500" lnSpcReduction="10000"/>
          </a:bodyPr>
          <a:lstStyle/>
          <a:p>
            <a:pPr marL="342900" indent="-342900">
              <a:buFont typeface="Arial" panose="020B0604020202020204" pitchFamily="34" charset="0"/>
              <a:buChar char="•"/>
            </a:pPr>
            <a:r>
              <a:rPr lang="en-US" sz="2800" dirty="0"/>
              <a:t>Corrective Services NSW</a:t>
            </a:r>
          </a:p>
          <a:p>
            <a:pPr marL="342900" indent="-342900">
              <a:buFont typeface="Arial" panose="020B0604020202020204" pitchFamily="34" charset="0"/>
              <a:buChar char="•"/>
            </a:pPr>
            <a:r>
              <a:rPr lang="en-US" sz="2800" dirty="0"/>
              <a:t>Community Corrections</a:t>
            </a:r>
          </a:p>
          <a:p>
            <a:pPr marL="342900" indent="-342900">
              <a:buFont typeface="Arial" panose="020B0604020202020204" pitchFamily="34" charset="0"/>
              <a:buChar char="•"/>
            </a:pPr>
            <a:r>
              <a:rPr lang="en-US" sz="2800" dirty="0"/>
              <a:t>Legal Services</a:t>
            </a:r>
          </a:p>
          <a:p>
            <a:pPr marL="342900" indent="-342900">
              <a:buFont typeface="Arial" panose="020B0604020202020204" pitchFamily="34" charset="0"/>
              <a:buChar char="•"/>
            </a:pPr>
            <a:r>
              <a:rPr lang="en-US" sz="2800" dirty="0"/>
              <a:t>Aboriginal Community Controlled Sector</a:t>
            </a:r>
          </a:p>
          <a:p>
            <a:pPr marL="342900" indent="-342900">
              <a:buFont typeface="Arial" panose="020B0604020202020204" pitchFamily="34" charset="0"/>
              <a:buChar char="•"/>
            </a:pPr>
            <a:r>
              <a:rPr lang="en-US" sz="2800" dirty="0"/>
              <a:t>Local Health Districts</a:t>
            </a:r>
          </a:p>
          <a:p>
            <a:pPr marL="342900" indent="-342900">
              <a:buFont typeface="Arial" panose="020B0604020202020204" pitchFamily="34" charset="0"/>
              <a:buChar char="•"/>
            </a:pPr>
            <a:r>
              <a:rPr lang="en-US" sz="2800" dirty="0"/>
              <a:t>Primary Health Care Networks</a:t>
            </a:r>
          </a:p>
          <a:p>
            <a:pPr marL="342900" indent="-342900">
              <a:buFont typeface="Arial" panose="020B0604020202020204" pitchFamily="34" charset="0"/>
              <a:buChar char="•"/>
            </a:pPr>
            <a:r>
              <a:rPr lang="en-US" sz="2800" dirty="0"/>
              <a:t>Youth Justice NSW</a:t>
            </a:r>
          </a:p>
          <a:p>
            <a:pPr marL="342900" indent="-342900">
              <a:buFont typeface="Arial" panose="020B0604020202020204" pitchFamily="34" charset="0"/>
              <a:buChar char="•"/>
            </a:pPr>
            <a:r>
              <a:rPr lang="en-US" sz="2800" dirty="0"/>
              <a:t>Whole of Government </a:t>
            </a:r>
          </a:p>
          <a:p>
            <a:pPr marL="342900" indent="-342900">
              <a:buFont typeface="Arial" panose="020B0604020202020204" pitchFamily="34" charset="0"/>
              <a:buChar char="•"/>
            </a:pPr>
            <a:r>
              <a:rPr lang="en-US" sz="2800" dirty="0"/>
              <a:t>Ministry of Health </a:t>
            </a:r>
            <a:endParaRPr lang="en-AU" sz="2800" dirty="0"/>
          </a:p>
        </p:txBody>
      </p:sp>
      <p:sp>
        <p:nvSpPr>
          <p:cNvPr id="3" name="Slide Number Placeholder 2"/>
          <p:cNvSpPr>
            <a:spLocks noGrp="1"/>
          </p:cNvSpPr>
          <p:nvPr>
            <p:ph type="sldNum" sz="quarter" idx="16"/>
          </p:nvPr>
        </p:nvSpPr>
        <p:spPr/>
        <p:txBody>
          <a:bodyPr/>
          <a:lstStyle/>
          <a:p>
            <a:fld id="{A2F81DDE-69F7-4235-9C0D-14F3D581849E}" type="slidenum">
              <a:rPr lang="en-AU" smtClean="0"/>
              <a:pPr/>
              <a:t>9</a:t>
            </a:fld>
            <a:endParaRPr lang="en-AU"/>
          </a:p>
        </p:txBody>
      </p:sp>
      <p:sp>
        <p:nvSpPr>
          <p:cNvPr id="4" name="Text Placeholder 3"/>
          <p:cNvSpPr>
            <a:spLocks noGrp="1"/>
          </p:cNvSpPr>
          <p:nvPr>
            <p:ph type="body" sz="quarter" idx="17"/>
          </p:nvPr>
        </p:nvSpPr>
        <p:spPr>
          <a:xfrm>
            <a:off x="334962" y="368301"/>
            <a:ext cx="7341980" cy="611413"/>
          </a:xfrm>
        </p:spPr>
        <p:txBody>
          <a:bodyPr/>
          <a:lstStyle/>
          <a:p>
            <a:r>
              <a:rPr lang="en-US" dirty="0"/>
              <a:t>Partnerships and Engagement</a:t>
            </a:r>
            <a:endParaRPr lang="en-AU" dirty="0"/>
          </a:p>
        </p:txBody>
      </p:sp>
      <p:sp>
        <p:nvSpPr>
          <p:cNvPr id="5" name="Footer Placeholder 4"/>
          <p:cNvSpPr>
            <a:spLocks noGrp="1"/>
          </p:cNvSpPr>
          <p:nvPr>
            <p:ph type="ftr" sz="quarter" idx="15"/>
          </p:nvPr>
        </p:nvSpPr>
        <p:spPr/>
        <p:txBody>
          <a:bodyPr/>
          <a:lstStyle/>
          <a:p>
            <a:r>
              <a:rPr lang="en-AU"/>
              <a:t>Justice Health and Forensic Mental Health Network</a:t>
            </a:r>
          </a:p>
        </p:txBody>
      </p:sp>
      <p:pic>
        <p:nvPicPr>
          <p:cNvPr id="6" name="Picture 5"/>
          <p:cNvPicPr>
            <a:picLocks noChangeAspect="1"/>
          </p:cNvPicPr>
          <p:nvPr/>
        </p:nvPicPr>
        <p:blipFill>
          <a:blip r:embed="rId2"/>
          <a:stretch>
            <a:fillRect/>
          </a:stretch>
        </p:blipFill>
        <p:spPr>
          <a:xfrm>
            <a:off x="7369137" y="1810937"/>
            <a:ext cx="4961408" cy="4136236"/>
          </a:xfrm>
          <a:prstGeom prst="rect">
            <a:avLst/>
          </a:prstGeom>
        </p:spPr>
      </p:pic>
    </p:spTree>
    <p:extLst>
      <p:ext uri="{BB962C8B-B14F-4D97-AF65-F5344CB8AC3E}">
        <p14:creationId xmlns:p14="http://schemas.microsoft.com/office/powerpoint/2010/main" val="2746064961"/>
      </p:ext>
    </p:extLst>
  </p:cSld>
  <p:clrMapOvr>
    <a:masterClrMapping/>
  </p:clrMapOvr>
</p:sld>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WGov_B1_PPT_Corporate_v3" id="{394730F3-E2CB-4F7F-9864-878478E3344D}" vid="{CABB42E2-2283-4F4E-86BD-C2DC532073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NSWGov_PowerPoint_Corporate</Template>
  <TotalTime>690</TotalTime>
  <Words>2947</Words>
  <Application>Microsoft Office PowerPoint</Application>
  <PresentationFormat>Widescreen</PresentationFormat>
  <Paragraphs>374</Paragraphs>
  <Slides>33</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Calibri</vt:lpstr>
      <vt:lpstr>Courier New</vt:lpstr>
      <vt:lpstr>Lucida Grande</vt:lpstr>
      <vt:lpstr>Public Sans</vt:lpstr>
      <vt:lpstr>Public Sans ExtraLight</vt:lpstr>
      <vt:lpstr>Public Sans Light</vt:lpstr>
      <vt:lpstr>Public Sans SemiBold</vt:lpstr>
      <vt:lpstr>Times New Roman</vt:lpstr>
      <vt:lpstr>Tw Cen MT</vt:lpstr>
      <vt:lpstr>Wingdings</vt:lpstr>
      <vt:lpstr>NSWG 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Justice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Abby Ballard</dc:creator>
  <cp:lastModifiedBy>Craig Cooper (JHFMHN)</cp:lastModifiedBy>
  <cp:revision>44</cp:revision>
  <dcterms:created xsi:type="dcterms:W3CDTF">2022-05-17T06:05:20Z</dcterms:created>
  <dcterms:modified xsi:type="dcterms:W3CDTF">2024-06-25T06:49:03Z</dcterms:modified>
</cp:coreProperties>
</file>