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60" r:id="rId5"/>
    <p:sldId id="259" r:id="rId6"/>
    <p:sldId id="261" r:id="rId7"/>
    <p:sldId id="262" r:id="rId8"/>
    <p:sldId id="264" r:id="rId9"/>
    <p:sldId id="263" r:id="rId10"/>
    <p:sldId id="265" r:id="rId11"/>
    <p:sldId id="266" r:id="rId12"/>
    <p:sldId id="267" r:id="rId13"/>
    <p:sldId id="268" r:id="rId14"/>
    <p:sldId id="270" r:id="rId15"/>
    <p:sldId id="271" r:id="rId16"/>
    <p:sldId id="272" r:id="rId17"/>
    <p:sldId id="273" r:id="rId18"/>
    <p:sldId id="274"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13" d="100"/>
          <a:sy n="113" d="100"/>
        </p:scale>
        <p:origin x="51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CCE34C-F889-43CD-B630-ADA88FEEE3CF}" type="datetimeFigureOut">
              <a:rPr lang="en-AU" smtClean="0"/>
              <a:t>12/07/2024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a:xfrm>
            <a:off x="9255346" y="2750337"/>
            <a:ext cx="1171888" cy="1356442"/>
          </a:xfrm>
        </p:spPr>
        <p:txBody>
          <a:bodyPr/>
          <a:lstStyle/>
          <a:p>
            <a:fld id="{A0E7DD91-25D3-4E9C-94FA-77329FA7AD28}" type="slidenum">
              <a:rPr lang="en-AU" smtClean="0"/>
              <a:t>‹#›</a:t>
            </a:fld>
            <a:endParaRPr lang="en-AU"/>
          </a:p>
        </p:txBody>
      </p:sp>
    </p:spTree>
    <p:extLst>
      <p:ext uri="{BB962C8B-B14F-4D97-AF65-F5344CB8AC3E}">
        <p14:creationId xmlns:p14="http://schemas.microsoft.com/office/powerpoint/2010/main" val="314849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CCE34C-F889-43CD-B630-ADA88FEEE3CF}" type="datetimeFigureOut">
              <a:rPr lang="en-AU" smtClean="0"/>
              <a:t>12/07/2024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xfrm>
            <a:off x="10729455" y="4711309"/>
            <a:ext cx="1154151" cy="1090789"/>
          </a:xfrm>
        </p:spPr>
        <p:txBody>
          <a:bodyPr/>
          <a:lstStyle/>
          <a:p>
            <a:fld id="{A0E7DD91-25D3-4E9C-94FA-77329FA7AD28}" type="slidenum">
              <a:rPr lang="en-AU" smtClean="0"/>
              <a:t>‹#›</a:t>
            </a:fld>
            <a:endParaRPr lang="en-AU"/>
          </a:p>
        </p:txBody>
      </p:sp>
    </p:spTree>
    <p:extLst>
      <p:ext uri="{BB962C8B-B14F-4D97-AF65-F5344CB8AC3E}">
        <p14:creationId xmlns:p14="http://schemas.microsoft.com/office/powerpoint/2010/main" val="3119225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CCE34C-F889-43CD-B630-ADA88FEEE3CF}" type="datetimeFigureOut">
              <a:rPr lang="en-AU" smtClean="0"/>
              <a:t>12/07/2024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xfrm>
            <a:off x="10729455" y="4711615"/>
            <a:ext cx="1154151" cy="1090789"/>
          </a:xfrm>
        </p:spPr>
        <p:txBody>
          <a:bodyPr/>
          <a:lstStyle/>
          <a:p>
            <a:fld id="{A0E7DD91-25D3-4E9C-94FA-77329FA7AD28}" type="slidenum">
              <a:rPr lang="en-AU" smtClean="0"/>
              <a:t>‹#›</a:t>
            </a:fld>
            <a:endParaRPr lang="en-AU"/>
          </a:p>
        </p:txBody>
      </p:sp>
    </p:spTree>
    <p:extLst>
      <p:ext uri="{BB962C8B-B14F-4D97-AF65-F5344CB8AC3E}">
        <p14:creationId xmlns:p14="http://schemas.microsoft.com/office/powerpoint/2010/main" val="2993888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CCE34C-F889-43CD-B630-ADA88FEEE3CF}" type="datetimeFigureOut">
              <a:rPr lang="en-AU" smtClean="0"/>
              <a:t>12/07/2024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xfrm>
            <a:off x="10729455" y="4709925"/>
            <a:ext cx="1154151" cy="1090789"/>
          </a:xfrm>
        </p:spPr>
        <p:txBody>
          <a:bodyPr/>
          <a:lstStyle/>
          <a:p>
            <a:fld id="{A0E7DD91-25D3-4E9C-94FA-77329FA7AD28}" type="slidenum">
              <a:rPr lang="en-AU" smtClean="0"/>
              <a:t>‹#›</a:t>
            </a:fld>
            <a:endParaRPr lang="en-AU"/>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17899236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CCE34C-F889-43CD-B630-ADA88FEEE3CF}" type="datetimeFigureOut">
              <a:rPr lang="en-AU" smtClean="0"/>
              <a:t>12/07/2024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a:xfrm>
            <a:off x="10729455" y="4709925"/>
            <a:ext cx="1154151" cy="1090789"/>
          </a:xfrm>
        </p:spPr>
        <p:txBody>
          <a:bodyPr/>
          <a:lstStyle/>
          <a:p>
            <a:fld id="{A0E7DD91-25D3-4E9C-94FA-77329FA7AD28}" type="slidenum">
              <a:rPr lang="en-AU" smtClean="0"/>
              <a:t>‹#›</a:t>
            </a:fld>
            <a:endParaRPr lang="en-AU"/>
          </a:p>
        </p:txBody>
      </p:sp>
    </p:spTree>
    <p:extLst>
      <p:ext uri="{BB962C8B-B14F-4D97-AF65-F5344CB8AC3E}">
        <p14:creationId xmlns:p14="http://schemas.microsoft.com/office/powerpoint/2010/main" val="4531394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DCCE34C-F889-43CD-B630-ADA88FEEE3CF}" type="datetimeFigureOut">
              <a:rPr lang="en-AU" smtClean="0"/>
              <a:t>12/07/2024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0E7DD91-25D3-4E9C-94FA-77329FA7AD28}" type="slidenum">
              <a:rPr lang="en-AU" smtClean="0"/>
              <a:t>‹#›</a:t>
            </a:fld>
            <a:endParaRPr lang="en-AU"/>
          </a:p>
        </p:txBody>
      </p:sp>
    </p:spTree>
    <p:extLst>
      <p:ext uri="{BB962C8B-B14F-4D97-AF65-F5344CB8AC3E}">
        <p14:creationId xmlns:p14="http://schemas.microsoft.com/office/powerpoint/2010/main" val="18010738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0DCCE34C-F889-43CD-B630-ADA88FEEE3CF}" type="datetimeFigureOut">
              <a:rPr lang="en-AU" smtClean="0"/>
              <a:t>12/07/2024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0E7DD91-25D3-4E9C-94FA-77329FA7AD28}" type="slidenum">
              <a:rPr lang="en-AU" smtClean="0"/>
              <a:t>‹#›</a:t>
            </a:fld>
            <a:endParaRPr lang="en-AU"/>
          </a:p>
        </p:txBody>
      </p:sp>
    </p:spTree>
    <p:extLst>
      <p:ext uri="{BB962C8B-B14F-4D97-AF65-F5344CB8AC3E}">
        <p14:creationId xmlns:p14="http://schemas.microsoft.com/office/powerpoint/2010/main" val="18827972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CCE34C-F889-43CD-B630-ADA88FEEE3CF}" type="datetimeFigureOut">
              <a:rPr lang="en-AU" smtClean="0"/>
              <a:t>12/07/2024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0E7DD91-25D3-4E9C-94FA-77329FA7AD28}" type="slidenum">
              <a:rPr lang="en-AU" smtClean="0"/>
              <a:t>‹#›</a:t>
            </a:fld>
            <a:endParaRPr lang="en-AU"/>
          </a:p>
        </p:txBody>
      </p:sp>
    </p:spTree>
    <p:extLst>
      <p:ext uri="{BB962C8B-B14F-4D97-AF65-F5344CB8AC3E}">
        <p14:creationId xmlns:p14="http://schemas.microsoft.com/office/powerpoint/2010/main" val="3401403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0DCCE34C-F889-43CD-B630-ADA88FEEE3CF}" type="datetimeFigureOut">
              <a:rPr lang="en-AU" smtClean="0"/>
              <a:t>12/07/2024</a:t>
            </a:fld>
            <a:endParaRPr lang="en-AU"/>
          </a:p>
        </p:txBody>
      </p:sp>
      <p:sp>
        <p:nvSpPr>
          <p:cNvPr id="5" name="Footer Placeholder 4"/>
          <p:cNvSpPr>
            <a:spLocks noGrp="1"/>
          </p:cNvSpPr>
          <p:nvPr>
            <p:ph type="ftr" sz="quarter" idx="11"/>
          </p:nvPr>
        </p:nvSpPr>
        <p:spPr>
          <a:xfrm>
            <a:off x="680321" y="5936188"/>
            <a:ext cx="6126805" cy="365125"/>
          </a:xfrm>
        </p:spPr>
        <p:txBody>
          <a:bodyPr/>
          <a:lstStyle/>
          <a:p>
            <a:endParaRPr lang="en-AU"/>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A0E7DD91-25D3-4E9C-94FA-77329FA7AD28}" type="slidenum">
              <a:rPr lang="en-AU" smtClean="0"/>
              <a:t>‹#›</a:t>
            </a:fld>
            <a:endParaRPr lang="en-AU"/>
          </a:p>
        </p:txBody>
      </p:sp>
    </p:spTree>
    <p:extLst>
      <p:ext uri="{BB962C8B-B14F-4D97-AF65-F5344CB8AC3E}">
        <p14:creationId xmlns:p14="http://schemas.microsoft.com/office/powerpoint/2010/main" val="4073691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CCE34C-F889-43CD-B630-ADA88FEEE3CF}" type="datetimeFigureOut">
              <a:rPr lang="en-AU" smtClean="0"/>
              <a:t>12/07/2024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A0E7DD91-25D3-4E9C-94FA-77329FA7AD28}" type="slidenum">
              <a:rPr lang="en-AU" smtClean="0"/>
              <a:t>‹#›</a:t>
            </a:fld>
            <a:endParaRPr lang="en-AU"/>
          </a:p>
        </p:txBody>
      </p:sp>
    </p:spTree>
    <p:extLst>
      <p:ext uri="{BB962C8B-B14F-4D97-AF65-F5344CB8AC3E}">
        <p14:creationId xmlns:p14="http://schemas.microsoft.com/office/powerpoint/2010/main" val="1412835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CCE34C-F889-43CD-B630-ADA88FEEE3CF}" type="datetimeFigureOut">
              <a:rPr lang="en-AU" smtClean="0"/>
              <a:t>12/07/2024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a:xfrm>
            <a:off x="10729455" y="2869895"/>
            <a:ext cx="1154151" cy="1090789"/>
          </a:xfrm>
        </p:spPr>
        <p:txBody>
          <a:bodyPr/>
          <a:lstStyle/>
          <a:p>
            <a:fld id="{A0E7DD91-25D3-4E9C-94FA-77329FA7AD28}" type="slidenum">
              <a:rPr lang="en-AU" smtClean="0"/>
              <a:t>‹#›</a:t>
            </a:fld>
            <a:endParaRPr lang="en-AU"/>
          </a:p>
        </p:txBody>
      </p:sp>
    </p:spTree>
    <p:extLst>
      <p:ext uri="{BB962C8B-B14F-4D97-AF65-F5344CB8AC3E}">
        <p14:creationId xmlns:p14="http://schemas.microsoft.com/office/powerpoint/2010/main" val="4261183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CCE34C-F889-43CD-B630-ADA88FEEE3CF}" type="datetimeFigureOut">
              <a:rPr lang="en-AU" smtClean="0"/>
              <a:t>12/07/2024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0E7DD91-25D3-4E9C-94FA-77329FA7AD28}" type="slidenum">
              <a:rPr lang="en-AU" smtClean="0"/>
              <a:t>‹#›</a:t>
            </a:fld>
            <a:endParaRPr lang="en-AU"/>
          </a:p>
        </p:txBody>
      </p:sp>
    </p:spTree>
    <p:extLst>
      <p:ext uri="{BB962C8B-B14F-4D97-AF65-F5344CB8AC3E}">
        <p14:creationId xmlns:p14="http://schemas.microsoft.com/office/powerpoint/2010/main" val="2572605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CCE34C-F889-43CD-B630-ADA88FEEE3CF}" type="datetimeFigureOut">
              <a:rPr lang="en-AU" smtClean="0"/>
              <a:t>12/07/2024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A0E7DD91-25D3-4E9C-94FA-77329FA7AD28}" type="slidenum">
              <a:rPr lang="en-AU" smtClean="0"/>
              <a:t>‹#›</a:t>
            </a:fld>
            <a:endParaRPr lang="en-AU"/>
          </a:p>
        </p:txBody>
      </p:sp>
    </p:spTree>
    <p:extLst>
      <p:ext uri="{BB962C8B-B14F-4D97-AF65-F5344CB8AC3E}">
        <p14:creationId xmlns:p14="http://schemas.microsoft.com/office/powerpoint/2010/main" val="2891812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CCE34C-F889-43CD-B630-ADA88FEEE3CF}" type="datetimeFigureOut">
              <a:rPr lang="en-AU" smtClean="0"/>
              <a:t>12/07/2024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A0E7DD91-25D3-4E9C-94FA-77329FA7AD28}" type="slidenum">
              <a:rPr lang="en-AU" smtClean="0"/>
              <a:t>‹#›</a:t>
            </a:fld>
            <a:endParaRPr lang="en-AU"/>
          </a:p>
        </p:txBody>
      </p:sp>
    </p:spTree>
    <p:extLst>
      <p:ext uri="{BB962C8B-B14F-4D97-AF65-F5344CB8AC3E}">
        <p14:creationId xmlns:p14="http://schemas.microsoft.com/office/powerpoint/2010/main" val="40163021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0DCCE34C-F889-43CD-B630-ADA88FEEE3CF}" type="datetimeFigureOut">
              <a:rPr lang="en-AU" smtClean="0"/>
              <a:t>12/07/2024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A0E7DD91-25D3-4E9C-94FA-77329FA7AD28}" type="slidenum">
              <a:rPr lang="en-AU" smtClean="0"/>
              <a:t>‹#›</a:t>
            </a:fld>
            <a:endParaRPr lang="en-AU"/>
          </a:p>
        </p:txBody>
      </p:sp>
    </p:spTree>
    <p:extLst>
      <p:ext uri="{BB962C8B-B14F-4D97-AF65-F5344CB8AC3E}">
        <p14:creationId xmlns:p14="http://schemas.microsoft.com/office/powerpoint/2010/main" val="3773394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CCE34C-F889-43CD-B630-ADA88FEEE3CF}" type="datetimeFigureOut">
              <a:rPr lang="en-AU" smtClean="0"/>
              <a:t>12/07/2024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0E7DD91-25D3-4E9C-94FA-77329FA7AD28}" type="slidenum">
              <a:rPr lang="en-AU" smtClean="0"/>
              <a:t>‹#›</a:t>
            </a:fld>
            <a:endParaRPr lang="en-AU"/>
          </a:p>
        </p:txBody>
      </p:sp>
    </p:spTree>
    <p:extLst>
      <p:ext uri="{BB962C8B-B14F-4D97-AF65-F5344CB8AC3E}">
        <p14:creationId xmlns:p14="http://schemas.microsoft.com/office/powerpoint/2010/main" val="2137266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CCE34C-F889-43CD-B630-ADA88FEEE3CF}" type="datetimeFigureOut">
              <a:rPr lang="en-AU" smtClean="0"/>
              <a:t>12/07/2024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A0E7DD91-25D3-4E9C-94FA-77329FA7AD28}" type="slidenum">
              <a:rPr lang="en-AU" smtClean="0"/>
              <a:t>‹#›</a:t>
            </a:fld>
            <a:endParaRPr lang="en-AU"/>
          </a:p>
        </p:txBody>
      </p:sp>
    </p:spTree>
    <p:extLst>
      <p:ext uri="{BB962C8B-B14F-4D97-AF65-F5344CB8AC3E}">
        <p14:creationId xmlns:p14="http://schemas.microsoft.com/office/powerpoint/2010/main" val="1220984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0DCCE34C-F889-43CD-B630-ADA88FEEE3CF}" type="datetimeFigureOut">
              <a:rPr lang="en-AU" smtClean="0"/>
              <a:t>12/07/2024</a:t>
            </a:fld>
            <a:endParaRPr lang="en-AU"/>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A0E7DD91-25D3-4E9C-94FA-77329FA7AD28}" type="slidenum">
              <a:rPr lang="en-AU" smtClean="0"/>
              <a:t>‹#›</a:t>
            </a:fld>
            <a:endParaRPr lang="en-AU"/>
          </a:p>
        </p:txBody>
      </p:sp>
    </p:spTree>
    <p:extLst>
      <p:ext uri="{BB962C8B-B14F-4D97-AF65-F5344CB8AC3E}">
        <p14:creationId xmlns:p14="http://schemas.microsoft.com/office/powerpoint/2010/main" val="1254242403"/>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legislation.nsw.gov.au/view/html/inforce/current/act-2007-008"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B2E911EF-80F5-4781-A4DF-44EFAF242F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B0A2A734-17E4-44D5-9630-D54D6AF7466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 name="Rectangle 17">
            <a:extLst>
              <a:ext uri="{FF2B5EF4-FFF2-40B4-BE49-F238E27FC236}">
                <a16:creationId xmlns:a16="http://schemas.microsoft.com/office/drawing/2014/main" id="{EFFB5C33-24B2-4764-BDBD-4C10A21DB1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88808" y="0"/>
            <a:ext cx="340319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AU"/>
          </a:p>
        </p:txBody>
      </p:sp>
      <p:pic>
        <p:nvPicPr>
          <p:cNvPr id="14" name="Picture 13">
            <a:extLst>
              <a:ext uri="{FF2B5EF4-FFF2-40B4-BE49-F238E27FC236}">
                <a16:creationId xmlns:a16="http://schemas.microsoft.com/office/drawing/2014/main" id="{FEB601E2-EFED-4313-BEE4-9E27B94FC67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4242852"/>
            <a:ext cx="9110541" cy="246557"/>
          </a:xfrm>
          <a:prstGeom prst="rect">
            <a:avLst/>
          </a:prstGeom>
        </p:spPr>
      </p:pic>
      <p:sp>
        <p:nvSpPr>
          <p:cNvPr id="16" name="Rectangle 15">
            <a:extLst>
              <a:ext uri="{FF2B5EF4-FFF2-40B4-BE49-F238E27FC236}">
                <a16:creationId xmlns:a16="http://schemas.microsoft.com/office/drawing/2014/main" id="{1425DB5A-CEE1-4EE1-8C4A-689E49D354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590078"/>
            <a:ext cx="9110542" cy="1660332"/>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AU"/>
          </a:p>
        </p:txBody>
      </p:sp>
      <p:sp>
        <p:nvSpPr>
          <p:cNvPr id="2" name="Title 1">
            <a:extLst>
              <a:ext uri="{FF2B5EF4-FFF2-40B4-BE49-F238E27FC236}">
                <a16:creationId xmlns:a16="http://schemas.microsoft.com/office/drawing/2014/main" id="{3EFC93D9-7B29-D2AD-CBAD-04A5A5F82484}"/>
              </a:ext>
            </a:extLst>
          </p:cNvPr>
          <p:cNvSpPr>
            <a:spLocks noGrp="1"/>
          </p:cNvSpPr>
          <p:nvPr>
            <p:ph type="ctrTitle"/>
          </p:nvPr>
        </p:nvSpPr>
        <p:spPr>
          <a:xfrm>
            <a:off x="840510" y="2733709"/>
            <a:ext cx="7657792" cy="1373070"/>
          </a:xfrm>
        </p:spPr>
        <p:txBody>
          <a:bodyPr>
            <a:normAutofit fontScale="90000"/>
          </a:bodyPr>
          <a:lstStyle/>
          <a:p>
            <a:r>
              <a:rPr lang="en-AU" dirty="0">
                <a:solidFill>
                  <a:srgbClr val="FFFFFF"/>
                </a:solidFill>
              </a:rPr>
              <a:t>Fitness in the Local and District Courts</a:t>
            </a:r>
          </a:p>
        </p:txBody>
      </p:sp>
      <p:sp>
        <p:nvSpPr>
          <p:cNvPr id="3" name="Subtitle 2">
            <a:extLst>
              <a:ext uri="{FF2B5EF4-FFF2-40B4-BE49-F238E27FC236}">
                <a16:creationId xmlns:a16="http://schemas.microsoft.com/office/drawing/2014/main" id="{FB98E251-9752-E7AB-0671-FF2ADFB489CC}"/>
              </a:ext>
            </a:extLst>
          </p:cNvPr>
          <p:cNvSpPr>
            <a:spLocks noGrp="1"/>
          </p:cNvSpPr>
          <p:nvPr>
            <p:ph type="subTitle" idx="1"/>
          </p:nvPr>
        </p:nvSpPr>
        <p:spPr>
          <a:xfrm>
            <a:off x="1194149" y="4394039"/>
            <a:ext cx="7304152" cy="1117687"/>
          </a:xfrm>
        </p:spPr>
        <p:txBody>
          <a:bodyPr>
            <a:normAutofit/>
          </a:bodyPr>
          <a:lstStyle/>
          <a:p>
            <a:r>
              <a:rPr lang="en-AU" dirty="0"/>
              <a:t>A journey through Mental Health Law and the case of JS</a:t>
            </a:r>
          </a:p>
        </p:txBody>
      </p:sp>
    </p:spTree>
    <p:extLst>
      <p:ext uri="{BB962C8B-B14F-4D97-AF65-F5344CB8AC3E}">
        <p14:creationId xmlns:p14="http://schemas.microsoft.com/office/powerpoint/2010/main" val="36885604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932CC-69B8-7266-5D20-D68EE0CA9A43}"/>
              </a:ext>
            </a:extLst>
          </p:cNvPr>
          <p:cNvSpPr>
            <a:spLocks noGrp="1"/>
          </p:cNvSpPr>
          <p:nvPr>
            <p:ph type="title"/>
          </p:nvPr>
        </p:nvSpPr>
        <p:spPr/>
        <p:txBody>
          <a:bodyPr/>
          <a:lstStyle/>
          <a:p>
            <a:r>
              <a:rPr lang="en-AU" dirty="0"/>
              <a:t>Section 20 MHCIFPA </a:t>
            </a:r>
          </a:p>
        </p:txBody>
      </p:sp>
      <p:sp>
        <p:nvSpPr>
          <p:cNvPr id="6" name="Rectangle 3">
            <a:extLst>
              <a:ext uri="{FF2B5EF4-FFF2-40B4-BE49-F238E27FC236}">
                <a16:creationId xmlns:a16="http://schemas.microsoft.com/office/drawing/2014/main" id="{A7AC3626-AFB6-0741-FB3E-688B6A1699F7}"/>
              </a:ext>
            </a:extLst>
          </p:cNvPr>
          <p:cNvSpPr>
            <a:spLocks noGrp="1" noChangeArrowheads="1"/>
          </p:cNvSpPr>
          <p:nvPr>
            <p:ph idx="1"/>
          </p:nvPr>
        </p:nvSpPr>
        <p:spPr bwMode="auto">
          <a:xfrm>
            <a:off x="221792" y="2492309"/>
            <a:ext cx="11748416"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mj-lt"/>
              </a:rPr>
              <a:t>(1)  Without limiting section 19(c), the Magistrate may make a community treatment order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mj-lt"/>
              </a:rPr>
              <a:t>in accordance with the </a:t>
            </a:r>
            <a:r>
              <a:rPr kumimoji="0" lang="en-US" altLang="en-US" sz="2000" b="0" i="1" u="none" strike="noStrike" cap="none" normalizeH="0" baseline="0" dirty="0">
                <a:ln>
                  <a:noFill/>
                </a:ln>
                <a:solidFill>
                  <a:srgbClr val="3170AB"/>
                </a:solidFill>
                <a:effectLst/>
                <a:latin typeface="+mj-lt"/>
                <a:hlinkClick r:id="rId2"/>
              </a:rPr>
              <a:t>Mental Health Act 2007</a:t>
            </a:r>
            <a:r>
              <a:rPr kumimoji="0" lang="en-US" altLang="en-US" sz="2000" b="0" i="0" u="none" strike="noStrike" cap="none" normalizeH="0" baseline="0" dirty="0">
                <a:ln>
                  <a:noFill/>
                </a:ln>
                <a:solidFill>
                  <a:schemeClr val="tx1"/>
                </a:solidFill>
                <a:effectLst/>
                <a:latin typeface="+mj-lt"/>
              </a:rPr>
              <a:t> for implementation by a declared mental health facility in relation to the defendant, if the Magistrate is satisfied that all of the requirements for the making of a community treatment order at a mental health inquiry under that Act (other than the holding of an inquiry) have been met in respect of the defendant.</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000" dirty="0">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mj-lt"/>
              </a:rPr>
              <a:t>(2)  The </a:t>
            </a:r>
            <a:r>
              <a:rPr kumimoji="0" lang="en-US" altLang="en-US" sz="2000" b="0" i="1" u="none" strike="noStrike" cap="none" normalizeH="0" baseline="0" dirty="0">
                <a:ln>
                  <a:noFill/>
                </a:ln>
                <a:solidFill>
                  <a:srgbClr val="3170AB"/>
                </a:solidFill>
                <a:effectLst/>
                <a:latin typeface="+mj-lt"/>
                <a:hlinkClick r:id="rId2"/>
              </a:rPr>
              <a:t>Mental Health Act 2007</a:t>
            </a:r>
            <a:r>
              <a:rPr kumimoji="0" lang="en-US" altLang="en-US" sz="2000" b="0" i="0" u="none" strike="noStrike" cap="none" normalizeH="0" baseline="0" dirty="0">
                <a:ln>
                  <a:noFill/>
                </a:ln>
                <a:solidFill>
                  <a:schemeClr val="tx1"/>
                </a:solidFill>
                <a:effectLst/>
                <a:latin typeface="+mj-lt"/>
              </a:rPr>
              <a:t> (other than section 51(1) and (2)) applies to and in respect of the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mj-lt"/>
              </a:rPr>
              <a:t>defendant and a community treatment order as if the order had been made by the Tribunal under that Act. </a:t>
            </a:r>
          </a:p>
        </p:txBody>
      </p:sp>
    </p:spTree>
    <p:extLst>
      <p:ext uri="{BB962C8B-B14F-4D97-AF65-F5344CB8AC3E}">
        <p14:creationId xmlns:p14="http://schemas.microsoft.com/office/powerpoint/2010/main" val="211660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A12F7-2E0B-F8CD-6B57-B1AEDF342976}"/>
              </a:ext>
            </a:extLst>
          </p:cNvPr>
          <p:cNvSpPr>
            <a:spLocks noGrp="1"/>
          </p:cNvSpPr>
          <p:nvPr>
            <p:ph type="title"/>
          </p:nvPr>
        </p:nvSpPr>
        <p:spPr/>
        <p:txBody>
          <a:bodyPr/>
          <a:lstStyle/>
          <a:p>
            <a:r>
              <a:rPr lang="en-AU" dirty="0"/>
              <a:t>Briefing an Expert </a:t>
            </a:r>
          </a:p>
        </p:txBody>
      </p:sp>
      <p:sp>
        <p:nvSpPr>
          <p:cNvPr id="3" name="Content Placeholder 2">
            <a:extLst>
              <a:ext uri="{FF2B5EF4-FFF2-40B4-BE49-F238E27FC236}">
                <a16:creationId xmlns:a16="http://schemas.microsoft.com/office/drawing/2014/main" id="{01282761-EB47-B47F-0F36-B46DC880B0F4}"/>
              </a:ext>
            </a:extLst>
          </p:cNvPr>
          <p:cNvSpPr>
            <a:spLocks noGrp="1"/>
          </p:cNvSpPr>
          <p:nvPr>
            <p:ph idx="1"/>
          </p:nvPr>
        </p:nvSpPr>
        <p:spPr>
          <a:xfrm>
            <a:off x="680321" y="2336873"/>
            <a:ext cx="11260145" cy="3599316"/>
          </a:xfrm>
        </p:spPr>
        <p:txBody>
          <a:bodyPr/>
          <a:lstStyle/>
          <a:p>
            <a:r>
              <a:rPr lang="en-AU" dirty="0"/>
              <a:t>Don’t just rely on the one meeting – give them the evidence you have collected </a:t>
            </a:r>
          </a:p>
          <a:p>
            <a:r>
              <a:rPr lang="en-AU" dirty="0"/>
              <a:t>If you are going to present an affidavit in court this can be provided to the expert NB you may need to brief someone else to appear as you may become a witness </a:t>
            </a:r>
          </a:p>
          <a:p>
            <a:r>
              <a:rPr lang="en-AU" dirty="0"/>
              <a:t>Make sure you ask ALL the questions you need answered </a:t>
            </a:r>
          </a:p>
          <a:p>
            <a:r>
              <a:rPr lang="en-AU" dirty="0"/>
              <a:t>Don’t data dump your expert </a:t>
            </a:r>
          </a:p>
        </p:txBody>
      </p:sp>
    </p:spTree>
    <p:extLst>
      <p:ext uri="{BB962C8B-B14F-4D97-AF65-F5344CB8AC3E}">
        <p14:creationId xmlns:p14="http://schemas.microsoft.com/office/powerpoint/2010/main" val="55631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EC06F-15A9-B2D4-9396-15578EB86BA7}"/>
              </a:ext>
            </a:extLst>
          </p:cNvPr>
          <p:cNvSpPr>
            <a:spLocks noGrp="1"/>
          </p:cNvSpPr>
          <p:nvPr>
            <p:ph type="title"/>
          </p:nvPr>
        </p:nvSpPr>
        <p:spPr/>
        <p:txBody>
          <a:bodyPr/>
          <a:lstStyle/>
          <a:p>
            <a:r>
              <a:rPr lang="en-AU" dirty="0"/>
              <a:t>The Permanent Stay</a:t>
            </a:r>
          </a:p>
        </p:txBody>
      </p:sp>
      <p:sp>
        <p:nvSpPr>
          <p:cNvPr id="3" name="Content Placeholder 2">
            <a:extLst>
              <a:ext uri="{FF2B5EF4-FFF2-40B4-BE49-F238E27FC236}">
                <a16:creationId xmlns:a16="http://schemas.microsoft.com/office/drawing/2014/main" id="{D16153DC-0A56-C7AD-FB44-E948B64448E4}"/>
              </a:ext>
            </a:extLst>
          </p:cNvPr>
          <p:cNvSpPr>
            <a:spLocks noGrp="1"/>
          </p:cNvSpPr>
          <p:nvPr>
            <p:ph idx="1"/>
          </p:nvPr>
        </p:nvSpPr>
        <p:spPr>
          <a:xfrm>
            <a:off x="680321" y="2336873"/>
            <a:ext cx="9716746" cy="3599316"/>
          </a:xfrm>
        </p:spPr>
        <p:txBody>
          <a:bodyPr/>
          <a:lstStyle/>
          <a:p>
            <a:r>
              <a:rPr lang="en-AU" dirty="0"/>
              <a:t>Prepare a Notice of Motion and Supporting Affidavit </a:t>
            </a:r>
          </a:p>
          <a:p>
            <a:r>
              <a:rPr lang="en-AU" dirty="0"/>
              <a:t>Make sure everyone is served with the evidence as early as possible </a:t>
            </a:r>
          </a:p>
          <a:p>
            <a:r>
              <a:rPr lang="en-AU" dirty="0"/>
              <a:t>File a s177 certificate with your expert statement to preserve your position on costs </a:t>
            </a:r>
          </a:p>
          <a:p>
            <a:r>
              <a:rPr lang="en-AU" dirty="0"/>
              <a:t>Make your client available for the prosecution expert but limited to not discussing the offences</a:t>
            </a:r>
          </a:p>
          <a:p>
            <a:r>
              <a:rPr lang="en-AU" dirty="0"/>
              <a:t>Written submissions make everyone’s life that little bit easier </a:t>
            </a:r>
          </a:p>
        </p:txBody>
      </p:sp>
    </p:spTree>
    <p:extLst>
      <p:ext uri="{BB962C8B-B14F-4D97-AF65-F5344CB8AC3E}">
        <p14:creationId xmlns:p14="http://schemas.microsoft.com/office/powerpoint/2010/main" val="2885028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5F6B8-B743-F59C-465C-11C0636B464C}"/>
              </a:ext>
            </a:extLst>
          </p:cNvPr>
          <p:cNvSpPr>
            <a:spLocks noGrp="1"/>
          </p:cNvSpPr>
          <p:nvPr>
            <p:ph type="title"/>
          </p:nvPr>
        </p:nvSpPr>
        <p:spPr/>
        <p:txBody>
          <a:bodyPr/>
          <a:lstStyle/>
          <a:p>
            <a:r>
              <a:rPr lang="en-AU" dirty="0"/>
              <a:t>JS and the Permanent Stays</a:t>
            </a:r>
          </a:p>
        </p:txBody>
      </p:sp>
      <p:sp>
        <p:nvSpPr>
          <p:cNvPr id="3" name="Content Placeholder 2">
            <a:extLst>
              <a:ext uri="{FF2B5EF4-FFF2-40B4-BE49-F238E27FC236}">
                <a16:creationId xmlns:a16="http://schemas.microsoft.com/office/drawing/2014/main" id="{EAC12467-D1B6-E102-6C89-82455484AFA7}"/>
              </a:ext>
            </a:extLst>
          </p:cNvPr>
          <p:cNvSpPr>
            <a:spLocks noGrp="1"/>
          </p:cNvSpPr>
          <p:nvPr>
            <p:ph idx="1"/>
          </p:nvPr>
        </p:nvSpPr>
        <p:spPr/>
        <p:txBody>
          <a:bodyPr/>
          <a:lstStyle/>
          <a:p>
            <a:r>
              <a:rPr lang="en-AU" dirty="0"/>
              <a:t>When s14s are no longer an option because of the s15 criteria </a:t>
            </a:r>
          </a:p>
          <a:p>
            <a:pPr lvl="1"/>
            <a:r>
              <a:rPr lang="en-AU" dirty="0"/>
              <a:t>Threshold will be different for different clients and different LCMs </a:t>
            </a:r>
          </a:p>
          <a:p>
            <a:r>
              <a:rPr lang="en-AU" dirty="0"/>
              <a:t>Not the first port of call </a:t>
            </a:r>
          </a:p>
          <a:p>
            <a:r>
              <a:rPr lang="en-AU" dirty="0"/>
              <a:t>Reliant on all of the evidence gathered until this point </a:t>
            </a:r>
          </a:p>
          <a:p>
            <a:r>
              <a:rPr lang="en-AU" dirty="0"/>
              <a:t>What is the outcome? Discharge </a:t>
            </a:r>
          </a:p>
        </p:txBody>
      </p:sp>
    </p:spTree>
    <p:extLst>
      <p:ext uri="{BB962C8B-B14F-4D97-AF65-F5344CB8AC3E}">
        <p14:creationId xmlns:p14="http://schemas.microsoft.com/office/powerpoint/2010/main" val="975015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70221-6753-B229-0920-554E481250A9}"/>
              </a:ext>
            </a:extLst>
          </p:cNvPr>
          <p:cNvSpPr>
            <a:spLocks noGrp="1"/>
          </p:cNvSpPr>
          <p:nvPr>
            <p:ph type="title"/>
          </p:nvPr>
        </p:nvSpPr>
        <p:spPr/>
        <p:txBody>
          <a:bodyPr/>
          <a:lstStyle/>
          <a:p>
            <a:r>
              <a:rPr lang="en-AU" dirty="0"/>
              <a:t>Section 25 MHCIFPA</a:t>
            </a:r>
          </a:p>
        </p:txBody>
      </p:sp>
      <p:sp>
        <p:nvSpPr>
          <p:cNvPr id="3" name="Content Placeholder 2">
            <a:extLst>
              <a:ext uri="{FF2B5EF4-FFF2-40B4-BE49-F238E27FC236}">
                <a16:creationId xmlns:a16="http://schemas.microsoft.com/office/drawing/2014/main" id="{41BB2200-62AD-918C-90E5-D420B0DB2F1A}"/>
              </a:ext>
            </a:extLst>
          </p:cNvPr>
          <p:cNvSpPr>
            <a:spLocks noGrp="1"/>
          </p:cNvSpPr>
          <p:nvPr>
            <p:ph idx="1"/>
          </p:nvPr>
        </p:nvSpPr>
        <p:spPr>
          <a:xfrm>
            <a:off x="680321" y="2336873"/>
            <a:ext cx="11242390" cy="4205970"/>
          </a:xfrm>
        </p:spPr>
        <p:txBody>
          <a:bodyPr>
            <a:normAutofit fontScale="32500" lnSpcReduction="20000"/>
          </a:bodyPr>
          <a:lstStyle/>
          <a:p>
            <a:pPr marL="457200" lvl="0" indent="-457200" eaLnBrk="0" fontAlgn="base" hangingPunct="0">
              <a:lnSpc>
                <a:spcPct val="100000"/>
              </a:lnSpc>
              <a:spcBef>
                <a:spcPct val="0"/>
              </a:spcBef>
              <a:spcAft>
                <a:spcPct val="0"/>
              </a:spcAft>
              <a:buAutoNum type="arabicPlain" startAt="25"/>
            </a:pPr>
            <a:r>
              <a:rPr lang="en-AU" altLang="en-US" sz="6200" dirty="0">
                <a:latin typeface="+mj-lt"/>
                <a:cs typeface="Arial" panose="020B0604020202020204" pitchFamily="34" charset="0"/>
              </a:rPr>
              <a:t>Transfer from correctional centre or detention centre</a:t>
            </a:r>
          </a:p>
          <a:p>
            <a:pPr marL="0" lvl="0" indent="0" eaLnBrk="0" fontAlgn="base" hangingPunct="0">
              <a:lnSpc>
                <a:spcPct val="100000"/>
              </a:lnSpc>
              <a:spcBef>
                <a:spcPct val="0"/>
              </a:spcBef>
              <a:spcAft>
                <a:spcPct val="0"/>
              </a:spcAft>
              <a:buNone/>
            </a:pPr>
            <a:endParaRPr lang="en-AU" altLang="en-US" sz="6200" dirty="0">
              <a:latin typeface="+mj-lt"/>
              <a:cs typeface="Arial" panose="020B0604020202020204" pitchFamily="34" charset="0"/>
            </a:endParaRPr>
          </a:p>
          <a:p>
            <a:pPr marL="457200" lvl="0" indent="-457200" eaLnBrk="0" fontAlgn="base" hangingPunct="0">
              <a:lnSpc>
                <a:spcPct val="100000"/>
              </a:lnSpc>
              <a:spcBef>
                <a:spcPct val="0"/>
              </a:spcBef>
              <a:spcAft>
                <a:spcPct val="0"/>
              </a:spcAft>
              <a:buAutoNum type="arabicParenBoth"/>
            </a:pPr>
            <a:r>
              <a:rPr lang="en-AU" altLang="en-US" sz="6200" dirty="0">
                <a:latin typeface="+mj-lt"/>
                <a:cs typeface="Arial" panose="020B0604020202020204" pitchFamily="34" charset="0"/>
              </a:rPr>
              <a:t>This section applies to a person who is awaiting committal for trial or trial for an offence or summary disposal of the person’s case.</a:t>
            </a:r>
          </a:p>
          <a:p>
            <a:pPr marL="0" lvl="0" indent="0" eaLnBrk="0" fontAlgn="base" hangingPunct="0">
              <a:lnSpc>
                <a:spcPct val="100000"/>
              </a:lnSpc>
              <a:spcBef>
                <a:spcPct val="0"/>
              </a:spcBef>
              <a:spcAft>
                <a:spcPct val="0"/>
              </a:spcAft>
              <a:buNone/>
            </a:pPr>
            <a:endParaRPr lang="en-AU" altLang="en-US" sz="6200" dirty="0">
              <a:latin typeface="+mj-lt"/>
              <a:cs typeface="Arial" panose="020B0604020202020204" pitchFamily="34" charset="0"/>
            </a:endParaRPr>
          </a:p>
          <a:p>
            <a:pPr marL="0" lvl="0" indent="0" eaLnBrk="0" fontAlgn="base" hangingPunct="0">
              <a:lnSpc>
                <a:spcPct val="100000"/>
              </a:lnSpc>
              <a:spcBef>
                <a:spcPct val="0"/>
              </a:spcBef>
              <a:spcAft>
                <a:spcPct val="0"/>
              </a:spcAft>
              <a:buNone/>
            </a:pPr>
            <a:r>
              <a:rPr lang="en-AU" altLang="en-US" sz="6200" dirty="0">
                <a:latin typeface="+mj-lt"/>
                <a:cs typeface="Arial" panose="020B0604020202020204" pitchFamily="34" charset="0"/>
              </a:rPr>
              <a:t>(2)  If it appears to a Magistrate that it may be appropriate to transfer a person to whom this section applies from a correctional centre or detention centre to a mental health facility under section 86, the Magistrate may make an order directing—</a:t>
            </a:r>
          </a:p>
          <a:p>
            <a:pPr marL="0" lvl="0" indent="0" eaLnBrk="0" fontAlgn="base" hangingPunct="0">
              <a:lnSpc>
                <a:spcPct val="100000"/>
              </a:lnSpc>
              <a:spcBef>
                <a:spcPct val="0"/>
              </a:spcBef>
              <a:spcAft>
                <a:spcPct val="0"/>
              </a:spcAft>
              <a:buNone/>
            </a:pPr>
            <a:r>
              <a:rPr lang="en-AU" altLang="en-US" sz="6200" dirty="0">
                <a:latin typeface="+mj-lt"/>
                <a:cs typeface="Arial" panose="020B0604020202020204" pitchFamily="34" charset="0"/>
              </a:rPr>
              <a:t>	(a)  that the defendant be examined by 2 medical practitioners, 1 of whom is a 	psychiatrist, and</a:t>
            </a:r>
          </a:p>
          <a:p>
            <a:pPr marL="0" lvl="0" indent="0" eaLnBrk="0" fontAlgn="base" hangingPunct="0">
              <a:lnSpc>
                <a:spcPct val="100000"/>
              </a:lnSpc>
              <a:spcBef>
                <a:spcPct val="0"/>
              </a:spcBef>
              <a:spcAft>
                <a:spcPct val="0"/>
              </a:spcAft>
              <a:buNone/>
            </a:pPr>
            <a:r>
              <a:rPr lang="en-AU" altLang="en-US" sz="6200" dirty="0">
                <a:latin typeface="+mj-lt"/>
                <a:cs typeface="Arial" panose="020B0604020202020204" pitchFamily="34" charset="0"/>
              </a:rPr>
              <a:t>	(b)  that, if appropriate, the relevant certificates be given to the Secretary under 	section 86, and</a:t>
            </a:r>
          </a:p>
          <a:p>
            <a:pPr marL="0" lvl="0" indent="0" eaLnBrk="0" fontAlgn="base" hangingPunct="0">
              <a:lnSpc>
                <a:spcPct val="100000"/>
              </a:lnSpc>
              <a:spcBef>
                <a:spcPct val="0"/>
              </a:spcBef>
              <a:spcAft>
                <a:spcPct val="0"/>
              </a:spcAft>
              <a:buNone/>
            </a:pPr>
            <a:r>
              <a:rPr lang="en-AU" altLang="en-US" sz="6200" dirty="0">
                <a:latin typeface="+mj-lt"/>
                <a:cs typeface="Arial" panose="020B0604020202020204" pitchFamily="34" charset="0"/>
              </a:rPr>
              <a:t>	(c)  that the Chief Executive, Justice Health or, in the case of a person who is under 	the age of 18 years, the Secretary of the Department of Communities and Justice to 	ensure that the Magistrate is notified of the action, if any, taken under section 86</a:t>
            </a:r>
            <a:endParaRPr kumimoji="0" lang="en-US" altLang="en-US" sz="6200" i="0" u="none" strike="noStrike" cap="none" normalizeH="0" baseline="0" dirty="0">
              <a:ln>
                <a:noFill/>
              </a:ln>
              <a:effectLst/>
              <a:latin typeface="+mj-lt"/>
            </a:endParaRPr>
          </a:p>
          <a:p>
            <a:endParaRPr lang="en-AU" dirty="0"/>
          </a:p>
        </p:txBody>
      </p:sp>
    </p:spTree>
    <p:extLst>
      <p:ext uri="{BB962C8B-B14F-4D97-AF65-F5344CB8AC3E}">
        <p14:creationId xmlns:p14="http://schemas.microsoft.com/office/powerpoint/2010/main" val="21474142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BB580-01CB-5B0D-DA4F-C9C0B239EA92}"/>
              </a:ext>
            </a:extLst>
          </p:cNvPr>
          <p:cNvSpPr>
            <a:spLocks noGrp="1"/>
          </p:cNvSpPr>
          <p:nvPr>
            <p:ph type="title"/>
          </p:nvPr>
        </p:nvSpPr>
        <p:spPr/>
        <p:txBody>
          <a:bodyPr/>
          <a:lstStyle/>
          <a:p>
            <a:r>
              <a:rPr lang="en-AU" dirty="0"/>
              <a:t>Raising Fitness and Representations </a:t>
            </a:r>
          </a:p>
        </p:txBody>
      </p:sp>
      <p:sp>
        <p:nvSpPr>
          <p:cNvPr id="3" name="Content Placeholder 2">
            <a:extLst>
              <a:ext uri="{FF2B5EF4-FFF2-40B4-BE49-F238E27FC236}">
                <a16:creationId xmlns:a16="http://schemas.microsoft.com/office/drawing/2014/main" id="{703D8CC3-8F54-C215-9AF6-4D0E5D328D8D}"/>
              </a:ext>
            </a:extLst>
          </p:cNvPr>
          <p:cNvSpPr>
            <a:spLocks noGrp="1"/>
          </p:cNvSpPr>
          <p:nvPr>
            <p:ph idx="1"/>
          </p:nvPr>
        </p:nvSpPr>
        <p:spPr/>
        <p:txBody>
          <a:bodyPr/>
          <a:lstStyle/>
          <a:p>
            <a:r>
              <a:rPr lang="en-AU" dirty="0"/>
              <a:t>Fitness can be raised at any time</a:t>
            </a:r>
          </a:p>
          <a:p>
            <a:r>
              <a:rPr lang="en-AU" dirty="0"/>
              <a:t>Overlapping considerations of the </a:t>
            </a:r>
            <a:r>
              <a:rPr lang="en-AU" i="1" dirty="0"/>
              <a:t>Criminal Procedure Act, MHCIFPA and Crimes (Sentencing Procedure) Act</a:t>
            </a:r>
          </a:p>
          <a:p>
            <a:r>
              <a:rPr lang="en-AU" dirty="0"/>
              <a:t>Changes the EAGP process</a:t>
            </a:r>
          </a:p>
          <a:p>
            <a:r>
              <a:rPr lang="en-AU" dirty="0"/>
              <a:t>Put your evidence and your submissions out there…representations wont put you in a worse position on these applications </a:t>
            </a:r>
          </a:p>
        </p:txBody>
      </p:sp>
    </p:spTree>
    <p:extLst>
      <p:ext uri="{BB962C8B-B14F-4D97-AF65-F5344CB8AC3E}">
        <p14:creationId xmlns:p14="http://schemas.microsoft.com/office/powerpoint/2010/main" val="1841769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BA545-CD6B-B9E6-A023-17BB7C4623D2}"/>
              </a:ext>
            </a:extLst>
          </p:cNvPr>
          <p:cNvSpPr>
            <a:spLocks noGrp="1"/>
          </p:cNvSpPr>
          <p:nvPr>
            <p:ph type="title"/>
          </p:nvPr>
        </p:nvSpPr>
        <p:spPr/>
        <p:txBody>
          <a:bodyPr/>
          <a:lstStyle/>
          <a:p>
            <a:r>
              <a:rPr lang="en-AU" dirty="0"/>
              <a:t>JS and the SI matter </a:t>
            </a:r>
          </a:p>
        </p:txBody>
      </p:sp>
      <p:sp>
        <p:nvSpPr>
          <p:cNvPr id="3" name="Content Placeholder 2">
            <a:extLst>
              <a:ext uri="{FF2B5EF4-FFF2-40B4-BE49-F238E27FC236}">
                <a16:creationId xmlns:a16="http://schemas.microsoft.com/office/drawing/2014/main" id="{14495914-46D3-DF44-FB13-71561B7D2337}"/>
              </a:ext>
            </a:extLst>
          </p:cNvPr>
          <p:cNvSpPr>
            <a:spLocks noGrp="1"/>
          </p:cNvSpPr>
          <p:nvPr>
            <p:ph idx="1"/>
          </p:nvPr>
        </p:nvSpPr>
        <p:spPr/>
        <p:txBody>
          <a:bodyPr/>
          <a:lstStyle/>
          <a:p>
            <a:r>
              <a:rPr lang="en-AU" dirty="0"/>
              <a:t>Bail refused</a:t>
            </a:r>
          </a:p>
          <a:p>
            <a:r>
              <a:rPr lang="en-AU" dirty="0"/>
              <a:t>The 6 minute and 32 second DVEC </a:t>
            </a:r>
          </a:p>
          <a:p>
            <a:r>
              <a:rPr lang="en-AU" dirty="0"/>
              <a:t>The 5 month, 3 week, and 4 day certification process </a:t>
            </a:r>
          </a:p>
        </p:txBody>
      </p:sp>
    </p:spTree>
    <p:extLst>
      <p:ext uri="{BB962C8B-B14F-4D97-AF65-F5344CB8AC3E}">
        <p14:creationId xmlns:p14="http://schemas.microsoft.com/office/powerpoint/2010/main" val="14113608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0619F-1A96-851E-2AD9-3C351A225220}"/>
              </a:ext>
            </a:extLst>
          </p:cNvPr>
          <p:cNvSpPr>
            <a:spLocks noGrp="1"/>
          </p:cNvSpPr>
          <p:nvPr>
            <p:ph type="title"/>
          </p:nvPr>
        </p:nvSpPr>
        <p:spPr/>
        <p:txBody>
          <a:bodyPr/>
          <a:lstStyle/>
          <a:p>
            <a:r>
              <a:rPr lang="en-AU" dirty="0"/>
              <a:t>Making it to the District Court </a:t>
            </a:r>
          </a:p>
        </p:txBody>
      </p:sp>
      <p:sp>
        <p:nvSpPr>
          <p:cNvPr id="3" name="Content Placeholder 2">
            <a:extLst>
              <a:ext uri="{FF2B5EF4-FFF2-40B4-BE49-F238E27FC236}">
                <a16:creationId xmlns:a16="http://schemas.microsoft.com/office/drawing/2014/main" id="{76B74810-1DD4-9D54-F9CF-EC0695886D07}"/>
              </a:ext>
            </a:extLst>
          </p:cNvPr>
          <p:cNvSpPr>
            <a:spLocks noGrp="1"/>
          </p:cNvSpPr>
          <p:nvPr>
            <p:ph idx="1"/>
          </p:nvPr>
        </p:nvSpPr>
        <p:spPr/>
        <p:txBody>
          <a:bodyPr/>
          <a:lstStyle/>
          <a:p>
            <a:r>
              <a:rPr lang="en-AU" dirty="0"/>
              <a:t>When should the issue of fitness be heard? – ASAP</a:t>
            </a:r>
          </a:p>
          <a:p>
            <a:r>
              <a:rPr lang="en-AU" dirty="0"/>
              <a:t>Fitness Hearings </a:t>
            </a:r>
          </a:p>
          <a:p>
            <a:pPr lvl="1"/>
            <a:r>
              <a:rPr lang="en-AU" dirty="0"/>
              <a:t>Not adversarial </a:t>
            </a:r>
          </a:p>
          <a:p>
            <a:pPr lvl="1"/>
            <a:r>
              <a:rPr lang="en-AU" dirty="0"/>
              <a:t>No onus of proof</a:t>
            </a:r>
          </a:p>
          <a:p>
            <a:pPr lvl="1"/>
            <a:r>
              <a:rPr lang="en-AU" dirty="0"/>
              <a:t>Will the accused likely become fit in the next 12 months </a:t>
            </a:r>
          </a:p>
        </p:txBody>
      </p:sp>
    </p:spTree>
    <p:extLst>
      <p:ext uri="{BB962C8B-B14F-4D97-AF65-F5344CB8AC3E}">
        <p14:creationId xmlns:p14="http://schemas.microsoft.com/office/powerpoint/2010/main" val="2265160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243CE-EEDD-C685-9B49-2E450F3306BC}"/>
              </a:ext>
            </a:extLst>
          </p:cNvPr>
          <p:cNvSpPr>
            <a:spLocks noGrp="1"/>
          </p:cNvSpPr>
          <p:nvPr>
            <p:ph type="title"/>
          </p:nvPr>
        </p:nvSpPr>
        <p:spPr/>
        <p:txBody>
          <a:bodyPr/>
          <a:lstStyle/>
          <a:p>
            <a:r>
              <a:rPr lang="en-AU" dirty="0"/>
              <a:t>Everyone agrees JS is not fit </a:t>
            </a:r>
          </a:p>
        </p:txBody>
      </p:sp>
      <p:sp>
        <p:nvSpPr>
          <p:cNvPr id="3" name="Content Placeholder 2">
            <a:extLst>
              <a:ext uri="{FF2B5EF4-FFF2-40B4-BE49-F238E27FC236}">
                <a16:creationId xmlns:a16="http://schemas.microsoft.com/office/drawing/2014/main" id="{2CC3CB27-5F40-90CB-9346-2AFB0D65BB2A}"/>
              </a:ext>
            </a:extLst>
          </p:cNvPr>
          <p:cNvSpPr>
            <a:spLocks noGrp="1"/>
          </p:cNvSpPr>
          <p:nvPr>
            <p:ph idx="1"/>
          </p:nvPr>
        </p:nvSpPr>
        <p:spPr/>
        <p:txBody>
          <a:bodyPr/>
          <a:lstStyle/>
          <a:p>
            <a:r>
              <a:rPr lang="en-AU" dirty="0"/>
              <a:t>The reports all say he is unfit </a:t>
            </a:r>
          </a:p>
          <a:p>
            <a:r>
              <a:rPr lang="en-AU" dirty="0"/>
              <a:t>The evidence is dense and from a long time period</a:t>
            </a:r>
          </a:p>
          <a:p>
            <a:r>
              <a:rPr lang="en-AU" dirty="0"/>
              <a:t>Time for the solicitor to become the witness…and get the rewards of all the work that you have put in. </a:t>
            </a:r>
          </a:p>
        </p:txBody>
      </p:sp>
    </p:spTree>
    <p:extLst>
      <p:ext uri="{BB962C8B-B14F-4D97-AF65-F5344CB8AC3E}">
        <p14:creationId xmlns:p14="http://schemas.microsoft.com/office/powerpoint/2010/main" val="3508330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136D0-5F69-A567-CDB6-E18414772176}"/>
              </a:ext>
            </a:extLst>
          </p:cNvPr>
          <p:cNvSpPr>
            <a:spLocks noGrp="1"/>
          </p:cNvSpPr>
          <p:nvPr>
            <p:ph type="title"/>
          </p:nvPr>
        </p:nvSpPr>
        <p:spPr/>
        <p:txBody>
          <a:bodyPr/>
          <a:lstStyle/>
          <a:p>
            <a:r>
              <a:rPr lang="en-AU" dirty="0"/>
              <a:t>My client is unfit. What happens now?</a:t>
            </a:r>
          </a:p>
        </p:txBody>
      </p:sp>
      <p:sp>
        <p:nvSpPr>
          <p:cNvPr id="3" name="Content Placeholder 2">
            <a:extLst>
              <a:ext uri="{FF2B5EF4-FFF2-40B4-BE49-F238E27FC236}">
                <a16:creationId xmlns:a16="http://schemas.microsoft.com/office/drawing/2014/main" id="{13DBD461-75B4-2D83-8A8E-DE75AA62CD2D}"/>
              </a:ext>
            </a:extLst>
          </p:cNvPr>
          <p:cNvSpPr>
            <a:spLocks noGrp="1"/>
          </p:cNvSpPr>
          <p:nvPr>
            <p:ph idx="1"/>
          </p:nvPr>
        </p:nvSpPr>
        <p:spPr/>
        <p:txBody>
          <a:bodyPr>
            <a:normAutofit/>
          </a:bodyPr>
          <a:lstStyle/>
          <a:p>
            <a:r>
              <a:rPr lang="en-AU" dirty="0"/>
              <a:t>Do the ODPP want to proceed?</a:t>
            </a:r>
          </a:p>
          <a:p>
            <a:r>
              <a:rPr lang="en-AU" dirty="0"/>
              <a:t>Four possible verdicts </a:t>
            </a:r>
          </a:p>
          <a:p>
            <a:pPr marL="800100" lvl="1" indent="-342900">
              <a:lnSpc>
                <a:spcPct val="107000"/>
              </a:lnSpc>
              <a:buFont typeface="+mj-lt"/>
              <a:buAutoNum type="arabicPeriod"/>
            </a:pPr>
            <a:r>
              <a:rPr lang="en-AU" sz="1400" kern="100" dirty="0">
                <a:effectLst/>
                <a:latin typeface="+mj-lt"/>
                <a:ea typeface="Aptos" panose="020B0004020202020204" pitchFamily="34" charset="0"/>
                <a:cs typeface="Times New Roman" panose="02020603050405020304" pitchFamily="18" charset="0"/>
              </a:rPr>
              <a:t>Not guilty</a:t>
            </a:r>
          </a:p>
          <a:p>
            <a:pPr marL="800100" lvl="1" indent="-342900">
              <a:lnSpc>
                <a:spcPct val="107000"/>
              </a:lnSpc>
              <a:buFont typeface="+mj-lt"/>
              <a:buAutoNum type="arabicPeriod"/>
            </a:pPr>
            <a:r>
              <a:rPr lang="en-AU" sz="1400" kern="100" dirty="0">
                <a:effectLst/>
                <a:latin typeface="+mj-lt"/>
                <a:ea typeface="Aptos" panose="020B0004020202020204" pitchFamily="34" charset="0"/>
                <a:cs typeface="Times New Roman" panose="02020603050405020304" pitchFamily="18" charset="0"/>
              </a:rPr>
              <a:t>Special verdict of act proven but not criminally responsible because of mental health impairment</a:t>
            </a:r>
          </a:p>
          <a:p>
            <a:pPr marL="800100" lvl="1" indent="-342900">
              <a:lnSpc>
                <a:spcPct val="107000"/>
              </a:lnSpc>
              <a:buFont typeface="+mj-lt"/>
              <a:buAutoNum type="arabicPeriod"/>
            </a:pPr>
            <a:r>
              <a:rPr lang="en-AU" sz="1400" kern="100" dirty="0">
                <a:effectLst/>
                <a:latin typeface="+mj-lt"/>
                <a:ea typeface="Aptos" panose="020B0004020202020204" pitchFamily="34" charset="0"/>
                <a:cs typeface="Times New Roman" panose="02020603050405020304" pitchFamily="18" charset="0"/>
              </a:rPr>
              <a:t>On limited evidence the defendant committed the act charged </a:t>
            </a:r>
          </a:p>
          <a:p>
            <a:pPr marL="800100" lvl="1" indent="-342900">
              <a:lnSpc>
                <a:spcPct val="107000"/>
              </a:lnSpc>
              <a:spcAft>
                <a:spcPts val="800"/>
              </a:spcAft>
              <a:buFont typeface="+mj-lt"/>
              <a:buAutoNum type="arabicPeriod"/>
            </a:pPr>
            <a:r>
              <a:rPr lang="en-AU" sz="1400" kern="100" dirty="0">
                <a:effectLst/>
                <a:latin typeface="+mj-lt"/>
                <a:ea typeface="Aptos" panose="020B0004020202020204" pitchFamily="34" charset="0"/>
                <a:cs typeface="Times New Roman" panose="02020603050405020304" pitchFamily="18" charset="0"/>
              </a:rPr>
              <a:t>On the limited evidence the accused committed an alternative available. </a:t>
            </a:r>
          </a:p>
          <a:p>
            <a:r>
              <a:rPr lang="en-AU" dirty="0"/>
              <a:t>Sentence at law or referral to the Mental Health Tribunal </a:t>
            </a:r>
          </a:p>
        </p:txBody>
      </p:sp>
    </p:spTree>
    <p:extLst>
      <p:ext uri="{BB962C8B-B14F-4D97-AF65-F5344CB8AC3E}">
        <p14:creationId xmlns:p14="http://schemas.microsoft.com/office/powerpoint/2010/main" val="1698960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04208-EAF1-9E0D-4A41-A3EADEDE6B2C}"/>
              </a:ext>
            </a:extLst>
          </p:cNvPr>
          <p:cNvSpPr>
            <a:spLocks noGrp="1"/>
          </p:cNvSpPr>
          <p:nvPr>
            <p:ph type="title"/>
          </p:nvPr>
        </p:nvSpPr>
        <p:spPr/>
        <p:txBody>
          <a:bodyPr/>
          <a:lstStyle/>
          <a:p>
            <a:r>
              <a:rPr lang="en-AU" dirty="0"/>
              <a:t>Initial Presentation and Conference </a:t>
            </a:r>
          </a:p>
        </p:txBody>
      </p:sp>
      <p:sp>
        <p:nvSpPr>
          <p:cNvPr id="3" name="Content Placeholder 2">
            <a:extLst>
              <a:ext uri="{FF2B5EF4-FFF2-40B4-BE49-F238E27FC236}">
                <a16:creationId xmlns:a16="http://schemas.microsoft.com/office/drawing/2014/main" id="{2F9B7A48-EF74-0106-92D5-19ED9B9D556B}"/>
              </a:ext>
            </a:extLst>
          </p:cNvPr>
          <p:cNvSpPr>
            <a:spLocks noGrp="1"/>
          </p:cNvSpPr>
          <p:nvPr>
            <p:ph idx="1"/>
          </p:nvPr>
        </p:nvSpPr>
        <p:spPr/>
        <p:txBody>
          <a:bodyPr/>
          <a:lstStyle/>
          <a:p>
            <a:r>
              <a:rPr lang="en-AU" dirty="0"/>
              <a:t>Disorientation </a:t>
            </a:r>
          </a:p>
          <a:p>
            <a:r>
              <a:rPr lang="en-AU" dirty="0"/>
              <a:t>Allow clients to lead the conversation – don’t rush</a:t>
            </a:r>
          </a:p>
          <a:p>
            <a:r>
              <a:rPr lang="en-AU" dirty="0"/>
              <a:t>Mental Health and Intoxication </a:t>
            </a:r>
          </a:p>
          <a:p>
            <a:r>
              <a:rPr lang="en-AU" dirty="0"/>
              <a:t>Ask questions that orientate and build relationships </a:t>
            </a:r>
          </a:p>
          <a:p>
            <a:r>
              <a:rPr lang="en-AU" dirty="0"/>
              <a:t>Take file notes and ask for help!</a:t>
            </a:r>
          </a:p>
          <a:p>
            <a:endParaRPr lang="en-AU" dirty="0"/>
          </a:p>
        </p:txBody>
      </p:sp>
    </p:spTree>
    <p:extLst>
      <p:ext uri="{BB962C8B-B14F-4D97-AF65-F5344CB8AC3E}">
        <p14:creationId xmlns:p14="http://schemas.microsoft.com/office/powerpoint/2010/main" val="1904331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1582C-12AB-0CBC-8110-C8318566EA21}"/>
              </a:ext>
            </a:extLst>
          </p:cNvPr>
          <p:cNvSpPr>
            <a:spLocks noGrp="1"/>
          </p:cNvSpPr>
          <p:nvPr>
            <p:ph type="title"/>
          </p:nvPr>
        </p:nvSpPr>
        <p:spPr/>
        <p:txBody>
          <a:bodyPr/>
          <a:lstStyle/>
          <a:p>
            <a:r>
              <a:rPr lang="en-AU" dirty="0"/>
              <a:t>JS is unfit is not the end of the story	</a:t>
            </a:r>
          </a:p>
        </p:txBody>
      </p:sp>
      <p:sp>
        <p:nvSpPr>
          <p:cNvPr id="3" name="Content Placeholder 2">
            <a:extLst>
              <a:ext uri="{FF2B5EF4-FFF2-40B4-BE49-F238E27FC236}">
                <a16:creationId xmlns:a16="http://schemas.microsoft.com/office/drawing/2014/main" id="{5FAF8A91-F3E0-6A6A-335A-27241D136E60}"/>
              </a:ext>
            </a:extLst>
          </p:cNvPr>
          <p:cNvSpPr>
            <a:spLocks noGrp="1"/>
          </p:cNvSpPr>
          <p:nvPr>
            <p:ph idx="1"/>
          </p:nvPr>
        </p:nvSpPr>
        <p:spPr/>
        <p:txBody>
          <a:bodyPr/>
          <a:lstStyle/>
          <a:p>
            <a:r>
              <a:rPr lang="en-AU" dirty="0"/>
              <a:t>No discontinuation of </a:t>
            </a:r>
            <a:r>
              <a:rPr lang="en-AU"/>
              <a:t>the matter</a:t>
            </a:r>
            <a:endParaRPr lang="en-AU" dirty="0"/>
          </a:p>
          <a:p>
            <a:r>
              <a:rPr lang="en-AU" dirty="0"/>
              <a:t>The three hour trial without instructions </a:t>
            </a:r>
          </a:p>
          <a:p>
            <a:r>
              <a:rPr lang="en-AU" dirty="0"/>
              <a:t>The agreement for JS to be living with his mother</a:t>
            </a:r>
          </a:p>
          <a:p>
            <a:r>
              <a:rPr lang="en-AU" dirty="0"/>
              <a:t>The broken TV</a:t>
            </a:r>
          </a:p>
          <a:p>
            <a:r>
              <a:rPr lang="en-AU" dirty="0"/>
              <a:t>The final penalty </a:t>
            </a:r>
          </a:p>
        </p:txBody>
      </p:sp>
    </p:spTree>
    <p:extLst>
      <p:ext uri="{BB962C8B-B14F-4D97-AF65-F5344CB8AC3E}">
        <p14:creationId xmlns:p14="http://schemas.microsoft.com/office/powerpoint/2010/main" val="13545698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4AF51-4679-F8CE-24A1-3E11B37F4179}"/>
              </a:ext>
            </a:extLst>
          </p:cNvPr>
          <p:cNvSpPr>
            <a:spLocks noGrp="1"/>
          </p:cNvSpPr>
          <p:nvPr>
            <p:ph type="title"/>
          </p:nvPr>
        </p:nvSpPr>
        <p:spPr/>
        <p:txBody>
          <a:bodyPr/>
          <a:lstStyle/>
          <a:p>
            <a:r>
              <a:rPr lang="en-AU" dirty="0"/>
              <a:t>JS – a journey through mental health legislation</a:t>
            </a:r>
          </a:p>
        </p:txBody>
      </p:sp>
      <p:sp>
        <p:nvSpPr>
          <p:cNvPr id="3" name="Content Placeholder 2">
            <a:extLst>
              <a:ext uri="{FF2B5EF4-FFF2-40B4-BE49-F238E27FC236}">
                <a16:creationId xmlns:a16="http://schemas.microsoft.com/office/drawing/2014/main" id="{B0FD3577-9D91-0F80-FBBE-0C10E28D3837}"/>
              </a:ext>
            </a:extLst>
          </p:cNvPr>
          <p:cNvSpPr>
            <a:spLocks noGrp="1"/>
          </p:cNvSpPr>
          <p:nvPr>
            <p:ph idx="1"/>
          </p:nvPr>
        </p:nvSpPr>
        <p:spPr/>
        <p:txBody>
          <a:bodyPr/>
          <a:lstStyle/>
          <a:p>
            <a:r>
              <a:rPr lang="en-AU" dirty="0"/>
              <a:t>Regional location with limited services </a:t>
            </a:r>
          </a:p>
          <a:p>
            <a:r>
              <a:rPr lang="en-AU" dirty="0"/>
              <a:t>Low level offences</a:t>
            </a:r>
          </a:p>
          <a:p>
            <a:r>
              <a:rPr lang="en-AU" dirty="0"/>
              <a:t>Persecutory beliefs and unwilling to engage </a:t>
            </a:r>
          </a:p>
          <a:p>
            <a:r>
              <a:rPr lang="en-AU" dirty="0"/>
              <a:t>No support in custody – no JAS or support person</a:t>
            </a:r>
          </a:p>
          <a:p>
            <a:r>
              <a:rPr lang="en-AU" dirty="0"/>
              <a:t>Assumptions about intoxication </a:t>
            </a:r>
          </a:p>
        </p:txBody>
      </p:sp>
    </p:spTree>
    <p:extLst>
      <p:ext uri="{BB962C8B-B14F-4D97-AF65-F5344CB8AC3E}">
        <p14:creationId xmlns:p14="http://schemas.microsoft.com/office/powerpoint/2010/main" val="929239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3F340-31B9-F2F8-2CB4-4CC06AF98A2A}"/>
              </a:ext>
            </a:extLst>
          </p:cNvPr>
          <p:cNvSpPr>
            <a:spLocks noGrp="1"/>
          </p:cNvSpPr>
          <p:nvPr>
            <p:ph type="title"/>
          </p:nvPr>
        </p:nvSpPr>
        <p:spPr/>
        <p:txBody>
          <a:bodyPr/>
          <a:lstStyle/>
          <a:p>
            <a:r>
              <a:rPr lang="en-AU" dirty="0"/>
              <a:t>Section 19 MHCIFPA </a:t>
            </a:r>
          </a:p>
        </p:txBody>
      </p:sp>
      <p:sp>
        <p:nvSpPr>
          <p:cNvPr id="3" name="Content Placeholder 2">
            <a:extLst>
              <a:ext uri="{FF2B5EF4-FFF2-40B4-BE49-F238E27FC236}">
                <a16:creationId xmlns:a16="http://schemas.microsoft.com/office/drawing/2014/main" id="{2E238090-28DA-90BB-3ED6-DE40F9C9DAFD}"/>
              </a:ext>
            </a:extLst>
          </p:cNvPr>
          <p:cNvSpPr>
            <a:spLocks noGrp="1"/>
          </p:cNvSpPr>
          <p:nvPr>
            <p:ph idx="1"/>
          </p:nvPr>
        </p:nvSpPr>
        <p:spPr>
          <a:xfrm>
            <a:off x="643481" y="2097176"/>
            <a:ext cx="10905038" cy="3599316"/>
          </a:xfrm>
        </p:spPr>
        <p:txBody>
          <a:bodyPr>
            <a:normAutofit/>
          </a:bodyPr>
          <a:lstStyle/>
          <a:p>
            <a:pPr marL="0" lvl="0" indent="0">
              <a:lnSpc>
                <a:spcPct val="100000"/>
              </a:lnSpc>
              <a:buNone/>
            </a:pPr>
            <a:r>
              <a:rPr lang="en-AU" altLang="en-US" sz="2400" dirty="0">
                <a:cs typeface="Arial" panose="020B0604020202020204" pitchFamily="34" charset="0"/>
              </a:rPr>
              <a:t>19   Orders Magistrate may make</a:t>
            </a:r>
          </a:p>
          <a:p>
            <a:pPr marL="0" lvl="0" indent="0">
              <a:lnSpc>
                <a:spcPct val="100000"/>
              </a:lnSpc>
              <a:buNone/>
            </a:pPr>
            <a:r>
              <a:rPr lang="en-AU" altLang="en-US" sz="2400" dirty="0">
                <a:cs typeface="Arial" panose="020B0604020202020204" pitchFamily="34" charset="0"/>
              </a:rPr>
              <a:t>A Magistrate may make one or more of the following orders—</a:t>
            </a:r>
          </a:p>
          <a:p>
            <a:pPr marL="457200" lvl="0" indent="-457200">
              <a:lnSpc>
                <a:spcPct val="100000"/>
              </a:lnSpc>
              <a:buAutoNum type="alphaLcParenBoth" startAt="2"/>
            </a:pPr>
            <a:r>
              <a:rPr lang="en-AU" altLang="en-US" sz="2400" dirty="0">
                <a:cs typeface="Arial" panose="020B0604020202020204" pitchFamily="34" charset="0"/>
              </a:rPr>
              <a:t>an order that the defendant be taken to, and detained in, a mental health facility for assessment and that, if the defendant is found on assessment at the mental health facility not to be a mentally ill person or mentally disordered person, the defendant be brought back before a Magistrate or an authorised justice as soon as practicable unless granted bail by a police officer at that facility,</a:t>
            </a:r>
          </a:p>
          <a:p>
            <a:pPr marL="0" indent="0">
              <a:buNone/>
            </a:pPr>
            <a:endParaRPr lang="en-AU" dirty="0"/>
          </a:p>
        </p:txBody>
      </p:sp>
    </p:spTree>
    <p:extLst>
      <p:ext uri="{BB962C8B-B14F-4D97-AF65-F5344CB8AC3E}">
        <p14:creationId xmlns:p14="http://schemas.microsoft.com/office/powerpoint/2010/main" val="718978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E8FDFA-9D5A-2307-EDB7-848EFAB96963}"/>
              </a:ext>
            </a:extLst>
          </p:cNvPr>
          <p:cNvSpPr>
            <a:spLocks noGrp="1"/>
          </p:cNvSpPr>
          <p:nvPr>
            <p:ph type="title"/>
          </p:nvPr>
        </p:nvSpPr>
        <p:spPr/>
        <p:txBody>
          <a:bodyPr/>
          <a:lstStyle/>
          <a:p>
            <a:r>
              <a:rPr lang="en-AU" dirty="0"/>
              <a:t>Section 19 MHCIFPA considerations  </a:t>
            </a:r>
          </a:p>
        </p:txBody>
      </p:sp>
      <p:sp>
        <p:nvSpPr>
          <p:cNvPr id="6" name="Content Placeholder 5">
            <a:extLst>
              <a:ext uri="{FF2B5EF4-FFF2-40B4-BE49-F238E27FC236}">
                <a16:creationId xmlns:a16="http://schemas.microsoft.com/office/drawing/2014/main" id="{7C797003-2A7B-1BC2-C886-75250CDA336F}"/>
              </a:ext>
            </a:extLst>
          </p:cNvPr>
          <p:cNvSpPr>
            <a:spLocks noGrp="1"/>
          </p:cNvSpPr>
          <p:nvPr>
            <p:ph idx="1"/>
          </p:nvPr>
        </p:nvSpPr>
        <p:spPr>
          <a:xfrm>
            <a:off x="680321" y="2336873"/>
            <a:ext cx="10762996" cy="3599316"/>
          </a:xfrm>
        </p:spPr>
        <p:txBody>
          <a:bodyPr/>
          <a:lstStyle/>
          <a:p>
            <a:r>
              <a:rPr lang="en-AU" dirty="0"/>
              <a:t>Not an application that you are making – an order the court can make</a:t>
            </a:r>
          </a:p>
          <a:p>
            <a:r>
              <a:rPr lang="en-AU" dirty="0"/>
              <a:t>How the order is carried out not a consideration </a:t>
            </a:r>
          </a:p>
          <a:p>
            <a:r>
              <a:rPr lang="en-AU" dirty="0"/>
              <a:t>Immediate return not a consideration</a:t>
            </a:r>
          </a:p>
          <a:p>
            <a:r>
              <a:rPr lang="en-AU" dirty="0"/>
              <a:t>Just because not detained does not mean can give instructions on a plea</a:t>
            </a:r>
          </a:p>
          <a:p>
            <a:endParaRPr lang="en-AU" dirty="0"/>
          </a:p>
          <a:p>
            <a:r>
              <a:rPr lang="en-AU" dirty="0"/>
              <a:t>Make sure to get all the paperwork for the return!</a:t>
            </a:r>
          </a:p>
          <a:p>
            <a:r>
              <a:rPr lang="en-AU" dirty="0"/>
              <a:t>Bail application – mental health condition is not a danger to themselves or others</a:t>
            </a:r>
          </a:p>
        </p:txBody>
      </p:sp>
    </p:spTree>
    <p:extLst>
      <p:ext uri="{BB962C8B-B14F-4D97-AF65-F5344CB8AC3E}">
        <p14:creationId xmlns:p14="http://schemas.microsoft.com/office/powerpoint/2010/main" val="1963924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7D2E5-3498-7D69-2D93-DCD727C58C1F}"/>
              </a:ext>
            </a:extLst>
          </p:cNvPr>
          <p:cNvSpPr>
            <a:spLocks noGrp="1"/>
          </p:cNvSpPr>
          <p:nvPr>
            <p:ph type="title"/>
          </p:nvPr>
        </p:nvSpPr>
        <p:spPr/>
        <p:txBody>
          <a:bodyPr/>
          <a:lstStyle/>
          <a:p>
            <a:r>
              <a:rPr lang="en-AU" dirty="0"/>
              <a:t>JS and the 18-minute mental health assessment 	</a:t>
            </a:r>
          </a:p>
        </p:txBody>
      </p:sp>
      <p:sp>
        <p:nvSpPr>
          <p:cNvPr id="3" name="Content Placeholder 2">
            <a:extLst>
              <a:ext uri="{FF2B5EF4-FFF2-40B4-BE49-F238E27FC236}">
                <a16:creationId xmlns:a16="http://schemas.microsoft.com/office/drawing/2014/main" id="{6E958B8D-0150-11EA-CCBA-D250540F0811}"/>
              </a:ext>
            </a:extLst>
          </p:cNvPr>
          <p:cNvSpPr>
            <a:spLocks noGrp="1"/>
          </p:cNvSpPr>
          <p:nvPr>
            <p:ph idx="1"/>
          </p:nvPr>
        </p:nvSpPr>
        <p:spPr/>
        <p:txBody>
          <a:bodyPr/>
          <a:lstStyle/>
          <a:p>
            <a:r>
              <a:rPr lang="en-AU" dirty="0"/>
              <a:t>37 applications over a two year period</a:t>
            </a:r>
          </a:p>
          <a:p>
            <a:r>
              <a:rPr lang="en-AU" dirty="0"/>
              <a:t>Tick box return – not mentally ill. No reasons, no methodology </a:t>
            </a:r>
          </a:p>
          <a:p>
            <a:r>
              <a:rPr lang="en-AU" dirty="0"/>
              <a:t>No room in the mental health ward</a:t>
            </a:r>
          </a:p>
          <a:p>
            <a:r>
              <a:rPr lang="en-AU" dirty="0"/>
              <a:t>Detainment requires intubation and transport </a:t>
            </a:r>
          </a:p>
          <a:p>
            <a:r>
              <a:rPr lang="en-AU" dirty="0"/>
              <a:t>Patient is at “baseline” – what is baseline?</a:t>
            </a:r>
          </a:p>
        </p:txBody>
      </p:sp>
    </p:spTree>
    <p:extLst>
      <p:ext uri="{BB962C8B-B14F-4D97-AF65-F5344CB8AC3E}">
        <p14:creationId xmlns:p14="http://schemas.microsoft.com/office/powerpoint/2010/main" val="1039845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AD0DA-CD7D-ECDD-F5D0-AB792D2162B7}"/>
              </a:ext>
            </a:extLst>
          </p:cNvPr>
          <p:cNvSpPr>
            <a:spLocks noGrp="1"/>
          </p:cNvSpPr>
          <p:nvPr>
            <p:ph type="title"/>
          </p:nvPr>
        </p:nvSpPr>
        <p:spPr/>
        <p:txBody>
          <a:bodyPr/>
          <a:lstStyle/>
          <a:p>
            <a:r>
              <a:rPr lang="en-AU" dirty="0"/>
              <a:t>Section 14 MHCIFPA</a:t>
            </a:r>
          </a:p>
        </p:txBody>
      </p:sp>
      <p:sp>
        <p:nvSpPr>
          <p:cNvPr id="3" name="Content Placeholder 2">
            <a:extLst>
              <a:ext uri="{FF2B5EF4-FFF2-40B4-BE49-F238E27FC236}">
                <a16:creationId xmlns:a16="http://schemas.microsoft.com/office/drawing/2014/main" id="{88ACC070-4B41-5B2A-72B8-E703EA96FC1C}"/>
              </a:ext>
            </a:extLst>
          </p:cNvPr>
          <p:cNvSpPr>
            <a:spLocks noGrp="1"/>
          </p:cNvSpPr>
          <p:nvPr>
            <p:ph idx="1"/>
          </p:nvPr>
        </p:nvSpPr>
        <p:spPr/>
        <p:txBody>
          <a:bodyPr/>
          <a:lstStyle/>
          <a:p>
            <a:r>
              <a:rPr lang="en-AU" dirty="0"/>
              <a:t>If the client is unfit there is no impediment to the LCM simply making a s14 especially s14(c)</a:t>
            </a:r>
          </a:p>
          <a:p>
            <a:r>
              <a:rPr lang="en-AU" dirty="0"/>
              <a:t>A key barrier is s15 and</a:t>
            </a:r>
          </a:p>
          <a:p>
            <a:pPr lvl="1"/>
            <a:r>
              <a:rPr lang="en-AU" dirty="0"/>
              <a:t>(b) the seriousness of the offending</a:t>
            </a:r>
          </a:p>
          <a:p>
            <a:pPr lvl="1"/>
            <a:r>
              <a:rPr lang="en-AU" dirty="0"/>
              <a:t>(e) the defendant's criminal history </a:t>
            </a:r>
          </a:p>
          <a:p>
            <a:pPr lvl="1"/>
            <a:r>
              <a:rPr lang="en-AU" dirty="0"/>
              <a:t>(f) whether the defendant has previously been subject to a s14 or s32</a:t>
            </a:r>
          </a:p>
          <a:p>
            <a:pPr lvl="1"/>
            <a:r>
              <a:rPr lang="en-AU" dirty="0"/>
              <a:t>(g) whether there is a support plan</a:t>
            </a:r>
          </a:p>
          <a:p>
            <a:r>
              <a:rPr lang="en-AU" dirty="0"/>
              <a:t>None of these factors affect the making of a permanent stay </a:t>
            </a:r>
          </a:p>
          <a:p>
            <a:pPr lvl="1"/>
            <a:endParaRPr lang="en-AU" dirty="0"/>
          </a:p>
        </p:txBody>
      </p:sp>
    </p:spTree>
    <p:extLst>
      <p:ext uri="{BB962C8B-B14F-4D97-AF65-F5344CB8AC3E}">
        <p14:creationId xmlns:p14="http://schemas.microsoft.com/office/powerpoint/2010/main" val="2889446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5090F-7260-7FD8-F027-198DA6DFA790}"/>
              </a:ext>
            </a:extLst>
          </p:cNvPr>
          <p:cNvSpPr>
            <a:spLocks noGrp="1"/>
          </p:cNvSpPr>
          <p:nvPr>
            <p:ph type="title"/>
          </p:nvPr>
        </p:nvSpPr>
        <p:spPr/>
        <p:txBody>
          <a:bodyPr/>
          <a:lstStyle/>
          <a:p>
            <a:r>
              <a:rPr lang="en-AU" dirty="0"/>
              <a:t>Sources of Evidence </a:t>
            </a:r>
          </a:p>
        </p:txBody>
      </p:sp>
      <p:sp>
        <p:nvSpPr>
          <p:cNvPr id="4" name="Content Placeholder 3">
            <a:extLst>
              <a:ext uri="{FF2B5EF4-FFF2-40B4-BE49-F238E27FC236}">
                <a16:creationId xmlns:a16="http://schemas.microsoft.com/office/drawing/2014/main" id="{16C3D8F8-FDC8-2220-D7B6-7B63656F3522}"/>
              </a:ext>
            </a:extLst>
          </p:cNvPr>
          <p:cNvSpPr>
            <a:spLocks noGrp="1"/>
          </p:cNvSpPr>
          <p:nvPr>
            <p:ph sz="half" idx="2"/>
          </p:nvPr>
        </p:nvSpPr>
        <p:spPr>
          <a:xfrm>
            <a:off x="680322" y="2130642"/>
            <a:ext cx="4698355" cy="3805546"/>
          </a:xfrm>
        </p:spPr>
        <p:txBody>
          <a:bodyPr>
            <a:normAutofit fontScale="92500" lnSpcReduction="20000"/>
          </a:bodyPr>
          <a:lstStyle/>
          <a:p>
            <a:pPr marL="342900" lvl="0" indent="-342900">
              <a:lnSpc>
                <a:spcPct val="107000"/>
              </a:lnSpc>
              <a:buFont typeface="Symbol" panose="05050102010706020507" pitchFamily="18" charset="2"/>
              <a:buChar char=""/>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Hospital discharge summaries and reports</a:t>
            </a:r>
            <a:r>
              <a:rPr lang="en-AU" sz="1800" b="1" kern="100" dirty="0">
                <a:effectLst/>
                <a:latin typeface="Aptos" panose="020B0004020202020204" pitchFamily="34" charset="0"/>
                <a:ea typeface="Aptos" panose="020B0004020202020204" pitchFamily="34" charset="0"/>
                <a:cs typeface="Times New Roman" panose="02020603050405020304" pitchFamily="18" charset="0"/>
              </a:rPr>
              <a:t> </a:t>
            </a:r>
            <a:endParaRPr lang="en-AU"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Mental health hospital records</a:t>
            </a:r>
          </a:p>
          <a:p>
            <a:pPr marL="342900" lvl="0" indent="-342900">
              <a:lnSpc>
                <a:spcPct val="107000"/>
              </a:lnSpc>
              <a:buFont typeface="Symbol" panose="05050102010706020507" pitchFamily="18" charset="2"/>
              <a:buChar char=""/>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NDIS provider reports or summaries</a:t>
            </a:r>
          </a:p>
          <a:p>
            <a:pPr marL="342900" lvl="0" indent="-342900">
              <a:lnSpc>
                <a:spcPct val="107000"/>
              </a:lnSpc>
              <a:buFont typeface="Symbol" panose="05050102010706020507" pitchFamily="18" charset="2"/>
              <a:buChar char=""/>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Reports from JAS workers </a:t>
            </a:r>
          </a:p>
          <a:p>
            <a:pPr marL="342900" lvl="0" indent="-342900">
              <a:lnSpc>
                <a:spcPct val="107000"/>
              </a:lnSpc>
              <a:buFont typeface="Symbol" panose="05050102010706020507" pitchFamily="18" charset="2"/>
              <a:buChar char=""/>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Justice Health Nurse Reports </a:t>
            </a:r>
          </a:p>
          <a:p>
            <a:pPr marL="342900" lvl="0" indent="-342900">
              <a:lnSpc>
                <a:spcPct val="107000"/>
              </a:lnSpc>
              <a:spcAft>
                <a:spcPts val="800"/>
              </a:spcAft>
              <a:buFont typeface="Symbol" panose="05050102010706020507" pitchFamily="18" charset="2"/>
              <a:buChar char=""/>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Justice Health Records from previous incarcerations </a:t>
            </a:r>
          </a:p>
          <a:p>
            <a:pPr marL="342900" lvl="0" indent="-342900">
              <a:lnSpc>
                <a:spcPct val="107000"/>
              </a:lnSpc>
              <a:buFont typeface="Symbol" panose="05050102010706020507" pitchFamily="18" charset="2"/>
              <a:buChar char=""/>
            </a:pPr>
            <a:r>
              <a:rPr lang="en-AU" sz="1800" kern="100" dirty="0">
                <a:latin typeface="Aptos" panose="020B0004020202020204" pitchFamily="34" charset="0"/>
                <a:ea typeface="Aptos" panose="020B0004020202020204" pitchFamily="34" charset="0"/>
                <a:cs typeface="Times New Roman" panose="02020603050405020304" pitchFamily="18" charset="0"/>
              </a:rPr>
              <a:t>Affidavits from solicitors who have had previous dealings with clients. </a:t>
            </a:r>
          </a:p>
          <a:p>
            <a:pPr marL="342900" lvl="0" indent="-342900">
              <a:lnSpc>
                <a:spcPct val="107000"/>
              </a:lnSpc>
              <a:buFont typeface="Symbol" panose="05050102010706020507" pitchFamily="18" charset="2"/>
              <a:buChar char=""/>
            </a:pPr>
            <a:r>
              <a:rPr lang="en-AU" sz="1800" kern="100" dirty="0">
                <a:latin typeface="Aptos" panose="020B0004020202020204" pitchFamily="34" charset="0"/>
                <a:ea typeface="Aptos" panose="020B0004020202020204" pitchFamily="34" charset="0"/>
                <a:cs typeface="Times New Roman" panose="02020603050405020304" pitchFamily="18" charset="0"/>
              </a:rPr>
              <a:t>Previous reports compiled for court applications. </a:t>
            </a:r>
          </a:p>
          <a:p>
            <a:endParaRPr lang="en-AU" dirty="0"/>
          </a:p>
        </p:txBody>
      </p:sp>
      <p:sp>
        <p:nvSpPr>
          <p:cNvPr id="6" name="Content Placeholder 5">
            <a:extLst>
              <a:ext uri="{FF2B5EF4-FFF2-40B4-BE49-F238E27FC236}">
                <a16:creationId xmlns:a16="http://schemas.microsoft.com/office/drawing/2014/main" id="{C8379FA9-43D7-98A0-A961-0CB9ABF10CBE}"/>
              </a:ext>
            </a:extLst>
          </p:cNvPr>
          <p:cNvSpPr>
            <a:spLocks noGrp="1"/>
          </p:cNvSpPr>
          <p:nvPr>
            <p:ph sz="quarter" idx="4"/>
          </p:nvPr>
        </p:nvSpPr>
        <p:spPr>
          <a:xfrm>
            <a:off x="5594123" y="2130642"/>
            <a:ext cx="4700059" cy="3805546"/>
          </a:xfrm>
        </p:spPr>
        <p:txBody>
          <a:bodyPr>
            <a:normAutofit fontScale="92500" lnSpcReduction="20000"/>
          </a:bodyPr>
          <a:lstStyle/>
          <a:p>
            <a:pPr marL="342900" lvl="0" indent="-342900">
              <a:lnSpc>
                <a:spcPct val="107000"/>
              </a:lnSpc>
              <a:buFont typeface="Symbol" panose="05050102010706020507" pitchFamily="18" charset="2"/>
              <a:buChar char=""/>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Police records relating to previous interactions predominantly in relation to s22 where police take clients to hospital for mental health treatment. </a:t>
            </a:r>
          </a:p>
          <a:p>
            <a:pPr marL="342900" lvl="0" indent="-342900">
              <a:lnSpc>
                <a:spcPct val="107000"/>
              </a:lnSpc>
              <a:buFont typeface="Symbol" panose="05050102010706020507" pitchFamily="18" charset="2"/>
              <a:buChar char=""/>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SIDMHOS – Statewide Intellectual Disability Mental Health Outreach Services </a:t>
            </a:r>
          </a:p>
          <a:p>
            <a:pPr marL="342900" lvl="0" indent="-342900">
              <a:lnSpc>
                <a:spcPct val="107000"/>
              </a:lnSpc>
              <a:buFont typeface="Symbol" panose="05050102010706020507" pitchFamily="18" charset="2"/>
              <a:buChar char=""/>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CARS – Legal Aid assessments </a:t>
            </a:r>
          </a:p>
          <a:p>
            <a:pPr marL="342900" lvl="0" indent="-342900">
              <a:lnSpc>
                <a:spcPct val="107000"/>
              </a:lnSpc>
              <a:spcAft>
                <a:spcPts val="800"/>
              </a:spcAft>
              <a:buFont typeface="Symbol" panose="05050102010706020507" pitchFamily="18" charset="2"/>
              <a:buChar char=""/>
            </a:pPr>
            <a:r>
              <a:rPr lang="en-AU" sz="1800" kern="100" dirty="0">
                <a:effectLst/>
                <a:latin typeface="Aptos" panose="020B0004020202020204" pitchFamily="34" charset="0"/>
                <a:ea typeface="Aptos" panose="020B0004020202020204" pitchFamily="34" charset="0"/>
                <a:cs typeface="Times New Roman" panose="02020603050405020304" pitchFamily="18" charset="0"/>
              </a:rPr>
              <a:t>Orders of the Guardian including Financial </a:t>
            </a:r>
            <a:r>
              <a:rPr lang="en-AU" sz="1800" kern="100" dirty="0">
                <a:latin typeface="Aptos" panose="020B0004020202020204" pitchFamily="34" charset="0"/>
                <a:ea typeface="Aptos" panose="020B0004020202020204" pitchFamily="34" charset="0"/>
                <a:cs typeface="Times New Roman" panose="02020603050405020304" pitchFamily="18" charset="0"/>
              </a:rPr>
              <a:t>M</a:t>
            </a:r>
            <a:r>
              <a:rPr lang="en-AU" sz="1800" kern="100" dirty="0">
                <a:effectLst/>
                <a:latin typeface="Aptos" panose="020B0004020202020204" pitchFamily="34" charset="0"/>
                <a:ea typeface="Aptos" panose="020B0004020202020204" pitchFamily="34" charset="0"/>
                <a:cs typeface="Times New Roman" panose="02020603050405020304" pitchFamily="18" charset="0"/>
              </a:rPr>
              <a:t>anagement Orders </a:t>
            </a:r>
          </a:p>
          <a:p>
            <a:endParaRPr lang="en-AU" dirty="0"/>
          </a:p>
        </p:txBody>
      </p:sp>
    </p:spTree>
    <p:extLst>
      <p:ext uri="{BB962C8B-B14F-4D97-AF65-F5344CB8AC3E}">
        <p14:creationId xmlns:p14="http://schemas.microsoft.com/office/powerpoint/2010/main" val="3977767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743A7-3464-A7D5-E484-934F04A0048C}"/>
              </a:ext>
            </a:extLst>
          </p:cNvPr>
          <p:cNvSpPr>
            <a:spLocks noGrp="1"/>
          </p:cNvSpPr>
          <p:nvPr>
            <p:ph type="title"/>
          </p:nvPr>
        </p:nvSpPr>
        <p:spPr/>
        <p:txBody>
          <a:bodyPr/>
          <a:lstStyle/>
          <a:p>
            <a:r>
              <a:rPr lang="en-AU" dirty="0"/>
              <a:t>An Evidence Desert </a:t>
            </a:r>
          </a:p>
        </p:txBody>
      </p:sp>
      <p:sp>
        <p:nvSpPr>
          <p:cNvPr id="3" name="Content Placeholder 2">
            <a:extLst>
              <a:ext uri="{FF2B5EF4-FFF2-40B4-BE49-F238E27FC236}">
                <a16:creationId xmlns:a16="http://schemas.microsoft.com/office/drawing/2014/main" id="{1F48F0F3-6ACB-37A4-750B-72256A6EB407}"/>
              </a:ext>
            </a:extLst>
          </p:cNvPr>
          <p:cNvSpPr>
            <a:spLocks noGrp="1"/>
          </p:cNvSpPr>
          <p:nvPr>
            <p:ph idx="1"/>
          </p:nvPr>
        </p:nvSpPr>
        <p:spPr/>
        <p:txBody>
          <a:bodyPr/>
          <a:lstStyle/>
          <a:p>
            <a:r>
              <a:rPr lang="en-AU" dirty="0"/>
              <a:t>Summarise your evidence – do not data dump the Magistrate </a:t>
            </a:r>
          </a:p>
          <a:p>
            <a:r>
              <a:rPr lang="en-AU" dirty="0"/>
              <a:t>Sometimes the best evidence is the difficulty getting evidence</a:t>
            </a:r>
          </a:p>
          <a:p>
            <a:r>
              <a:rPr lang="en-AU" dirty="0"/>
              <a:t>Exploring all possible avenues for evidence will make your affidavit that much more impressive and compelling </a:t>
            </a:r>
          </a:p>
          <a:p>
            <a:r>
              <a:rPr lang="en-AU" dirty="0"/>
              <a:t>Again a report based on one hour of interaction alone is not as good as one informed by all the available material</a:t>
            </a:r>
          </a:p>
        </p:txBody>
      </p:sp>
    </p:spTree>
    <p:extLst>
      <p:ext uri="{BB962C8B-B14F-4D97-AF65-F5344CB8AC3E}">
        <p14:creationId xmlns:p14="http://schemas.microsoft.com/office/powerpoint/2010/main" val="2423039399"/>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291</TotalTime>
  <Words>1288</Words>
  <Application>Microsoft Office PowerPoint</Application>
  <PresentationFormat>Widescreen</PresentationFormat>
  <Paragraphs>123</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Aptos</vt:lpstr>
      <vt:lpstr>Arial</vt:lpstr>
      <vt:lpstr>Symbol</vt:lpstr>
      <vt:lpstr>Trebuchet MS</vt:lpstr>
      <vt:lpstr>Berlin</vt:lpstr>
      <vt:lpstr>Fitness in the Local and District Courts</vt:lpstr>
      <vt:lpstr>Initial Presentation and Conference </vt:lpstr>
      <vt:lpstr>JS – a journey through mental health legislation</vt:lpstr>
      <vt:lpstr>Section 19 MHCIFPA </vt:lpstr>
      <vt:lpstr>Section 19 MHCIFPA considerations  </vt:lpstr>
      <vt:lpstr>JS and the 18-minute mental health assessment  </vt:lpstr>
      <vt:lpstr>Section 14 MHCIFPA</vt:lpstr>
      <vt:lpstr>Sources of Evidence </vt:lpstr>
      <vt:lpstr>An Evidence Desert </vt:lpstr>
      <vt:lpstr>Section 20 MHCIFPA </vt:lpstr>
      <vt:lpstr>Briefing an Expert </vt:lpstr>
      <vt:lpstr>The Permanent Stay</vt:lpstr>
      <vt:lpstr>JS and the Permanent Stays</vt:lpstr>
      <vt:lpstr>Section 25 MHCIFPA</vt:lpstr>
      <vt:lpstr>Raising Fitness and Representations </vt:lpstr>
      <vt:lpstr>JS and the SI matter </vt:lpstr>
      <vt:lpstr>Making it to the District Court </vt:lpstr>
      <vt:lpstr>Everyone agrees JS is not fit </vt:lpstr>
      <vt:lpstr>My client is unfit. What happens now?</vt:lpstr>
      <vt:lpstr>JS is unfit is not the end of the story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Fitness in the Local and District Courts</dc:title>
  <dc:creator>Wright, Steven</dc:creator>
  <cp:lastModifiedBy>Dimech, Matt</cp:lastModifiedBy>
  <cp:revision>6</cp:revision>
  <dcterms:created xsi:type="dcterms:W3CDTF">2024-06-24T03:40:10Z</dcterms:created>
  <dcterms:modified xsi:type="dcterms:W3CDTF">2024-07-12T07:48:34Z</dcterms:modified>
</cp:coreProperties>
</file>