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modernComment_10E_69928D6C.xml" ContentType="application/vnd.ms-powerpoint.comments+xml"/>
  <Override PartName="/ppt/comments/modernComment_113_73D9217B.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9" r:id="rId5"/>
    <p:sldId id="269" r:id="rId6"/>
    <p:sldId id="270" r:id="rId7"/>
    <p:sldId id="271" r:id="rId8"/>
    <p:sldId id="272" r:id="rId9"/>
    <p:sldId id="273" r:id="rId10"/>
    <p:sldId id="274" r:id="rId11"/>
    <p:sldId id="275" r:id="rId12"/>
    <p:sldId id="276" r:id="rId13"/>
    <p:sldId id="277" r:id="rId14"/>
    <p:sldId id="258" r:id="rId15"/>
    <p:sldId id="261" r:id="rId16"/>
    <p:sldId id="267" r:id="rId17"/>
    <p:sldId id="268" r:id="rId18"/>
    <p:sldId id="262" r:id="rId19"/>
    <p:sldId id="26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9D5773-D3A4-AA23-F8D4-EFEED47B5C6B}" name="Vanya Hampel" initials="VH" userId="303c1ce4c098666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7" autoAdjust="0"/>
    <p:restoredTop sz="94660"/>
  </p:normalViewPr>
  <p:slideViewPr>
    <p:cSldViewPr snapToGrid="0">
      <p:cViewPr varScale="1">
        <p:scale>
          <a:sx n="108" d="100"/>
          <a:sy n="108" d="100"/>
        </p:scale>
        <p:origin x="6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modernComment_10E_69928D6C.xml><?xml version="1.0" encoding="utf-8"?>
<p188:cmLst xmlns:a="http://schemas.openxmlformats.org/drawingml/2006/main" xmlns:r="http://schemas.openxmlformats.org/officeDocument/2006/relationships" xmlns:p188="http://schemas.microsoft.com/office/powerpoint/2018/8/main">
  <p188:cm id="{AE93D07B-AF4A-B742-AEA0-09942362BC6A}" authorId="{BA9D5773-D3A4-AA23-F8D4-EFEED47B5C6B}" created="2024-06-16T05:39:56.199">
    <ac:deMkLst xmlns:ac="http://schemas.microsoft.com/office/drawing/2013/main/command">
      <pc:docMk xmlns:pc="http://schemas.microsoft.com/office/powerpoint/2013/main/command"/>
      <pc:sldMk xmlns:pc="http://schemas.microsoft.com/office/powerpoint/2013/main/command" cId="1771212140" sldId="270"/>
      <ac:spMk id="3" creationId="{B8ABAF9E-DFB6-0246-87A3-77ECA6C63A45}"/>
    </ac:deMkLst>
    <p188:txBody>
      <a:bodyPr/>
      <a:lstStyle/>
      <a:p>
        <a:r>
          <a:rPr lang="en-US"/>
          <a:t>A document that is not just relevant but has enough weight or importance to rationally affect the existence of a fact in issue </a:t>
        </a:r>
      </a:p>
    </p188:txBody>
  </p188:cm>
</p188:cmLst>
</file>

<file path=ppt/comments/modernComment_113_73D9217B.xml><?xml version="1.0" encoding="utf-8"?>
<p188:cmLst xmlns:a="http://schemas.openxmlformats.org/drawingml/2006/main" xmlns:r="http://schemas.openxmlformats.org/officeDocument/2006/relationships" xmlns:p188="http://schemas.microsoft.com/office/powerpoint/2018/8/main">
  <p188:cm id="{3099B27D-493A-FF4B-B87D-4F188386B347}" authorId="{BA9D5773-D3A4-AA23-F8D4-EFEED47B5C6B}" created="2024-06-13T04:44:11.387">
    <ac:deMkLst xmlns:ac="http://schemas.microsoft.com/office/drawing/2013/main/command">
      <pc:docMk xmlns:pc="http://schemas.microsoft.com/office/powerpoint/2013/main/command"/>
      <pc:sldMk xmlns:pc="http://schemas.microsoft.com/office/powerpoint/2013/main/command" cId="1943609723" sldId="275"/>
      <ac:spMk id="3" creationId="{662D39A0-1C3C-FC41-A1EA-3EAA8E42E6D1}"/>
    </ac:deMkLst>
    <p188:txBody>
      <a:bodyPr/>
      <a:lstStyle/>
      <a:p>
        <a:r>
          <a:rPr lang="en-US"/>
          <a:t>Where a complainant may have failed to disclose SA / invoke a warning from the Judge - absence of complaint not sufficient. Good reasons why someone chose not to report.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2916806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132486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20551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2764174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064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381345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1045345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78417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398922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8D472-EFFC-4B1A-9681-A7A4E9FC167E}" type="datetimeFigureOut">
              <a:rPr lang="en-AU" smtClean="0"/>
              <a:t>21/06/2024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286586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A8D472-EFFC-4B1A-9681-A7A4E9FC167E}" type="datetimeFigureOut">
              <a:rPr lang="en-AU" smtClean="0"/>
              <a:t>21/06/2024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79941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A8D472-EFFC-4B1A-9681-A7A4E9FC167E}" type="datetimeFigureOut">
              <a:rPr lang="en-AU" smtClean="0"/>
              <a:t>21/06/2024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3940673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A8D472-EFFC-4B1A-9681-A7A4E9FC167E}" type="datetimeFigureOut">
              <a:rPr lang="en-AU" smtClean="0"/>
              <a:t>21/06/2024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336286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8D472-EFFC-4B1A-9681-A7A4E9FC167E}" type="datetimeFigureOut">
              <a:rPr lang="en-AU" smtClean="0"/>
              <a:t>21/06/2024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316109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A8D472-EFFC-4B1A-9681-A7A4E9FC167E}" type="datetimeFigureOut">
              <a:rPr lang="en-AU" smtClean="0"/>
              <a:t>21/06/2024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285312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A8D472-EFFC-4B1A-9681-A7A4E9FC167E}" type="datetimeFigureOut">
              <a:rPr lang="en-AU" smtClean="0"/>
              <a:t>21/06/2024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34439DA-7E1C-4F37-A8EF-1C93FC27B414}" type="slidenum">
              <a:rPr lang="en-AU" smtClean="0"/>
              <a:t>‹#›</a:t>
            </a:fld>
            <a:endParaRPr lang="en-AU"/>
          </a:p>
        </p:txBody>
      </p:sp>
    </p:spTree>
    <p:extLst>
      <p:ext uri="{BB962C8B-B14F-4D97-AF65-F5344CB8AC3E}">
        <p14:creationId xmlns:p14="http://schemas.microsoft.com/office/powerpoint/2010/main" val="208283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A8D472-EFFC-4B1A-9681-A7A4E9FC167E}" type="datetimeFigureOut">
              <a:rPr lang="en-AU" smtClean="0"/>
              <a:t>21/06/2024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34439DA-7E1C-4F37-A8EF-1C93FC27B414}" type="slidenum">
              <a:rPr lang="en-AU" smtClean="0"/>
              <a:t>‹#›</a:t>
            </a:fld>
            <a:endParaRPr lang="en-AU"/>
          </a:p>
        </p:txBody>
      </p:sp>
    </p:spTree>
    <p:extLst>
      <p:ext uri="{BB962C8B-B14F-4D97-AF65-F5344CB8AC3E}">
        <p14:creationId xmlns:p14="http://schemas.microsoft.com/office/powerpoint/2010/main" val="3316345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13_73D9217B.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E_69928D6C.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180F-FBF3-62E2-C0AA-6B041475AD6F}"/>
              </a:ext>
            </a:extLst>
          </p:cNvPr>
          <p:cNvSpPr>
            <a:spLocks noGrp="1"/>
          </p:cNvSpPr>
          <p:nvPr>
            <p:ph type="ctrTitle"/>
          </p:nvPr>
        </p:nvSpPr>
        <p:spPr/>
        <p:txBody>
          <a:bodyPr/>
          <a:lstStyle/>
          <a:p>
            <a:r>
              <a:rPr lang="en-US" dirty="0"/>
              <a:t>Sexual Assault Communications Privilege</a:t>
            </a:r>
            <a:endParaRPr lang="en-AU" dirty="0"/>
          </a:p>
        </p:txBody>
      </p:sp>
      <p:sp>
        <p:nvSpPr>
          <p:cNvPr id="3" name="Subtitle 2">
            <a:extLst>
              <a:ext uri="{FF2B5EF4-FFF2-40B4-BE49-F238E27FC236}">
                <a16:creationId xmlns:a16="http://schemas.microsoft.com/office/drawing/2014/main" id="{65858FCF-3077-ECE8-0CDA-8762B746A9B6}"/>
              </a:ext>
            </a:extLst>
          </p:cNvPr>
          <p:cNvSpPr>
            <a:spLocks noGrp="1"/>
          </p:cNvSpPr>
          <p:nvPr>
            <p:ph type="subTitle" idx="1"/>
          </p:nvPr>
        </p:nvSpPr>
        <p:spPr/>
        <p:txBody>
          <a:bodyPr>
            <a:normAutofit/>
          </a:bodyPr>
          <a:lstStyle/>
          <a:p>
            <a:r>
              <a:rPr lang="en-US" sz="4400" dirty="0"/>
              <a:t>Balancing Public Interests</a:t>
            </a:r>
            <a:endParaRPr lang="en-AU" sz="4400" dirty="0"/>
          </a:p>
        </p:txBody>
      </p:sp>
    </p:spTree>
    <p:extLst>
      <p:ext uri="{BB962C8B-B14F-4D97-AF65-F5344CB8AC3E}">
        <p14:creationId xmlns:p14="http://schemas.microsoft.com/office/powerpoint/2010/main" val="384292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C05DD-D732-AF45-9C3B-67642F8F6356}"/>
              </a:ext>
            </a:extLst>
          </p:cNvPr>
          <p:cNvSpPr>
            <a:spLocks noGrp="1"/>
          </p:cNvSpPr>
          <p:nvPr>
            <p:ph type="title"/>
          </p:nvPr>
        </p:nvSpPr>
        <p:spPr/>
        <p:txBody>
          <a:bodyPr>
            <a:normAutofit/>
          </a:bodyPr>
          <a:lstStyle/>
          <a:p>
            <a:r>
              <a:rPr lang="en-US" dirty="0"/>
              <a:t>AFFIDAVIT (WHAT IT SHOULD CONTAIN)</a:t>
            </a:r>
            <a:br>
              <a:rPr lang="en-US" dirty="0"/>
            </a:br>
            <a:r>
              <a:rPr lang="en-US" dirty="0"/>
              <a:t>Address S299D factors HERE</a:t>
            </a:r>
          </a:p>
        </p:txBody>
      </p:sp>
      <p:sp>
        <p:nvSpPr>
          <p:cNvPr id="3" name="Content Placeholder 2">
            <a:extLst>
              <a:ext uri="{FF2B5EF4-FFF2-40B4-BE49-F238E27FC236}">
                <a16:creationId xmlns:a16="http://schemas.microsoft.com/office/drawing/2014/main" id="{D2BB7E50-2830-0142-9A14-DCB42A3DE7D3}"/>
              </a:ext>
            </a:extLst>
          </p:cNvPr>
          <p:cNvSpPr>
            <a:spLocks noGrp="1"/>
          </p:cNvSpPr>
          <p:nvPr>
            <p:ph idx="1"/>
          </p:nvPr>
        </p:nvSpPr>
        <p:spPr/>
        <p:txBody>
          <a:bodyPr>
            <a:normAutofit fontScale="77500" lnSpcReduction="20000"/>
          </a:bodyPr>
          <a:lstStyle/>
          <a:p>
            <a:pPr marL="0" indent="0">
              <a:buNone/>
            </a:pPr>
            <a:r>
              <a:rPr lang="en-AU" sz="2000" b="1" u="sng" dirty="0">
                <a:solidFill>
                  <a:srgbClr val="333033"/>
                </a:solidFill>
                <a:effectLst/>
                <a:ea typeface="Times New Roman" panose="02020603050405020304" pitchFamily="18" charset="0"/>
              </a:rPr>
              <a:t>S299D(1)(a):</a:t>
            </a:r>
            <a:r>
              <a:rPr lang="en-AU" sz="2000" dirty="0">
                <a:solidFill>
                  <a:srgbClr val="333033"/>
                </a:solidFill>
                <a:effectLst/>
                <a:ea typeface="Times New Roman" panose="02020603050405020304" pitchFamily="18" charset="0"/>
              </a:rPr>
              <a:t> 	</a:t>
            </a:r>
            <a:r>
              <a:rPr lang="en-AU" i="1" u="sng" dirty="0">
                <a:solidFill>
                  <a:srgbClr val="333033"/>
                </a:solidFill>
                <a:effectLst/>
                <a:ea typeface="Times New Roman" panose="02020603050405020304" pitchFamily="18" charset="0"/>
              </a:rPr>
              <a:t>Substantial</a:t>
            </a:r>
            <a:r>
              <a:rPr lang="en-AU" u="sng" dirty="0">
                <a:solidFill>
                  <a:srgbClr val="333033"/>
                </a:solidFill>
                <a:effectLst/>
                <a:ea typeface="Times New Roman" panose="02020603050405020304" pitchFamily="18" charset="0"/>
              </a:rPr>
              <a:t> </a:t>
            </a:r>
            <a:r>
              <a:rPr lang="en-AU" dirty="0">
                <a:solidFill>
                  <a:srgbClr val="333033"/>
                </a:solidFill>
                <a:effectLst/>
                <a:ea typeface="Times New Roman" panose="02020603050405020304" pitchFamily="18" charset="0"/>
              </a:rPr>
              <a:t>probative value &amp;</a:t>
            </a:r>
          </a:p>
          <a:p>
            <a:pPr marL="0" indent="0">
              <a:buNone/>
            </a:pPr>
            <a:r>
              <a:rPr lang="en-AU" b="1" u="sng" dirty="0">
                <a:solidFill>
                  <a:srgbClr val="333033"/>
                </a:solidFill>
                <a:effectLst/>
                <a:ea typeface="Times New Roman" panose="02020603050405020304" pitchFamily="18" charset="0"/>
              </a:rPr>
              <a:t>s299D(1)(b):</a:t>
            </a:r>
            <a:r>
              <a:rPr lang="en-AU" b="1" dirty="0">
                <a:solidFill>
                  <a:srgbClr val="333033"/>
                </a:solidFill>
                <a:effectLst/>
                <a:ea typeface="Times New Roman" panose="02020603050405020304" pitchFamily="18" charset="0"/>
              </a:rPr>
              <a:t>	</a:t>
            </a:r>
            <a:r>
              <a:rPr lang="en-AU" dirty="0">
                <a:solidFill>
                  <a:srgbClr val="333033"/>
                </a:solidFill>
                <a:effectLst/>
                <a:ea typeface="Times New Roman" panose="02020603050405020304" pitchFamily="18" charset="0"/>
              </a:rPr>
              <a:t>Documents </a:t>
            </a:r>
            <a:r>
              <a:rPr lang="en-AU" i="1" u="sng" dirty="0">
                <a:solidFill>
                  <a:srgbClr val="333033"/>
                </a:solidFill>
                <a:effectLst/>
                <a:ea typeface="Times New Roman" panose="02020603050405020304" pitchFamily="18" charset="0"/>
              </a:rPr>
              <a:t>not available </a:t>
            </a:r>
            <a:r>
              <a:rPr lang="en-AU" i="1" dirty="0">
                <a:solidFill>
                  <a:srgbClr val="333033"/>
                </a:solidFill>
                <a:effectLst/>
                <a:ea typeface="Times New Roman" panose="02020603050405020304" pitchFamily="18" charset="0"/>
              </a:rPr>
              <a:t>elsewhere &amp;</a:t>
            </a:r>
          </a:p>
          <a:p>
            <a:pPr marL="0" indent="0">
              <a:buNone/>
            </a:pPr>
            <a:r>
              <a:rPr lang="en-AU" b="1" u="sng" dirty="0">
                <a:solidFill>
                  <a:srgbClr val="333033"/>
                </a:solidFill>
                <a:effectLst/>
                <a:ea typeface="Times New Roman" panose="02020603050405020304" pitchFamily="18" charset="0"/>
              </a:rPr>
              <a:t>s299D(1)(c)</a:t>
            </a:r>
            <a:r>
              <a:rPr lang="en-AU" dirty="0">
                <a:solidFill>
                  <a:srgbClr val="333033"/>
                </a:solidFill>
                <a:effectLst/>
                <a:ea typeface="Times New Roman" panose="02020603050405020304" pitchFamily="18" charset="0"/>
              </a:rPr>
              <a:t>, 	Why the public interest in compelling or admitting the evidence </a:t>
            </a:r>
            <a:r>
              <a:rPr lang="en-AU" u="sng" dirty="0">
                <a:solidFill>
                  <a:srgbClr val="333033"/>
                </a:solidFill>
                <a:effectLst/>
                <a:ea typeface="Times New Roman" panose="02020603050405020304" pitchFamily="18" charset="0"/>
              </a:rPr>
              <a:t>substantially outweighs the </a:t>
            </a:r>
          </a:p>
          <a:p>
            <a:pPr marL="0" indent="0">
              <a:buNone/>
            </a:pPr>
            <a:r>
              <a:rPr lang="en-AU" dirty="0">
                <a:solidFill>
                  <a:srgbClr val="333033"/>
                </a:solidFill>
                <a:effectLst/>
                <a:ea typeface="Times New Roman" panose="02020603050405020304" pitchFamily="18" charset="0"/>
              </a:rPr>
              <a:t>		public interest in maintaining the confidentiality of the protected confidence and protecting the principal protected </a:t>
            </a:r>
          </a:p>
          <a:p>
            <a:pPr marL="0" indent="0">
              <a:buNone/>
            </a:pPr>
            <a:r>
              <a:rPr lang="en-AU" dirty="0">
                <a:solidFill>
                  <a:srgbClr val="333033"/>
                </a:solidFill>
                <a:ea typeface="Times New Roman" panose="02020603050405020304" pitchFamily="18" charset="0"/>
              </a:rPr>
              <a:t>		</a:t>
            </a:r>
            <a:r>
              <a:rPr lang="en-AU" dirty="0">
                <a:solidFill>
                  <a:srgbClr val="333033"/>
                </a:solidFill>
                <a:effectLst/>
                <a:ea typeface="Times New Roman" panose="02020603050405020304" pitchFamily="18" charset="0"/>
              </a:rPr>
              <a:t>confider from harm (being harm resulting from the disclosure of the protected confidences: s299D(1)(c), s299D(2). </a:t>
            </a:r>
            <a:endParaRPr lang="en-US" dirty="0">
              <a:solidFill>
                <a:srgbClr val="333033"/>
              </a:solidFill>
              <a:effectLst/>
              <a:ea typeface="Times New Roman" panose="02020603050405020304" pitchFamily="18" charset="0"/>
            </a:endParaRPr>
          </a:p>
          <a:p>
            <a:pPr marL="0" indent="0">
              <a:buNone/>
            </a:pPr>
            <a:r>
              <a:rPr lang="en-US" dirty="0"/>
              <a:t> </a:t>
            </a:r>
          </a:p>
          <a:p>
            <a:pPr marL="457200" indent="-457200">
              <a:buFont typeface="+mj-lt"/>
              <a:buAutoNum type="arabicPeriod"/>
            </a:pPr>
            <a:r>
              <a:rPr lang="en-US" dirty="0"/>
              <a:t>Start with a chronology of events</a:t>
            </a:r>
          </a:p>
          <a:p>
            <a:pPr marL="457200" indent="-457200">
              <a:buFont typeface="+mj-lt"/>
              <a:buAutoNum type="arabicPeriod"/>
            </a:pPr>
            <a:r>
              <a:rPr lang="en-US" dirty="0"/>
              <a:t>List the discrepancies in the evidence/ Prior inconsistent statements    </a:t>
            </a:r>
          </a:p>
          <a:p>
            <a:pPr marL="457200" indent="-457200">
              <a:buFont typeface="+mj-lt"/>
              <a:buAutoNum type="arabicPeriod"/>
            </a:pPr>
            <a:r>
              <a:rPr lang="en-US" dirty="0"/>
              <a:t>Anything that may challenge the credibility of the complainant</a:t>
            </a:r>
          </a:p>
          <a:p>
            <a:pPr marL="457200" indent="-457200">
              <a:buFont typeface="+mj-lt"/>
              <a:buAutoNum type="arabicPeriod"/>
            </a:pPr>
            <a:r>
              <a:rPr lang="en-US" dirty="0"/>
              <a:t>List </a:t>
            </a:r>
            <a:r>
              <a:rPr lang="en-US" u="sng" dirty="0"/>
              <a:t>what </a:t>
            </a:r>
            <a:r>
              <a:rPr lang="en-US" dirty="0"/>
              <a:t>you expect to find &amp; why</a:t>
            </a:r>
          </a:p>
          <a:p>
            <a:pPr marL="457200" indent="-457200">
              <a:buFont typeface="+mj-lt"/>
              <a:buAutoNum type="arabicPeriod"/>
            </a:pPr>
            <a:r>
              <a:rPr lang="en-US" dirty="0"/>
              <a:t>Indicate with specificity </a:t>
            </a:r>
            <a:r>
              <a:rPr lang="en-US" u="sng" dirty="0"/>
              <a:t>WHY you expect this material will assist </a:t>
            </a:r>
            <a:r>
              <a:rPr lang="en-US" dirty="0"/>
              <a:t>in the defence of the accused</a:t>
            </a:r>
            <a:endParaRPr lang="en-AU" dirty="0">
              <a:solidFill>
                <a:srgbClr val="333033"/>
              </a:solidFill>
              <a:effectLst/>
              <a:ea typeface="Times New Roman" panose="02020603050405020304" pitchFamily="18" charset="0"/>
            </a:endParaRPr>
          </a:p>
          <a:p>
            <a:pPr marL="457200" indent="-45720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4017078926"/>
      </p:ext>
    </p:extLst>
  </p:cSld>
  <p:clrMapOvr>
    <a:masterClrMapping/>
  </p:clrMapOvr>
  <mc:AlternateContent xmlns:mc="http://schemas.openxmlformats.org/markup-compatibility/2006" xmlns:p14="http://schemas.microsoft.com/office/powerpoint/2010/main">
    <mc:Choice Requires="p14">
      <p:transition spd="slow" p14:dur="2000" advTm="260755"/>
    </mc:Choice>
    <mc:Fallback xmlns="">
      <p:transition spd="slow" advTm="26075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267DA-39E8-0840-9FAE-325AD5505444}"/>
              </a:ext>
            </a:extLst>
          </p:cNvPr>
          <p:cNvSpPr>
            <a:spLocks noGrp="1"/>
          </p:cNvSpPr>
          <p:nvPr>
            <p:ph type="title"/>
          </p:nvPr>
        </p:nvSpPr>
        <p:spPr/>
        <p:txBody>
          <a:bodyPr>
            <a:normAutofit/>
          </a:bodyPr>
          <a:lstStyle/>
          <a:p>
            <a:r>
              <a:rPr lang="en-US" dirty="0"/>
              <a:t>WHAT IS </a:t>
            </a:r>
            <a:r>
              <a:rPr lang="en-US" u="sng" dirty="0"/>
              <a:t>NOT</a:t>
            </a:r>
            <a:r>
              <a:rPr lang="en-US" dirty="0"/>
              <a:t> SUBSTANTIALLY PROBATIVE  </a:t>
            </a:r>
          </a:p>
        </p:txBody>
      </p:sp>
      <p:sp>
        <p:nvSpPr>
          <p:cNvPr id="3" name="Content Placeholder 2">
            <a:extLst>
              <a:ext uri="{FF2B5EF4-FFF2-40B4-BE49-F238E27FC236}">
                <a16:creationId xmlns:a16="http://schemas.microsoft.com/office/drawing/2014/main" id="{662D39A0-1C3C-FC41-A1EA-3EAA8E42E6D1}"/>
              </a:ext>
            </a:extLst>
          </p:cNvPr>
          <p:cNvSpPr>
            <a:spLocks noGrp="1"/>
          </p:cNvSpPr>
          <p:nvPr>
            <p:ph idx="1"/>
          </p:nvPr>
        </p:nvSpPr>
        <p:spPr/>
        <p:txBody>
          <a:bodyPr>
            <a:normAutofit fontScale="92500" lnSpcReduction="10000"/>
          </a:bodyPr>
          <a:lstStyle/>
          <a:p>
            <a:r>
              <a:rPr lang="en-US" dirty="0"/>
              <a:t>Anything that is </a:t>
            </a:r>
            <a:r>
              <a:rPr lang="en-US" u="sng" dirty="0"/>
              <a:t>NOT RELEVANT </a:t>
            </a:r>
          </a:p>
          <a:p>
            <a:r>
              <a:rPr lang="en-US" dirty="0"/>
              <a:t>Name of the psychologist/ counsellor (Prohibited 298A CPA) </a:t>
            </a:r>
          </a:p>
          <a:p>
            <a:r>
              <a:rPr lang="en-US" dirty="0"/>
              <a:t>Mandatory reporters /doubling as child counsellors s29 of the Children and Young Persons (Care and Protection) Act – absolute bar.</a:t>
            </a:r>
            <a:endParaRPr lang="en-US" u="sng" dirty="0"/>
          </a:p>
          <a:p>
            <a:r>
              <a:rPr lang="en-US" dirty="0"/>
              <a:t>Material subject to exclusion in the Victims Rights and Support Act 2013, s113. Commonly, reports from victims support counsellors.</a:t>
            </a:r>
          </a:p>
          <a:p>
            <a:r>
              <a:rPr lang="en-US" u="sng" dirty="0"/>
              <a:t>Lack of complaint </a:t>
            </a:r>
            <a:r>
              <a:rPr lang="en-US" dirty="0"/>
              <a:t>of sexual assault to a therapist/Counsellor (s294)	</a:t>
            </a:r>
          </a:p>
          <a:p>
            <a:r>
              <a:rPr lang="en-US" dirty="0"/>
              <a:t>Documents which are too remote in time / or too remote in content </a:t>
            </a:r>
          </a:p>
          <a:p>
            <a:r>
              <a:rPr lang="en-US" dirty="0"/>
              <a:t>Documents relating to the </a:t>
            </a:r>
            <a:r>
              <a:rPr lang="en-US" u="sng" dirty="0"/>
              <a:t>sexual experience </a:t>
            </a:r>
            <a:r>
              <a:rPr lang="en-US" dirty="0"/>
              <a:t>or health of a complainant (S294CB)</a:t>
            </a:r>
          </a:p>
          <a:p>
            <a:r>
              <a:rPr lang="en-US" dirty="0"/>
              <a:t>Suicide attempts </a:t>
            </a:r>
          </a:p>
          <a:p>
            <a:r>
              <a:rPr lang="en-US" dirty="0"/>
              <a:t>Counselling notes from earlier admissions </a:t>
            </a:r>
          </a:p>
          <a:p>
            <a:endParaRPr lang="en-US" dirty="0"/>
          </a:p>
        </p:txBody>
      </p:sp>
    </p:spTree>
    <p:extLst>
      <p:ext uri="{BB962C8B-B14F-4D97-AF65-F5344CB8AC3E}">
        <p14:creationId xmlns:p14="http://schemas.microsoft.com/office/powerpoint/2010/main" val="1943609723"/>
      </p:ext>
    </p:extLst>
  </p:cSld>
  <p:clrMapOvr>
    <a:masterClrMapping/>
  </p:clrMapOvr>
  <mc:AlternateContent xmlns:mc="http://schemas.openxmlformats.org/markup-compatibility/2006" xmlns:p14="http://schemas.microsoft.com/office/powerpoint/2010/main">
    <mc:Choice Requires="p14">
      <p:transition spd="slow" p14:dur="2000" advTm="199641"/>
    </mc:Choice>
    <mc:Fallback xmlns="">
      <p:transition spd="slow" advTm="199641"/>
    </mc:Fallback>
  </mc:AlternateContent>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B4BC4-7AB8-C34C-A4BF-C04720D21F56}"/>
              </a:ext>
            </a:extLst>
          </p:cNvPr>
          <p:cNvSpPr>
            <a:spLocks noGrp="1"/>
          </p:cNvSpPr>
          <p:nvPr>
            <p:ph type="title"/>
          </p:nvPr>
        </p:nvSpPr>
        <p:spPr/>
        <p:txBody>
          <a:bodyPr/>
          <a:lstStyle/>
          <a:p>
            <a:r>
              <a:rPr lang="en-US" dirty="0"/>
              <a:t>CASELAW</a:t>
            </a:r>
          </a:p>
        </p:txBody>
      </p:sp>
      <p:sp>
        <p:nvSpPr>
          <p:cNvPr id="3" name="Content Placeholder 2">
            <a:extLst>
              <a:ext uri="{FF2B5EF4-FFF2-40B4-BE49-F238E27FC236}">
                <a16:creationId xmlns:a16="http://schemas.microsoft.com/office/drawing/2014/main" id="{AB038F97-B8CE-B849-8E39-2065FFA460D0}"/>
              </a:ext>
            </a:extLst>
          </p:cNvPr>
          <p:cNvSpPr>
            <a:spLocks noGrp="1"/>
          </p:cNvSpPr>
          <p:nvPr>
            <p:ph idx="1"/>
          </p:nvPr>
        </p:nvSpPr>
        <p:spPr/>
        <p:txBody>
          <a:bodyPr>
            <a:normAutofit lnSpcReduction="10000"/>
          </a:bodyPr>
          <a:lstStyle/>
          <a:p>
            <a:r>
              <a:rPr lang="en-AU" sz="1800" b="1" i="1" u="sng" dirty="0">
                <a:solidFill>
                  <a:srgbClr val="333033"/>
                </a:solidFill>
                <a:effectLst/>
                <a:ea typeface="Times New Roman" panose="02020603050405020304" pitchFamily="18" charset="0"/>
                <a:cs typeface="Times New Roman" panose="02020603050405020304" pitchFamily="18" charset="0"/>
              </a:rPr>
              <a:t>KS &amp; Veitch (No 2) </a:t>
            </a:r>
            <a:r>
              <a:rPr lang="en-AU" sz="1800" b="1" u="sng" dirty="0">
                <a:solidFill>
                  <a:srgbClr val="333033"/>
                </a:solidFill>
                <a:effectLst/>
                <a:ea typeface="Times New Roman" panose="02020603050405020304" pitchFamily="18" charset="0"/>
                <a:cs typeface="Times New Roman" panose="02020603050405020304" pitchFamily="18" charset="0"/>
              </a:rPr>
              <a:t>[2012] NSWCCA 266 </a:t>
            </a:r>
            <a:endParaRPr lang="en-AU" sz="1800" b="1" u="sng" dirty="0">
              <a:effectLst/>
              <a:ea typeface="Calibri" panose="020F0502020204030204" pitchFamily="34" charset="0"/>
              <a:cs typeface="Times New Roman" panose="02020603050405020304" pitchFamily="18" charset="0"/>
            </a:endParaRPr>
          </a:p>
          <a:p>
            <a:pPr marL="0" lvl="0" indent="0">
              <a:buSzPts val="1000"/>
              <a:buNone/>
              <a:tabLst>
                <a:tab pos="457200" algn="l"/>
              </a:tabLst>
            </a:pPr>
            <a:r>
              <a:rPr lang="en-AU" sz="1800" dirty="0">
                <a:solidFill>
                  <a:srgbClr val="333033"/>
                </a:solidFill>
                <a:effectLst/>
                <a:ea typeface="Times New Roman" panose="02020603050405020304" pitchFamily="18" charset="0"/>
                <a:cs typeface="Times New Roman" panose="02020603050405020304" pitchFamily="18" charset="0"/>
              </a:rPr>
              <a:t>	Key case - </a:t>
            </a:r>
            <a:r>
              <a:rPr lang="en-AU" sz="1800" dirty="0">
                <a:solidFill>
                  <a:srgbClr val="333033"/>
                </a:solidFill>
                <a:ea typeface="Times New Roman" panose="02020603050405020304" pitchFamily="18" charset="0"/>
                <a:cs typeface="Times New Roman" panose="02020603050405020304" pitchFamily="18" charset="0"/>
              </a:rPr>
              <a:t>E</a:t>
            </a:r>
            <a:r>
              <a:rPr lang="en-AU" sz="1800" dirty="0">
                <a:solidFill>
                  <a:srgbClr val="333033"/>
                </a:solidFill>
                <a:effectLst/>
                <a:ea typeface="Times New Roman" panose="02020603050405020304" pitchFamily="18" charset="0"/>
                <a:cs typeface="Times New Roman" panose="02020603050405020304" pitchFamily="18" charset="0"/>
              </a:rPr>
              <a:t>xtensive discussion and analysis of provisions  </a:t>
            </a:r>
            <a:endParaRPr lang="en-AU" sz="1800" dirty="0">
              <a:solidFill>
                <a:srgbClr val="AA1E49"/>
              </a:solidFill>
              <a:effectLst/>
              <a:ea typeface="Calibri" panose="020F0502020204030204" pitchFamily="34" charset="0"/>
              <a:cs typeface="Times New Roman" panose="02020603050405020304" pitchFamily="18" charset="0"/>
            </a:endParaRPr>
          </a:p>
          <a:p>
            <a:pPr indent="0">
              <a:buNone/>
            </a:pPr>
            <a:r>
              <a:rPr lang="en-AU" sz="1800" b="1" u="sng" dirty="0">
                <a:solidFill>
                  <a:srgbClr val="333033"/>
                </a:solidFill>
                <a:effectLst/>
                <a:ea typeface="Times New Roman" panose="02020603050405020304" pitchFamily="18" charset="0"/>
                <a:cs typeface="Times New Roman" panose="02020603050405020304" pitchFamily="18" charset="0"/>
              </a:rPr>
              <a:t>NAR v PPC1 [2013] NSWCCA 25 </a:t>
            </a:r>
            <a:endParaRPr lang="en-AU" sz="1800" b="1" u="sng" dirty="0">
              <a:effectLst/>
              <a:ea typeface="Calibri" panose="020F0502020204030204" pitchFamily="34" charset="0"/>
              <a:cs typeface="Times New Roman" panose="02020603050405020304" pitchFamily="18" charset="0"/>
            </a:endParaRPr>
          </a:p>
          <a:p>
            <a:pPr marL="0" lvl="0" indent="0">
              <a:buSzPts val="1000"/>
              <a:buNone/>
              <a:tabLst>
                <a:tab pos="457200" algn="l"/>
              </a:tabLst>
            </a:pPr>
            <a:r>
              <a:rPr lang="en-AU" sz="1800" dirty="0">
                <a:solidFill>
                  <a:srgbClr val="333033"/>
                </a:solidFill>
                <a:effectLst/>
                <a:ea typeface="Times New Roman" panose="02020603050405020304" pitchFamily="18" charset="0"/>
                <a:cs typeface="Times New Roman" panose="02020603050405020304" pitchFamily="18" charset="0"/>
              </a:rPr>
              <a:t>	Relevance of consent initially made to the police &amp; the necessity of inspection of documents to 	determine leave. Also authority for counsellor to be performing counselling role – qualifications 	necessary but not sufficient.   </a:t>
            </a:r>
            <a:endParaRPr lang="en-AU" sz="1800" dirty="0">
              <a:solidFill>
                <a:srgbClr val="AA1E49"/>
              </a:solidFill>
              <a:effectLst/>
              <a:ea typeface="Calibri" panose="020F0502020204030204" pitchFamily="34" charset="0"/>
              <a:cs typeface="Times New Roman" panose="02020603050405020304" pitchFamily="18" charset="0"/>
            </a:endParaRPr>
          </a:p>
          <a:p>
            <a:pPr indent="0">
              <a:buNone/>
            </a:pPr>
            <a:r>
              <a:rPr lang="en-AU" sz="1800" b="1" i="1" u="sng" dirty="0">
                <a:solidFill>
                  <a:srgbClr val="333033"/>
                </a:solidFill>
                <a:effectLst/>
                <a:ea typeface="Times New Roman" panose="02020603050405020304" pitchFamily="18" charset="0"/>
                <a:cs typeface="Times New Roman" panose="02020603050405020304" pitchFamily="18" charset="0"/>
              </a:rPr>
              <a:t>PPC v Williams </a:t>
            </a:r>
            <a:r>
              <a:rPr lang="en-AU" sz="1800" b="1" u="sng" dirty="0">
                <a:solidFill>
                  <a:srgbClr val="333033"/>
                </a:solidFill>
                <a:effectLst/>
                <a:ea typeface="Times New Roman" panose="02020603050405020304" pitchFamily="18" charset="0"/>
                <a:cs typeface="Times New Roman" panose="02020603050405020304" pitchFamily="18" charset="0"/>
              </a:rPr>
              <a:t>[2013] NSWCCA 286 </a:t>
            </a:r>
            <a:endParaRPr lang="en-AU" sz="1800" b="1" u="sng" dirty="0">
              <a:effectLst/>
              <a:ea typeface="Calibri" panose="020F0502020204030204" pitchFamily="34" charset="0"/>
              <a:cs typeface="Times New Roman" panose="02020603050405020304" pitchFamily="18" charset="0"/>
            </a:endParaRPr>
          </a:p>
          <a:p>
            <a:pPr marL="0" lvl="0" indent="0">
              <a:buSzPts val="1000"/>
              <a:buNone/>
              <a:tabLst>
                <a:tab pos="457200" algn="l"/>
              </a:tabLst>
            </a:pPr>
            <a:r>
              <a:rPr lang="en-AU" sz="1800" dirty="0">
                <a:solidFill>
                  <a:srgbClr val="333033"/>
                </a:solidFill>
                <a:effectLst/>
                <a:ea typeface="Times New Roman" panose="02020603050405020304" pitchFamily="18" charset="0"/>
                <a:cs typeface="Times New Roman" panose="02020603050405020304" pitchFamily="18" charset="0"/>
              </a:rPr>
              <a:t>	Global approach incorrect / admissibility </a:t>
            </a:r>
            <a:endParaRPr lang="en-AU" sz="1800" dirty="0">
              <a:solidFill>
                <a:srgbClr val="AA1E49"/>
              </a:solidFill>
              <a:effectLst/>
              <a:ea typeface="Calibri" panose="020F0502020204030204" pitchFamily="34" charset="0"/>
              <a:cs typeface="Times New Roman" panose="02020603050405020304" pitchFamily="18" charset="0"/>
            </a:endParaRPr>
          </a:p>
          <a:p>
            <a:pPr indent="0">
              <a:buNone/>
            </a:pPr>
            <a:r>
              <a:rPr lang="en-AU" sz="1800" b="1" i="1" u="sng" dirty="0">
                <a:solidFill>
                  <a:srgbClr val="333033"/>
                </a:solidFill>
                <a:effectLst/>
                <a:ea typeface="Times New Roman" panose="02020603050405020304" pitchFamily="18" charset="0"/>
                <a:cs typeface="Times New Roman" panose="02020603050405020304" pitchFamily="18" charset="0"/>
              </a:rPr>
              <a:t>ER v Khan </a:t>
            </a:r>
            <a:r>
              <a:rPr lang="en-AU" sz="1800" b="1" u="sng" dirty="0">
                <a:solidFill>
                  <a:srgbClr val="333033"/>
                </a:solidFill>
                <a:effectLst/>
                <a:ea typeface="Times New Roman" panose="02020603050405020304" pitchFamily="18" charset="0"/>
                <a:cs typeface="Times New Roman" panose="02020603050405020304" pitchFamily="18" charset="0"/>
              </a:rPr>
              <a:t>[2015] NSWCCA 230 </a:t>
            </a:r>
          </a:p>
          <a:p>
            <a:pPr indent="0">
              <a:buNone/>
            </a:pPr>
            <a:r>
              <a:rPr lang="en-AU" sz="1800" dirty="0">
                <a:solidFill>
                  <a:srgbClr val="333033"/>
                </a:solidFill>
                <a:effectLst/>
                <a:ea typeface="Times New Roman" panose="02020603050405020304" pitchFamily="18" charset="0"/>
                <a:cs typeface="Times New Roman" panose="02020603050405020304" pitchFamily="18" charset="0"/>
              </a:rPr>
              <a:t>Definition of counselling—qualifications not sufficient, (FACS) Onus on person asserting privilege </a:t>
            </a:r>
            <a:endParaRPr lang="en-AU" sz="1800" b="1" u="sng" dirty="0">
              <a:solidFill>
                <a:srgbClr val="333033"/>
              </a:solidFill>
              <a:effectLst/>
              <a:ea typeface="Times New Roman" panose="02020603050405020304" pitchFamily="18" charset="0"/>
              <a:cs typeface="Times New Roman" panose="02020603050405020304" pitchFamily="18" charset="0"/>
            </a:endParaRPr>
          </a:p>
          <a:p>
            <a:endParaRPr lang="en-AU" sz="1800" b="1" u="sng"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67332016"/>
      </p:ext>
    </p:extLst>
  </p:cSld>
  <p:clrMapOvr>
    <a:masterClrMapping/>
  </p:clrMapOvr>
  <mc:AlternateContent xmlns:mc="http://schemas.openxmlformats.org/markup-compatibility/2006" xmlns:p14="http://schemas.microsoft.com/office/powerpoint/2010/main">
    <mc:Choice Requires="p14">
      <p:transition spd="slow" p14:dur="2000" advTm="34835"/>
    </mc:Choice>
    <mc:Fallback xmlns="">
      <p:transition spd="slow" advTm="3483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08D63-2753-CE4D-865B-217228531D75}"/>
              </a:ext>
            </a:extLst>
          </p:cNvPr>
          <p:cNvSpPr>
            <a:spLocks noGrp="1"/>
          </p:cNvSpPr>
          <p:nvPr>
            <p:ph type="title"/>
          </p:nvPr>
        </p:nvSpPr>
        <p:spPr/>
        <p:txBody>
          <a:bodyPr/>
          <a:lstStyle/>
          <a:p>
            <a:r>
              <a:rPr lang="en-US" dirty="0"/>
              <a:t>CASELAW </a:t>
            </a:r>
            <a:r>
              <a:rPr lang="en-US" dirty="0" err="1"/>
              <a:t>CONTinued</a:t>
            </a:r>
            <a:endParaRPr lang="en-US" dirty="0"/>
          </a:p>
        </p:txBody>
      </p:sp>
      <p:sp>
        <p:nvSpPr>
          <p:cNvPr id="3" name="Content Placeholder 2">
            <a:extLst>
              <a:ext uri="{FF2B5EF4-FFF2-40B4-BE49-F238E27FC236}">
                <a16:creationId xmlns:a16="http://schemas.microsoft.com/office/drawing/2014/main" id="{1EE9FE4A-BAD0-D443-8532-6A02F339F5D7}"/>
              </a:ext>
            </a:extLst>
          </p:cNvPr>
          <p:cNvSpPr>
            <a:spLocks noGrp="1"/>
          </p:cNvSpPr>
          <p:nvPr>
            <p:ph idx="1"/>
          </p:nvPr>
        </p:nvSpPr>
        <p:spPr>
          <a:xfrm>
            <a:off x="700635" y="1913073"/>
            <a:ext cx="10691265" cy="3739896"/>
          </a:xfrm>
        </p:spPr>
        <p:txBody>
          <a:bodyPr/>
          <a:lstStyle/>
          <a:p>
            <a:pPr indent="0">
              <a:buNone/>
            </a:pPr>
            <a:endParaRPr lang="en-AU" sz="1800" dirty="0">
              <a:effectLst/>
              <a:ea typeface="Calibri" panose="020F0502020204030204" pitchFamily="34" charset="0"/>
              <a:cs typeface="Times New Roman" panose="02020603050405020304" pitchFamily="18" charset="0"/>
            </a:endParaRPr>
          </a:p>
          <a:p>
            <a:r>
              <a:rPr lang="en-AU" sz="1800" b="1" i="1" u="sng" dirty="0">
                <a:solidFill>
                  <a:srgbClr val="333033"/>
                </a:solidFill>
                <a:effectLst/>
                <a:ea typeface="Times New Roman" panose="02020603050405020304" pitchFamily="18" charset="0"/>
                <a:cs typeface="Times New Roman" panose="02020603050405020304" pitchFamily="18" charset="0"/>
              </a:rPr>
              <a:t>Rohan v R </a:t>
            </a:r>
            <a:r>
              <a:rPr lang="en-AU" sz="1800" b="1" u="sng" dirty="0">
                <a:solidFill>
                  <a:srgbClr val="333033"/>
                </a:solidFill>
                <a:effectLst/>
                <a:ea typeface="Times New Roman" panose="02020603050405020304" pitchFamily="18" charset="0"/>
                <a:cs typeface="Times New Roman" panose="02020603050405020304" pitchFamily="18" charset="0"/>
              </a:rPr>
              <a:t>[2018] NSWCCA 89 </a:t>
            </a:r>
          </a:p>
          <a:p>
            <a:pPr marL="0" indent="0">
              <a:buNone/>
            </a:pPr>
            <a:r>
              <a:rPr lang="en-AU" sz="1800" dirty="0">
                <a:solidFill>
                  <a:srgbClr val="333033"/>
                </a:solidFill>
                <a:ea typeface="Times New Roman" panose="02020603050405020304" pitchFamily="18" charset="0"/>
                <a:cs typeface="Times New Roman" panose="02020603050405020304" pitchFamily="18" charset="0"/>
              </a:rPr>
              <a:t>	Provides a detailed analysis of S299B4 – enabling the Court to order production of documents on 	itself. Where complaint not disclosed to a counsellor – S294 direction. </a:t>
            </a:r>
            <a:endParaRPr lang="en-AU" sz="1800" dirty="0">
              <a:solidFill>
                <a:srgbClr val="333033"/>
              </a:solidFill>
              <a:effectLst/>
              <a:ea typeface="Times New Roman" panose="02020603050405020304" pitchFamily="18" charset="0"/>
              <a:cs typeface="Times New Roman" panose="02020603050405020304" pitchFamily="18" charset="0"/>
            </a:endParaRPr>
          </a:p>
          <a:p>
            <a:r>
              <a:rPr lang="en-AU" sz="1800" b="1" i="1" u="sng" dirty="0">
                <a:solidFill>
                  <a:srgbClr val="333033"/>
                </a:solidFill>
                <a:effectLst/>
                <a:ea typeface="Times New Roman" panose="02020603050405020304" pitchFamily="18" charset="0"/>
                <a:cs typeface="Times New Roman" panose="02020603050405020304" pitchFamily="18" charset="0"/>
              </a:rPr>
              <a:t>PPC v </a:t>
            </a:r>
            <a:r>
              <a:rPr lang="en-AU" sz="1800" b="1" i="1" u="sng" dirty="0" err="1">
                <a:solidFill>
                  <a:srgbClr val="333033"/>
                </a:solidFill>
                <a:effectLst/>
                <a:ea typeface="Times New Roman" panose="02020603050405020304" pitchFamily="18" charset="0"/>
                <a:cs typeface="Times New Roman" panose="02020603050405020304" pitchFamily="18" charset="0"/>
              </a:rPr>
              <a:t>Stylianou</a:t>
            </a:r>
            <a:r>
              <a:rPr lang="en-AU" sz="1800" b="1" i="1" u="sng" dirty="0">
                <a:solidFill>
                  <a:srgbClr val="333033"/>
                </a:solidFill>
                <a:effectLst/>
                <a:ea typeface="Times New Roman" panose="02020603050405020304" pitchFamily="18" charset="0"/>
                <a:cs typeface="Times New Roman" panose="02020603050405020304" pitchFamily="18" charset="0"/>
              </a:rPr>
              <a:t> </a:t>
            </a:r>
            <a:r>
              <a:rPr lang="en-AU" sz="1800" b="1" u="sng" dirty="0">
                <a:solidFill>
                  <a:srgbClr val="333033"/>
                </a:solidFill>
                <a:effectLst/>
                <a:ea typeface="Times New Roman" panose="02020603050405020304" pitchFamily="18" charset="0"/>
                <a:cs typeface="Times New Roman" panose="02020603050405020304" pitchFamily="18" charset="0"/>
              </a:rPr>
              <a:t>[2018] NSWCCA 300 </a:t>
            </a:r>
          </a:p>
          <a:p>
            <a:pPr marL="800100" lvl="1" indent="-342900">
              <a:buSzPts val="1000"/>
              <a:buFont typeface="Symbol" pitchFamily="2" charset="2"/>
              <a:buChar char=""/>
              <a:tabLst>
                <a:tab pos="457200" algn="l"/>
              </a:tabLst>
            </a:pPr>
            <a:r>
              <a:rPr lang="en-AU" dirty="0">
                <a:solidFill>
                  <a:srgbClr val="333033"/>
                </a:solidFill>
                <a:effectLst/>
                <a:ea typeface="Times New Roman" panose="02020603050405020304" pitchFamily="18" charset="0"/>
                <a:cs typeface="Times New Roman" panose="02020603050405020304" pitchFamily="18" charset="0"/>
              </a:rPr>
              <a:t>Production is to the Court S299B4 to facilitate consideration of docs. Courts MUST INSPECT docs and engage with S299D</a:t>
            </a:r>
            <a:endParaRPr lang="en-AU" dirty="0">
              <a:solidFill>
                <a:srgbClr val="AA1E49"/>
              </a:solidFill>
              <a:effectLst/>
              <a:ea typeface="Calibri" panose="020F0502020204030204" pitchFamily="34" charset="0"/>
              <a:cs typeface="Times New Roman" panose="02020603050405020304" pitchFamily="18" charset="0"/>
            </a:endParaRPr>
          </a:p>
          <a:p>
            <a:r>
              <a:rPr lang="en-AU" sz="1800" b="1" i="1" u="sng" dirty="0">
                <a:solidFill>
                  <a:srgbClr val="333033"/>
                </a:solidFill>
                <a:effectLst/>
                <a:ea typeface="Times New Roman" panose="02020603050405020304" pitchFamily="18" charset="0"/>
                <a:cs typeface="Times New Roman" panose="02020603050405020304" pitchFamily="18" charset="0"/>
              </a:rPr>
              <a:t>R v </a:t>
            </a:r>
            <a:r>
              <a:rPr lang="en-AU" sz="1800" b="1" i="1" u="sng" dirty="0" err="1">
                <a:solidFill>
                  <a:srgbClr val="333033"/>
                </a:solidFill>
                <a:effectLst/>
                <a:ea typeface="Times New Roman" panose="02020603050405020304" pitchFamily="18" charset="0"/>
                <a:cs typeface="Times New Roman" panose="02020603050405020304" pitchFamily="18" charset="0"/>
              </a:rPr>
              <a:t>Bonanno</a:t>
            </a:r>
            <a:r>
              <a:rPr lang="en-AU" sz="1800" b="1" i="1" u="sng" dirty="0">
                <a:solidFill>
                  <a:srgbClr val="333033"/>
                </a:solidFill>
                <a:effectLst/>
                <a:ea typeface="Times New Roman" panose="02020603050405020304" pitchFamily="18" charset="0"/>
                <a:cs typeface="Times New Roman" panose="02020603050405020304" pitchFamily="18" charset="0"/>
              </a:rPr>
              <a:t>, ex </a:t>
            </a:r>
            <a:r>
              <a:rPr lang="en-AU" sz="1800" b="1" i="1" u="sng" dirty="0" err="1">
                <a:solidFill>
                  <a:srgbClr val="333033"/>
                </a:solidFill>
                <a:effectLst/>
                <a:ea typeface="Times New Roman" panose="02020603050405020304" pitchFamily="18" charset="0"/>
                <a:cs typeface="Times New Roman" panose="02020603050405020304" pitchFamily="18" charset="0"/>
              </a:rPr>
              <a:t>parte</a:t>
            </a:r>
            <a:r>
              <a:rPr lang="en-AU" sz="1800" b="1" i="1" u="sng" dirty="0">
                <a:solidFill>
                  <a:srgbClr val="333033"/>
                </a:solidFill>
                <a:effectLst/>
                <a:ea typeface="Times New Roman" panose="02020603050405020304" pitchFamily="18" charset="0"/>
                <a:cs typeface="Times New Roman" panose="02020603050405020304" pitchFamily="18" charset="0"/>
              </a:rPr>
              <a:t> protected confider </a:t>
            </a:r>
            <a:r>
              <a:rPr lang="en-AU" sz="1800" b="1" u="sng" dirty="0">
                <a:solidFill>
                  <a:srgbClr val="333033"/>
                </a:solidFill>
                <a:effectLst/>
                <a:ea typeface="Times New Roman" panose="02020603050405020304" pitchFamily="18" charset="0"/>
                <a:cs typeface="Times New Roman" panose="02020603050405020304" pitchFamily="18" charset="0"/>
              </a:rPr>
              <a:t>[2020] NSWCCA 156 </a:t>
            </a:r>
            <a:endParaRPr lang="en-AU" sz="1800" b="1" u="sng" dirty="0">
              <a:effectLst/>
              <a:ea typeface="Calibri" panose="020F0502020204030204" pitchFamily="34" charset="0"/>
              <a:cs typeface="Times New Roman" panose="02020603050405020304" pitchFamily="18" charset="0"/>
            </a:endParaRPr>
          </a:p>
          <a:p>
            <a:pPr marL="457200" lvl="1" indent="0">
              <a:buNone/>
            </a:pPr>
            <a:r>
              <a:rPr lang="en-US" dirty="0"/>
              <a:t>	Reaffirms purpose of legislation. Duty on practitioners to understand and assist Court in the 	application of the legislation.</a:t>
            </a:r>
          </a:p>
        </p:txBody>
      </p:sp>
    </p:spTree>
    <p:extLst>
      <p:ext uri="{BB962C8B-B14F-4D97-AF65-F5344CB8AC3E}">
        <p14:creationId xmlns:p14="http://schemas.microsoft.com/office/powerpoint/2010/main" val="2570241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90284-BE7F-6042-DB8B-E601E2B4D1AC}"/>
              </a:ext>
            </a:extLst>
          </p:cNvPr>
          <p:cNvSpPr>
            <a:spLocks noGrp="1"/>
          </p:cNvSpPr>
          <p:nvPr>
            <p:ph type="title"/>
          </p:nvPr>
        </p:nvSpPr>
        <p:spPr/>
        <p:txBody>
          <a:bodyPr/>
          <a:lstStyle/>
          <a:p>
            <a:r>
              <a:rPr lang="en-US" dirty="0"/>
              <a:t>Does the privilege work for complainants?</a:t>
            </a:r>
            <a:endParaRPr lang="en-AU" dirty="0"/>
          </a:p>
        </p:txBody>
      </p:sp>
      <p:sp>
        <p:nvSpPr>
          <p:cNvPr id="3" name="Content Placeholder 2">
            <a:extLst>
              <a:ext uri="{FF2B5EF4-FFF2-40B4-BE49-F238E27FC236}">
                <a16:creationId xmlns:a16="http://schemas.microsoft.com/office/drawing/2014/main" id="{9018F532-B1CA-07F3-37B5-1BED5461EC79}"/>
              </a:ext>
            </a:extLst>
          </p:cNvPr>
          <p:cNvSpPr>
            <a:spLocks noGrp="1"/>
          </p:cNvSpPr>
          <p:nvPr>
            <p:ph idx="1"/>
          </p:nvPr>
        </p:nvSpPr>
        <p:spPr/>
        <p:txBody>
          <a:bodyPr>
            <a:normAutofit/>
          </a:bodyPr>
          <a:lstStyle/>
          <a:p>
            <a:r>
              <a:rPr lang="en-US" sz="3600" dirty="0"/>
              <a:t>Doesn’t meet community expectations</a:t>
            </a:r>
          </a:p>
          <a:p>
            <a:r>
              <a:rPr lang="en-US" sz="3600" dirty="0"/>
              <a:t>Doesn’t achieve policy objectives</a:t>
            </a:r>
          </a:p>
          <a:p>
            <a:r>
              <a:rPr lang="en-US" sz="3600" dirty="0"/>
              <a:t>Does protect privacy to some extent</a:t>
            </a:r>
          </a:p>
        </p:txBody>
      </p:sp>
    </p:spTree>
    <p:extLst>
      <p:ext uri="{BB962C8B-B14F-4D97-AF65-F5344CB8AC3E}">
        <p14:creationId xmlns:p14="http://schemas.microsoft.com/office/powerpoint/2010/main" val="1622030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9589-3A89-2F8C-B1EF-D7A4E2261F64}"/>
              </a:ext>
            </a:extLst>
          </p:cNvPr>
          <p:cNvSpPr>
            <a:spLocks noGrp="1"/>
          </p:cNvSpPr>
          <p:nvPr>
            <p:ph type="title"/>
          </p:nvPr>
        </p:nvSpPr>
        <p:spPr/>
        <p:txBody>
          <a:bodyPr/>
          <a:lstStyle/>
          <a:p>
            <a:r>
              <a:rPr lang="en-US" dirty="0"/>
              <a:t>SACP and mental health</a:t>
            </a:r>
            <a:endParaRPr lang="en-AU" dirty="0"/>
          </a:p>
        </p:txBody>
      </p:sp>
      <p:sp>
        <p:nvSpPr>
          <p:cNvPr id="3" name="Content Placeholder 2">
            <a:extLst>
              <a:ext uri="{FF2B5EF4-FFF2-40B4-BE49-F238E27FC236}">
                <a16:creationId xmlns:a16="http://schemas.microsoft.com/office/drawing/2014/main" id="{D4D76455-71A0-8D1D-DEE3-6943D46B863D}"/>
              </a:ext>
            </a:extLst>
          </p:cNvPr>
          <p:cNvSpPr>
            <a:spLocks noGrp="1"/>
          </p:cNvSpPr>
          <p:nvPr>
            <p:ph idx="1"/>
          </p:nvPr>
        </p:nvSpPr>
        <p:spPr/>
        <p:txBody>
          <a:bodyPr>
            <a:normAutofit/>
          </a:bodyPr>
          <a:lstStyle/>
          <a:p>
            <a:r>
              <a:rPr lang="en-US" sz="3600" dirty="0"/>
              <a:t>First disclosure</a:t>
            </a:r>
          </a:p>
          <a:p>
            <a:r>
              <a:rPr lang="en-US" sz="3600" dirty="0"/>
              <a:t>Mental health – if associated with dishonesty, memory issues, psychotic or delusional </a:t>
            </a:r>
            <a:r>
              <a:rPr lang="en-US" sz="3600" dirty="0" err="1"/>
              <a:t>behaviour</a:t>
            </a:r>
            <a:r>
              <a:rPr lang="en-US" sz="3600" dirty="0"/>
              <a:t> (Pickering J, 2021, unpublished judgment)</a:t>
            </a:r>
            <a:endParaRPr lang="en-AU" sz="3600" dirty="0"/>
          </a:p>
        </p:txBody>
      </p:sp>
    </p:spTree>
    <p:extLst>
      <p:ext uri="{BB962C8B-B14F-4D97-AF65-F5344CB8AC3E}">
        <p14:creationId xmlns:p14="http://schemas.microsoft.com/office/powerpoint/2010/main" val="2003466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C186-3542-C67C-3012-2E8F97E6FECE}"/>
              </a:ext>
            </a:extLst>
          </p:cNvPr>
          <p:cNvSpPr>
            <a:spLocks noGrp="1"/>
          </p:cNvSpPr>
          <p:nvPr>
            <p:ph type="title"/>
          </p:nvPr>
        </p:nvSpPr>
        <p:spPr/>
        <p:txBody>
          <a:bodyPr/>
          <a:lstStyle/>
          <a:p>
            <a:r>
              <a:rPr lang="en-US" dirty="0"/>
              <a:t>HH Judge Pickering in R v Trad</a:t>
            </a:r>
            <a:endParaRPr lang="en-AU" dirty="0"/>
          </a:p>
        </p:txBody>
      </p:sp>
      <p:sp>
        <p:nvSpPr>
          <p:cNvPr id="3" name="Content Placeholder 2">
            <a:extLst>
              <a:ext uri="{FF2B5EF4-FFF2-40B4-BE49-F238E27FC236}">
                <a16:creationId xmlns:a16="http://schemas.microsoft.com/office/drawing/2014/main" id="{A7ECC7BA-BB86-0E3D-86B9-84468D2A8FAB}"/>
              </a:ext>
            </a:extLst>
          </p:cNvPr>
          <p:cNvSpPr>
            <a:spLocks noGrp="1"/>
          </p:cNvSpPr>
          <p:nvPr>
            <p:ph idx="1"/>
          </p:nvPr>
        </p:nvSpPr>
        <p:spPr/>
        <p:txBody>
          <a:bodyPr/>
          <a:lstStyle/>
          <a:p>
            <a:pPr marL="457200">
              <a:lnSpc>
                <a:spcPct val="107000"/>
              </a:lnSpc>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Anxiety and depression are some of the most common mental illnesses in our society.  Numerous judges of the Supreme Court, District Court and Local Court suffer it.  It is renowned in barristers.  Dentists suffer it, doctors it suffer it, pilots suffer it.  Pretty much every profession, especially this profession, suffer it.  No one would dare say a judge or a barrister is more unreliable, more untruthful, or more incapable of doing their job because they suffer anxiety and depression.  </a:t>
            </a:r>
          </a:p>
          <a:p>
            <a:r>
              <a:rPr lang="en-AU" sz="1800" dirty="0">
                <a:effectLst/>
                <a:latin typeface="Aptos" panose="020B0004020202020204" pitchFamily="34" charset="0"/>
                <a:ea typeface="Aptos" panose="020B0004020202020204" pitchFamily="34" charset="0"/>
                <a:cs typeface="Times New Roman" panose="02020603050405020304" pitchFamily="18" charset="0"/>
              </a:rPr>
              <a:t>There is no basis to say that a [teenage girl] is therefore more likely to be dishonest, have memory issues, be unreliable, have difficulty in recalling things or be psychotic or delusional because of some potential issues relating to depression or anxiety.  That is based on a stereotype and a stigma that will hopefully be removed from society soon.</a:t>
            </a:r>
            <a:endParaRPr lang="en-AU" dirty="0"/>
          </a:p>
        </p:txBody>
      </p:sp>
    </p:spTree>
    <p:extLst>
      <p:ext uri="{BB962C8B-B14F-4D97-AF65-F5344CB8AC3E}">
        <p14:creationId xmlns:p14="http://schemas.microsoft.com/office/powerpoint/2010/main" val="1521577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CD10C-73F2-38C2-8822-B5A1B52C01BD}"/>
              </a:ext>
            </a:extLst>
          </p:cNvPr>
          <p:cNvSpPr>
            <a:spLocks noGrp="1"/>
          </p:cNvSpPr>
          <p:nvPr>
            <p:ph type="title"/>
          </p:nvPr>
        </p:nvSpPr>
        <p:spPr/>
        <p:txBody>
          <a:bodyPr/>
          <a:lstStyle/>
          <a:p>
            <a:r>
              <a:rPr lang="en-US" dirty="0"/>
              <a:t>(continued)</a:t>
            </a:r>
            <a:endParaRPr lang="en-AU" dirty="0"/>
          </a:p>
        </p:txBody>
      </p:sp>
      <p:sp>
        <p:nvSpPr>
          <p:cNvPr id="3" name="Content Placeholder 2">
            <a:extLst>
              <a:ext uri="{FF2B5EF4-FFF2-40B4-BE49-F238E27FC236}">
                <a16:creationId xmlns:a16="http://schemas.microsoft.com/office/drawing/2014/main" id="{952FCAAD-74B4-C9A5-3E16-7422A95E3867}"/>
              </a:ext>
            </a:extLst>
          </p:cNvPr>
          <p:cNvSpPr>
            <a:spLocks noGrp="1"/>
          </p:cNvSpPr>
          <p:nvPr>
            <p:ph idx="1"/>
          </p:nvPr>
        </p:nvSpPr>
        <p:spPr/>
        <p:txBody>
          <a:bodyPr>
            <a:normAutofit/>
          </a:bodyPr>
          <a:lstStyle/>
          <a:p>
            <a:r>
              <a:rPr lang="en-AU" sz="3200" dirty="0">
                <a:effectLst/>
                <a:latin typeface="Aptos" panose="020B0004020202020204" pitchFamily="34" charset="0"/>
                <a:ea typeface="Aptos" panose="020B0004020202020204" pitchFamily="34" charset="0"/>
                <a:cs typeface="Times New Roman" panose="02020603050405020304" pitchFamily="18" charset="0"/>
              </a:rPr>
              <a:t>If there was material that showed that there was a potential that the complainant suffered a mental health issue that did in fact create issues with dishonesty, memory issues, psychotic or delusional behaviour, then fine, it would be appropriate to issue a subpoena. </a:t>
            </a:r>
            <a:endParaRPr lang="en-AU" sz="3200" dirty="0"/>
          </a:p>
        </p:txBody>
      </p:sp>
    </p:spTree>
    <p:extLst>
      <p:ext uri="{BB962C8B-B14F-4D97-AF65-F5344CB8AC3E}">
        <p14:creationId xmlns:p14="http://schemas.microsoft.com/office/powerpoint/2010/main" val="320446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86A-213D-2C05-CD3D-7B0A2D2324F4}"/>
              </a:ext>
            </a:extLst>
          </p:cNvPr>
          <p:cNvSpPr>
            <a:spLocks noGrp="1"/>
          </p:cNvSpPr>
          <p:nvPr>
            <p:ph type="title"/>
          </p:nvPr>
        </p:nvSpPr>
        <p:spPr/>
        <p:txBody>
          <a:bodyPr/>
          <a:lstStyle/>
          <a:p>
            <a:r>
              <a:rPr lang="en-US" dirty="0"/>
              <a:t>Crown duty of disclosure</a:t>
            </a:r>
            <a:endParaRPr lang="en-AU" dirty="0"/>
          </a:p>
        </p:txBody>
      </p:sp>
      <p:sp>
        <p:nvSpPr>
          <p:cNvPr id="3" name="Content Placeholder 2">
            <a:extLst>
              <a:ext uri="{FF2B5EF4-FFF2-40B4-BE49-F238E27FC236}">
                <a16:creationId xmlns:a16="http://schemas.microsoft.com/office/drawing/2014/main" id="{40A72D55-43FC-F517-B4A6-96D86465C205}"/>
              </a:ext>
            </a:extLst>
          </p:cNvPr>
          <p:cNvSpPr>
            <a:spLocks noGrp="1"/>
          </p:cNvSpPr>
          <p:nvPr>
            <p:ph idx="1"/>
          </p:nvPr>
        </p:nvSpPr>
        <p:spPr/>
        <p:txBody>
          <a:bodyPr>
            <a:normAutofit/>
          </a:bodyPr>
          <a:lstStyle/>
          <a:p>
            <a:r>
              <a:rPr lang="en-US" sz="3200" dirty="0"/>
              <a:t>Material obtained by Police is still privileged</a:t>
            </a:r>
          </a:p>
          <a:p>
            <a:r>
              <a:rPr lang="en-US" sz="3200" dirty="0"/>
              <a:t>In </a:t>
            </a:r>
            <a:r>
              <a:rPr lang="en-US" sz="3200" i="1" dirty="0"/>
              <a:t>Marwan</a:t>
            </a:r>
            <a:r>
              <a:rPr lang="en-US" sz="3200" dirty="0"/>
              <a:t>, Crown not required to take steps to obtain inherently confidential information not presently known to it: Marwan v DPP [2019] NSWCCA 161</a:t>
            </a:r>
            <a:endParaRPr lang="en-AU" sz="3200" dirty="0"/>
          </a:p>
        </p:txBody>
      </p:sp>
    </p:spTree>
    <p:extLst>
      <p:ext uri="{BB962C8B-B14F-4D97-AF65-F5344CB8AC3E}">
        <p14:creationId xmlns:p14="http://schemas.microsoft.com/office/powerpoint/2010/main" val="3655094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6991F-ADAE-938B-89BF-C005C6758BCE}"/>
              </a:ext>
            </a:extLst>
          </p:cNvPr>
          <p:cNvSpPr>
            <a:spLocks noGrp="1"/>
          </p:cNvSpPr>
          <p:nvPr>
            <p:ph type="title"/>
          </p:nvPr>
        </p:nvSpPr>
        <p:spPr/>
        <p:txBody>
          <a:bodyPr/>
          <a:lstStyle/>
          <a:p>
            <a:r>
              <a:rPr lang="en-US" dirty="0"/>
              <a:t>Disclosure and phone records R v Lam</a:t>
            </a:r>
            <a:br>
              <a:rPr lang="en-US" dirty="0"/>
            </a:br>
            <a:endParaRPr lang="en-AU" dirty="0"/>
          </a:p>
        </p:txBody>
      </p:sp>
      <p:sp>
        <p:nvSpPr>
          <p:cNvPr id="3" name="Content Placeholder 2">
            <a:extLst>
              <a:ext uri="{FF2B5EF4-FFF2-40B4-BE49-F238E27FC236}">
                <a16:creationId xmlns:a16="http://schemas.microsoft.com/office/drawing/2014/main" id="{D5884C3E-2823-91F0-EC09-FCC7C1E5C1F6}"/>
              </a:ext>
            </a:extLst>
          </p:cNvPr>
          <p:cNvSpPr>
            <a:spLocks noGrp="1"/>
          </p:cNvSpPr>
          <p:nvPr>
            <p:ph idx="1"/>
          </p:nvPr>
        </p:nvSpPr>
        <p:spPr>
          <a:xfrm>
            <a:off x="677334" y="1392703"/>
            <a:ext cx="8596668" cy="4648660"/>
          </a:xfrm>
        </p:spPr>
        <p:txBody>
          <a:bodyPr>
            <a:normAutofit/>
          </a:bodyPr>
          <a:lstStyle/>
          <a:p>
            <a:pPr marL="0" indent="0">
              <a:lnSpc>
                <a:spcPct val="200000"/>
              </a:lnSpc>
              <a:spcBef>
                <a:spcPts val="0"/>
              </a:spcBef>
              <a:buNone/>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One matter advanced by [the defence] was that the Crown had failed in its duty of disclosure because the material sought should have been served by the Crown…  The material sought by each subpoena is not material that is in the possession of the Crown or police and there is no obligation of disclosure on the part of a witness.  </a:t>
            </a:r>
          </a:p>
          <a:p>
            <a:pPr marL="0" indent="0">
              <a:lnSpc>
                <a:spcPct val="200000"/>
              </a:lnSpc>
              <a:spcBef>
                <a:spcPts val="0"/>
              </a:spcBef>
              <a:buNone/>
            </a:pPr>
            <a:r>
              <a:rPr lang="en-AU" kern="100" dirty="0">
                <a:latin typeface="Aptos" panose="020B0004020202020204" pitchFamily="34" charset="0"/>
                <a:cs typeface="Times New Roman" panose="02020603050405020304" pitchFamily="18" charset="0"/>
              </a:rPr>
              <a:t>Questions about the scope and content of the Crown’s duty of disclosure aside, an accused who contends that disclosure is inadequate is entitled to request that subpoena be issued to obtain material said to fall within the ambit of the duty…. Unless set aside, such a subpoena will be enforceable. </a:t>
            </a:r>
          </a:p>
        </p:txBody>
      </p:sp>
    </p:spTree>
    <p:extLst>
      <p:ext uri="{BB962C8B-B14F-4D97-AF65-F5344CB8AC3E}">
        <p14:creationId xmlns:p14="http://schemas.microsoft.com/office/powerpoint/2010/main" val="240043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F5AB-F8E0-7F40-3E4E-68697CBC0A59}"/>
              </a:ext>
            </a:extLst>
          </p:cNvPr>
          <p:cNvSpPr>
            <a:spLocks noGrp="1"/>
          </p:cNvSpPr>
          <p:nvPr>
            <p:ph type="title"/>
          </p:nvPr>
        </p:nvSpPr>
        <p:spPr/>
        <p:txBody>
          <a:bodyPr/>
          <a:lstStyle/>
          <a:p>
            <a:r>
              <a:rPr lang="en-US" dirty="0"/>
              <a:t>Outline</a:t>
            </a:r>
            <a:endParaRPr lang="en-AU" dirty="0"/>
          </a:p>
        </p:txBody>
      </p:sp>
      <p:sp>
        <p:nvSpPr>
          <p:cNvPr id="3" name="Content Placeholder 2">
            <a:extLst>
              <a:ext uri="{FF2B5EF4-FFF2-40B4-BE49-F238E27FC236}">
                <a16:creationId xmlns:a16="http://schemas.microsoft.com/office/drawing/2014/main" id="{1BE1D373-CD04-C262-3896-A6C9BE432C3D}"/>
              </a:ext>
            </a:extLst>
          </p:cNvPr>
          <p:cNvSpPr>
            <a:spLocks noGrp="1"/>
          </p:cNvSpPr>
          <p:nvPr>
            <p:ph idx="1"/>
          </p:nvPr>
        </p:nvSpPr>
        <p:spPr/>
        <p:txBody>
          <a:bodyPr>
            <a:normAutofit/>
          </a:bodyPr>
          <a:lstStyle/>
          <a:p>
            <a:r>
              <a:rPr lang="en-US" sz="3200" dirty="0"/>
              <a:t>1. Why do we have a SACP? The SACP under siege. The SACP Service</a:t>
            </a:r>
          </a:p>
          <a:p>
            <a:r>
              <a:rPr lang="en-US" sz="3200" dirty="0"/>
              <a:t>2. Practical challenges for defence lawyers</a:t>
            </a:r>
          </a:p>
          <a:p>
            <a:r>
              <a:rPr lang="en-US" sz="3200" dirty="0"/>
              <a:t>3. How is the SACP working – a complainant’s perspective</a:t>
            </a:r>
          </a:p>
          <a:p>
            <a:r>
              <a:rPr lang="en-US" sz="3200" dirty="0"/>
              <a:t>4. Interaction with duty of disclosure</a:t>
            </a:r>
            <a:endParaRPr lang="en-AU" sz="3200" dirty="0"/>
          </a:p>
        </p:txBody>
      </p:sp>
    </p:spTree>
    <p:extLst>
      <p:ext uri="{BB962C8B-B14F-4D97-AF65-F5344CB8AC3E}">
        <p14:creationId xmlns:p14="http://schemas.microsoft.com/office/powerpoint/2010/main" val="341809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0B6E0-0A54-BBE3-718A-B9F41F43F2A2}"/>
              </a:ext>
            </a:extLst>
          </p:cNvPr>
          <p:cNvSpPr>
            <a:spLocks noGrp="1"/>
          </p:cNvSpPr>
          <p:nvPr>
            <p:ph type="title"/>
          </p:nvPr>
        </p:nvSpPr>
        <p:spPr/>
        <p:txBody>
          <a:bodyPr/>
          <a:lstStyle/>
          <a:p>
            <a:r>
              <a:rPr lang="en-US" dirty="0"/>
              <a:t>Why do we have a SACP?</a:t>
            </a:r>
            <a:endParaRPr lang="en-AU" dirty="0"/>
          </a:p>
        </p:txBody>
      </p:sp>
      <p:sp>
        <p:nvSpPr>
          <p:cNvPr id="3" name="Content Placeholder 2">
            <a:extLst>
              <a:ext uri="{FF2B5EF4-FFF2-40B4-BE49-F238E27FC236}">
                <a16:creationId xmlns:a16="http://schemas.microsoft.com/office/drawing/2014/main" id="{232921A4-69BB-5337-1150-F8F1E271E9E5}"/>
              </a:ext>
            </a:extLst>
          </p:cNvPr>
          <p:cNvSpPr>
            <a:spLocks noGrp="1"/>
          </p:cNvSpPr>
          <p:nvPr>
            <p:ph idx="1"/>
          </p:nvPr>
        </p:nvSpPr>
        <p:spPr/>
        <p:txBody>
          <a:bodyPr>
            <a:normAutofit/>
          </a:bodyPr>
          <a:lstStyle/>
          <a:p>
            <a:r>
              <a:rPr lang="en-US" sz="4400" dirty="0"/>
              <a:t>Law reform in the 70s and 80s</a:t>
            </a:r>
          </a:p>
          <a:p>
            <a:r>
              <a:rPr lang="en-US" sz="4400" dirty="0"/>
              <a:t>A counsellor is locked up</a:t>
            </a:r>
          </a:p>
          <a:p>
            <a:r>
              <a:rPr lang="en-US" sz="4400" dirty="0"/>
              <a:t>1997 a new privilege</a:t>
            </a:r>
          </a:p>
          <a:p>
            <a:r>
              <a:rPr lang="en-US" sz="4400" dirty="0"/>
              <a:t>2010 funding for victims</a:t>
            </a:r>
            <a:endParaRPr lang="en-AU" sz="4400" dirty="0"/>
          </a:p>
        </p:txBody>
      </p:sp>
    </p:spTree>
    <p:extLst>
      <p:ext uri="{BB962C8B-B14F-4D97-AF65-F5344CB8AC3E}">
        <p14:creationId xmlns:p14="http://schemas.microsoft.com/office/powerpoint/2010/main" val="1939794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EC8E9-0718-CF1C-4F4B-0DF3B406CABE}"/>
              </a:ext>
            </a:extLst>
          </p:cNvPr>
          <p:cNvSpPr>
            <a:spLocks noGrp="1"/>
          </p:cNvSpPr>
          <p:nvPr>
            <p:ph type="title"/>
          </p:nvPr>
        </p:nvSpPr>
        <p:spPr/>
        <p:txBody>
          <a:bodyPr/>
          <a:lstStyle/>
          <a:p>
            <a:r>
              <a:rPr lang="en-US" dirty="0"/>
              <a:t>The SACP Service</a:t>
            </a:r>
            <a:endParaRPr lang="en-AU" dirty="0"/>
          </a:p>
        </p:txBody>
      </p:sp>
      <p:sp>
        <p:nvSpPr>
          <p:cNvPr id="3" name="Content Placeholder 2">
            <a:extLst>
              <a:ext uri="{FF2B5EF4-FFF2-40B4-BE49-F238E27FC236}">
                <a16:creationId xmlns:a16="http://schemas.microsoft.com/office/drawing/2014/main" id="{83054DCD-8F2D-C1C8-95D8-41D67AF96371}"/>
              </a:ext>
            </a:extLst>
          </p:cNvPr>
          <p:cNvSpPr>
            <a:spLocks noGrp="1"/>
          </p:cNvSpPr>
          <p:nvPr>
            <p:ph idx="1"/>
          </p:nvPr>
        </p:nvSpPr>
        <p:spPr/>
        <p:txBody>
          <a:bodyPr>
            <a:normAutofit/>
          </a:bodyPr>
          <a:lstStyle/>
          <a:p>
            <a:r>
              <a:rPr lang="en-US" sz="3600" dirty="0"/>
              <a:t>Three inhouse solicitors</a:t>
            </a:r>
          </a:p>
          <a:p>
            <a:r>
              <a:rPr lang="en-US" sz="3600" dirty="0"/>
              <a:t>A list of private practitioners who are on the Indictable Crime Solicitor Panel</a:t>
            </a:r>
          </a:p>
          <a:p>
            <a:r>
              <a:rPr lang="en-US" sz="3600" dirty="0"/>
              <a:t>190 referrals this year</a:t>
            </a:r>
            <a:endParaRPr lang="en-AU" sz="3600" dirty="0"/>
          </a:p>
        </p:txBody>
      </p:sp>
    </p:spTree>
    <p:extLst>
      <p:ext uri="{BB962C8B-B14F-4D97-AF65-F5344CB8AC3E}">
        <p14:creationId xmlns:p14="http://schemas.microsoft.com/office/powerpoint/2010/main" val="201317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89551-25BA-114D-B6CB-7717894D0DA1}"/>
              </a:ext>
            </a:extLst>
          </p:cNvPr>
          <p:cNvSpPr>
            <a:spLocks noGrp="1"/>
          </p:cNvSpPr>
          <p:nvPr>
            <p:ph type="ctrTitle"/>
          </p:nvPr>
        </p:nvSpPr>
        <p:spPr>
          <a:xfrm>
            <a:off x="703400" y="871758"/>
            <a:ext cx="5502091" cy="2759209"/>
          </a:xfrm>
        </p:spPr>
        <p:txBody>
          <a:bodyPr>
            <a:normAutofit/>
          </a:bodyPr>
          <a:lstStyle/>
          <a:p>
            <a:r>
              <a:rPr lang="en-US" sz="5000" dirty="0"/>
              <a:t>SEXUAL ASSAULT COMMUNICATION PRIVILEGE</a:t>
            </a:r>
          </a:p>
        </p:txBody>
      </p:sp>
      <p:sp>
        <p:nvSpPr>
          <p:cNvPr id="3" name="Subtitle 2">
            <a:extLst>
              <a:ext uri="{FF2B5EF4-FFF2-40B4-BE49-F238E27FC236}">
                <a16:creationId xmlns:a16="http://schemas.microsoft.com/office/drawing/2014/main" id="{BB3AB731-A8F3-4A45-B62E-576A3381FFB0}"/>
              </a:ext>
            </a:extLst>
          </p:cNvPr>
          <p:cNvSpPr>
            <a:spLocks noGrp="1"/>
          </p:cNvSpPr>
          <p:nvPr>
            <p:ph type="subTitle" idx="1"/>
          </p:nvPr>
        </p:nvSpPr>
        <p:spPr>
          <a:xfrm>
            <a:off x="703401" y="3737243"/>
            <a:ext cx="4783000" cy="1153511"/>
          </a:xfrm>
        </p:spPr>
        <p:txBody>
          <a:bodyPr>
            <a:normAutofit fontScale="92500"/>
          </a:bodyPr>
          <a:lstStyle/>
          <a:p>
            <a:r>
              <a:rPr lang="en-US" sz="2500" b="1" dirty="0"/>
              <a:t>Practical challenges for defence Lawyers issuing subpoenas in Sexual Assault Trials 2024</a:t>
            </a:r>
          </a:p>
        </p:txBody>
      </p:sp>
    </p:spTree>
    <p:extLst>
      <p:ext uri="{BB962C8B-B14F-4D97-AF65-F5344CB8AC3E}">
        <p14:creationId xmlns:p14="http://schemas.microsoft.com/office/powerpoint/2010/main" val="86428393"/>
      </p:ext>
    </p:extLst>
  </p:cSld>
  <p:clrMapOvr>
    <a:masterClrMapping/>
  </p:clrMapOvr>
  <mc:AlternateContent xmlns:mc="http://schemas.openxmlformats.org/markup-compatibility/2006" xmlns:p14="http://schemas.microsoft.com/office/powerpoint/2010/main">
    <mc:Choice Requires="p14">
      <p:transition spd="slow" p14:dur="2000" advTm="47163"/>
    </mc:Choice>
    <mc:Fallback xmlns="">
      <p:transition spd="slow" advTm="4716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DD8E1-0F42-5C4C-B2B6-6ECB16785D78}"/>
              </a:ext>
            </a:extLst>
          </p:cNvPr>
          <p:cNvSpPr>
            <a:spLocks noGrp="1"/>
          </p:cNvSpPr>
          <p:nvPr>
            <p:ph type="title"/>
          </p:nvPr>
        </p:nvSpPr>
        <p:spPr>
          <a:xfrm>
            <a:off x="700635" y="914400"/>
            <a:ext cx="10691265" cy="1668162"/>
          </a:xfrm>
        </p:spPr>
        <p:txBody>
          <a:bodyPr>
            <a:normAutofit fontScale="90000"/>
          </a:bodyPr>
          <a:lstStyle/>
          <a:p>
            <a:r>
              <a:rPr lang="en-AU" dirty="0"/>
              <a:t>ISSUING A SUBPOENA FOR</a:t>
            </a:r>
            <a:br>
              <a:rPr lang="en-AU" dirty="0"/>
            </a:br>
            <a:r>
              <a:rPr lang="en-AU" u="sng" dirty="0"/>
              <a:t>COUNSELLING/MEDICAL/PSYCH </a:t>
            </a:r>
            <a:r>
              <a:rPr lang="en-AU" dirty="0"/>
              <a:t>RECORDS IN </a:t>
            </a:r>
            <a:br>
              <a:rPr lang="en-AU" dirty="0"/>
            </a:br>
            <a:r>
              <a:rPr lang="en-AU" dirty="0"/>
              <a:t>SEXUAL ASSAULT TRIALS</a:t>
            </a:r>
            <a:br>
              <a:rPr lang="en-AU" dirty="0"/>
            </a:br>
            <a:endParaRPr lang="en-US" dirty="0"/>
          </a:p>
        </p:txBody>
      </p:sp>
      <p:sp>
        <p:nvSpPr>
          <p:cNvPr id="3" name="Content Placeholder 2">
            <a:extLst>
              <a:ext uri="{FF2B5EF4-FFF2-40B4-BE49-F238E27FC236}">
                <a16:creationId xmlns:a16="http://schemas.microsoft.com/office/drawing/2014/main" id="{B8ABAF9E-DFB6-0246-87A3-77ECA6C63A45}"/>
              </a:ext>
            </a:extLst>
          </p:cNvPr>
          <p:cNvSpPr>
            <a:spLocks noGrp="1"/>
          </p:cNvSpPr>
          <p:nvPr>
            <p:ph idx="1"/>
          </p:nvPr>
        </p:nvSpPr>
        <p:spPr>
          <a:xfrm>
            <a:off x="700635" y="2693772"/>
            <a:ext cx="10506943" cy="3268115"/>
          </a:xfrm>
        </p:spPr>
        <p:txBody>
          <a:bodyPr/>
          <a:lstStyle/>
          <a:p>
            <a:pPr marL="0" indent="0">
              <a:buNone/>
            </a:pPr>
            <a:endParaRPr lang="en-AU" dirty="0"/>
          </a:p>
          <a:p>
            <a:r>
              <a:rPr lang="en-AU" dirty="0"/>
              <a:t>You don’t know what’s in it, you suspect that it’s juicy.. The material is a smoking gun. </a:t>
            </a:r>
          </a:p>
          <a:p>
            <a:r>
              <a:rPr lang="en-AU" dirty="0"/>
              <a:t>You think it will be enough to discredit the complainant </a:t>
            </a:r>
          </a:p>
          <a:p>
            <a:r>
              <a:rPr lang="en-AU" dirty="0"/>
              <a:t>The documents will prove they are lying or have a motive to lie </a:t>
            </a:r>
          </a:p>
          <a:p>
            <a:r>
              <a:rPr lang="en-AU" dirty="0"/>
              <a:t>It will prove they were not taking their meds</a:t>
            </a:r>
          </a:p>
          <a:p>
            <a:r>
              <a:rPr lang="en-US" dirty="0"/>
              <a:t>It will prove they consented</a:t>
            </a:r>
          </a:p>
          <a:p>
            <a:r>
              <a:rPr lang="en-US" dirty="0"/>
              <a:t>The documents will challenge the </a:t>
            </a:r>
            <a:r>
              <a:rPr lang="en-US" u="sng" dirty="0"/>
              <a:t>credibility &amp; reliability </a:t>
            </a:r>
            <a:r>
              <a:rPr lang="en-US" dirty="0"/>
              <a:t>of the complainant  </a:t>
            </a:r>
          </a:p>
        </p:txBody>
      </p:sp>
    </p:spTree>
    <p:extLst>
      <p:ext uri="{BB962C8B-B14F-4D97-AF65-F5344CB8AC3E}">
        <p14:creationId xmlns:p14="http://schemas.microsoft.com/office/powerpoint/2010/main" val="1771212140"/>
      </p:ext>
    </p:extLst>
  </p:cSld>
  <p:clrMapOvr>
    <a:masterClrMapping/>
  </p:clrMapOvr>
  <mc:AlternateContent xmlns:mc="http://schemas.openxmlformats.org/markup-compatibility/2006" xmlns:p14="http://schemas.microsoft.com/office/powerpoint/2010/main">
    <mc:Choice Requires="p14">
      <p:transition spd="slow" p14:dur="2000" advTm="312205"/>
    </mc:Choice>
    <mc:Fallback xmlns="">
      <p:transition spd="slow" advTm="312205"/>
    </mc:Fallback>
  </mc:AlternateContent>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B57-BC8F-144E-9902-AE60A6F7A129}"/>
              </a:ext>
            </a:extLst>
          </p:cNvPr>
          <p:cNvSpPr>
            <a:spLocks noGrp="1"/>
          </p:cNvSpPr>
          <p:nvPr>
            <p:ph type="title"/>
          </p:nvPr>
        </p:nvSpPr>
        <p:spPr/>
        <p:txBody>
          <a:bodyPr/>
          <a:lstStyle/>
          <a:p>
            <a:r>
              <a:rPr lang="en-US" dirty="0"/>
              <a:t>COUNSELLING COMMUNICATIONS	</a:t>
            </a:r>
          </a:p>
        </p:txBody>
      </p:sp>
      <p:sp>
        <p:nvSpPr>
          <p:cNvPr id="3" name="Content Placeholder 2">
            <a:extLst>
              <a:ext uri="{FF2B5EF4-FFF2-40B4-BE49-F238E27FC236}">
                <a16:creationId xmlns:a16="http://schemas.microsoft.com/office/drawing/2014/main" id="{199C14C6-8289-0546-A886-779081F93B6C}"/>
              </a:ext>
            </a:extLst>
          </p:cNvPr>
          <p:cNvSpPr>
            <a:spLocks noGrp="1"/>
          </p:cNvSpPr>
          <p:nvPr>
            <p:ph idx="1"/>
          </p:nvPr>
        </p:nvSpPr>
        <p:spPr/>
        <p:txBody>
          <a:bodyPr>
            <a:normAutofit fontScale="92500" lnSpcReduction="10000"/>
          </a:bodyPr>
          <a:lstStyle/>
          <a:p>
            <a:r>
              <a:rPr lang="en-US" b="1" u="sng" dirty="0"/>
              <a:t>NO DEFINITIVE LIST: S296 (4) Counsels if the person has Training study or experience relevant to the process of counselling someone who has suffered “HARM”S295.</a:t>
            </a:r>
          </a:p>
          <a:p>
            <a:pPr lvl="1"/>
            <a:endParaRPr lang="en-US" dirty="0"/>
          </a:p>
          <a:p>
            <a:pPr lvl="1"/>
            <a:r>
              <a:rPr lang="en-US" dirty="0"/>
              <a:t>Counsellor (including school counsellor)</a:t>
            </a:r>
          </a:p>
          <a:p>
            <a:pPr lvl="1"/>
            <a:r>
              <a:rPr lang="en-US" dirty="0"/>
              <a:t>Psychiatrist </a:t>
            </a:r>
          </a:p>
          <a:p>
            <a:pPr lvl="1"/>
            <a:r>
              <a:rPr lang="en-US" dirty="0"/>
              <a:t>Psychologist</a:t>
            </a:r>
          </a:p>
          <a:p>
            <a:pPr lvl="1"/>
            <a:r>
              <a:rPr lang="en-US" dirty="0"/>
              <a:t>Social Worker</a:t>
            </a:r>
          </a:p>
          <a:p>
            <a:pPr lvl="1"/>
            <a:r>
              <a:rPr lang="en-US" dirty="0"/>
              <a:t>Mental health nurse</a:t>
            </a:r>
          </a:p>
          <a:p>
            <a:pPr lvl="1"/>
            <a:r>
              <a:rPr lang="en-US" dirty="0"/>
              <a:t>1800 RESPECT</a:t>
            </a:r>
          </a:p>
          <a:p>
            <a:pPr lvl="1"/>
            <a:r>
              <a:rPr lang="en-US" dirty="0"/>
              <a:t>Lifeline</a:t>
            </a:r>
          </a:p>
          <a:p>
            <a:pPr lvl="1"/>
            <a:r>
              <a:rPr lang="en-US" dirty="0"/>
              <a:t>FACS</a:t>
            </a:r>
          </a:p>
          <a:p>
            <a:pPr lvl="1"/>
            <a:endParaRPr lang="en-US" dirty="0"/>
          </a:p>
        </p:txBody>
      </p:sp>
    </p:spTree>
    <p:extLst>
      <p:ext uri="{BB962C8B-B14F-4D97-AF65-F5344CB8AC3E}">
        <p14:creationId xmlns:p14="http://schemas.microsoft.com/office/powerpoint/2010/main" val="1122877816"/>
      </p:ext>
    </p:extLst>
  </p:cSld>
  <p:clrMapOvr>
    <a:masterClrMapping/>
  </p:clrMapOvr>
  <mc:AlternateContent xmlns:mc="http://schemas.openxmlformats.org/markup-compatibility/2006" xmlns:p14="http://schemas.microsoft.com/office/powerpoint/2010/main">
    <mc:Choice Requires="p14">
      <p:transition spd="slow" p14:dur="2000" advTm="125038"/>
    </mc:Choice>
    <mc:Fallback xmlns="">
      <p:transition spd="slow" advTm="12503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9F333-45CF-5A48-9C2C-BCCAA460BDF8}"/>
              </a:ext>
            </a:extLst>
          </p:cNvPr>
          <p:cNvSpPr>
            <a:spLocks noGrp="1"/>
          </p:cNvSpPr>
          <p:nvPr>
            <p:ph type="title"/>
          </p:nvPr>
        </p:nvSpPr>
        <p:spPr/>
        <p:txBody>
          <a:bodyPr/>
          <a:lstStyle/>
          <a:p>
            <a:r>
              <a:rPr lang="en-US" dirty="0"/>
              <a:t>KNOW YOUR BRIEF</a:t>
            </a:r>
          </a:p>
        </p:txBody>
      </p:sp>
      <p:sp>
        <p:nvSpPr>
          <p:cNvPr id="3" name="Content Placeholder 2">
            <a:extLst>
              <a:ext uri="{FF2B5EF4-FFF2-40B4-BE49-F238E27FC236}">
                <a16:creationId xmlns:a16="http://schemas.microsoft.com/office/drawing/2014/main" id="{E4F6E48E-9809-D646-BDD3-AAF163155D53}"/>
              </a:ext>
            </a:extLst>
          </p:cNvPr>
          <p:cNvSpPr>
            <a:spLocks noGrp="1"/>
          </p:cNvSpPr>
          <p:nvPr>
            <p:ph idx="1"/>
          </p:nvPr>
        </p:nvSpPr>
        <p:spPr>
          <a:xfrm>
            <a:off x="700635" y="1841157"/>
            <a:ext cx="10691265" cy="4120731"/>
          </a:xfrm>
        </p:spPr>
        <p:txBody>
          <a:bodyPr>
            <a:normAutofit fontScale="92500" lnSpcReduction="10000"/>
          </a:bodyPr>
          <a:lstStyle/>
          <a:p>
            <a:pPr marL="0" indent="0">
              <a:buNone/>
            </a:pPr>
            <a:r>
              <a:rPr lang="en-US" dirty="0"/>
              <a:t>Issuing subpoenas (Must be more than LFP) / MUST have SPV</a:t>
            </a:r>
          </a:p>
          <a:p>
            <a:pPr marL="0" indent="0">
              <a:buNone/>
            </a:pPr>
            <a:r>
              <a:rPr lang="en-US" sz="2000" b="1" u="sng" dirty="0"/>
              <a:t>EXAMPLES of SUBSTANTIAL PROBATIVE VALUE</a:t>
            </a:r>
          </a:p>
          <a:p>
            <a:pPr marL="457200" indent="-457200">
              <a:buFont typeface="+mj-lt"/>
              <a:buAutoNum type="alphaLcParenR"/>
            </a:pPr>
            <a:r>
              <a:rPr lang="en-US" dirty="0"/>
              <a:t>Inconsistent statements</a:t>
            </a:r>
          </a:p>
          <a:p>
            <a:pPr marL="457200" indent="-457200">
              <a:buFont typeface="+mj-lt"/>
              <a:buAutoNum type="alphaLcParenR"/>
            </a:pPr>
            <a:r>
              <a:rPr lang="en-US" sz="2000" dirty="0"/>
              <a:t>Where the complainant suffers from </a:t>
            </a:r>
            <a:r>
              <a:rPr lang="en-US" sz="2000" u="sng" dirty="0"/>
              <a:t>a medical or psychiatric condition </a:t>
            </a:r>
            <a:r>
              <a:rPr lang="en-US" sz="2000" dirty="0"/>
              <a:t>which may affect the reliability of their evidence (a connection between a diagnosis – where symptoms are likely to affect credibility – capacity to rationally recall the SA / current hallucinations/delusions may not be enough). Refusing to take medications. </a:t>
            </a:r>
          </a:p>
          <a:p>
            <a:pPr marL="457200" indent="-457200">
              <a:buFont typeface="+mj-lt"/>
              <a:buAutoNum type="alphaLcParenR"/>
            </a:pPr>
            <a:r>
              <a:rPr lang="en-US" sz="2000" dirty="0"/>
              <a:t>Where the evidence may bear upon a particular issue at trial</a:t>
            </a:r>
          </a:p>
          <a:p>
            <a:pPr marL="457200" indent="-457200">
              <a:buFont typeface="+mj-lt"/>
              <a:buAutoNum type="alphaLcParenR"/>
            </a:pPr>
            <a:r>
              <a:rPr lang="en-US" sz="2000" dirty="0"/>
              <a:t>Where the allegation arose after a </a:t>
            </a:r>
            <a:r>
              <a:rPr lang="en-US" dirty="0"/>
              <a:t>EMDR/</a:t>
            </a:r>
            <a:r>
              <a:rPr lang="en-US" sz="2000" dirty="0"/>
              <a:t>hypnotherapy session (R v </a:t>
            </a:r>
            <a:r>
              <a:rPr lang="en-US" sz="2000" dirty="0" err="1"/>
              <a:t>Tillott</a:t>
            </a:r>
            <a:r>
              <a:rPr lang="en-US" sz="2000" dirty="0"/>
              <a:t>) CCA 1995, R v KG 2001 NSWCCA</a:t>
            </a:r>
          </a:p>
          <a:p>
            <a:pPr marL="457200" indent="-457200">
              <a:buFont typeface="+mj-lt"/>
              <a:buAutoNum type="alphaLcParenR"/>
            </a:pPr>
            <a:r>
              <a:rPr lang="en-US" sz="2000" dirty="0"/>
              <a:t>Where a Sexual Assault counsellor has provided a statement to the police and is to be called as a Crown Witness   </a:t>
            </a:r>
          </a:p>
          <a:p>
            <a:endParaRPr lang="en-US" dirty="0"/>
          </a:p>
        </p:txBody>
      </p:sp>
    </p:spTree>
    <p:extLst>
      <p:ext uri="{BB962C8B-B14F-4D97-AF65-F5344CB8AC3E}">
        <p14:creationId xmlns:p14="http://schemas.microsoft.com/office/powerpoint/2010/main" val="710066645"/>
      </p:ext>
    </p:extLst>
  </p:cSld>
  <p:clrMapOvr>
    <a:masterClrMapping/>
  </p:clrMapOvr>
  <mc:AlternateContent xmlns:mc="http://schemas.openxmlformats.org/markup-compatibility/2006" xmlns:p14="http://schemas.microsoft.com/office/powerpoint/2010/main">
    <mc:Choice Requires="p14">
      <p:transition spd="slow" p14:dur="2000" advTm="172618"/>
    </mc:Choice>
    <mc:Fallback xmlns="">
      <p:transition spd="slow" advTm="17261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D93B-A912-F14F-8762-40F2A622BB99}"/>
              </a:ext>
            </a:extLst>
          </p:cNvPr>
          <p:cNvSpPr>
            <a:spLocks noGrp="1"/>
          </p:cNvSpPr>
          <p:nvPr>
            <p:ph type="title"/>
          </p:nvPr>
        </p:nvSpPr>
        <p:spPr/>
        <p:txBody>
          <a:bodyPr>
            <a:normAutofit/>
          </a:bodyPr>
          <a:lstStyle/>
          <a:p>
            <a:r>
              <a:rPr lang="en-US" dirty="0"/>
              <a:t>PREPARATION IN THE FORM OF A NOM &amp; DETAILED SUPPORTING AFFIDAVIT is key </a:t>
            </a:r>
          </a:p>
        </p:txBody>
      </p:sp>
      <p:sp>
        <p:nvSpPr>
          <p:cNvPr id="3" name="Content Placeholder 2">
            <a:extLst>
              <a:ext uri="{FF2B5EF4-FFF2-40B4-BE49-F238E27FC236}">
                <a16:creationId xmlns:a16="http://schemas.microsoft.com/office/drawing/2014/main" id="{494AE6ED-9EF9-3544-846D-E150A3B8BF86}"/>
              </a:ext>
            </a:extLst>
          </p:cNvPr>
          <p:cNvSpPr>
            <a:spLocks noGrp="1"/>
          </p:cNvSpPr>
          <p:nvPr>
            <p:ph idx="1"/>
          </p:nvPr>
        </p:nvSpPr>
        <p:spPr/>
        <p:txBody>
          <a:bodyPr>
            <a:normAutofit/>
          </a:bodyPr>
          <a:lstStyle/>
          <a:p>
            <a:r>
              <a:rPr lang="en-US" dirty="0"/>
              <a:t>When seeking leave to issue specify precisely what orders you are seeking. </a:t>
            </a:r>
          </a:p>
          <a:p>
            <a:r>
              <a:rPr lang="en-US" dirty="0"/>
              <a:t>The Judge will base their decision from what’s contained in the </a:t>
            </a:r>
            <a:r>
              <a:rPr lang="en-US" b="1" u="sng" dirty="0"/>
              <a:t>supporting affidavit</a:t>
            </a:r>
          </a:p>
          <a:p>
            <a:pPr marL="0" indent="0">
              <a:buNone/>
            </a:pPr>
            <a:endParaRPr lang="en-US" dirty="0"/>
          </a:p>
          <a:p>
            <a:r>
              <a:rPr lang="en-US" b="1" u="sng" dirty="0"/>
              <a:t>NOTICE OF MOTION / ORDERS SOUGHT</a:t>
            </a:r>
            <a:r>
              <a:rPr lang="en-US" dirty="0"/>
              <a:t>: </a:t>
            </a:r>
          </a:p>
          <a:p>
            <a:pPr marL="800100" lvl="1" indent="-342900">
              <a:buFont typeface="+mj-lt"/>
              <a:buAutoNum type="arabicPeriod"/>
            </a:pPr>
            <a:r>
              <a:rPr lang="en-US" dirty="0"/>
              <a:t>Pursuant to S298(1) CPA 1986 leave be granted to issue a subpoena on ….</a:t>
            </a:r>
          </a:p>
          <a:p>
            <a:pPr marL="800100" lvl="1" indent="-342900">
              <a:buFont typeface="+mj-lt"/>
              <a:buAutoNum type="arabicPeriod"/>
            </a:pPr>
            <a:r>
              <a:rPr lang="en-US" dirty="0"/>
              <a:t>Pursuant to S299B(4) CPA 1986 For documents to be delivered to the Court and first access granted to the protected confider, returnable…</a:t>
            </a:r>
          </a:p>
          <a:p>
            <a:pPr marL="800100" lvl="1" indent="-342900">
              <a:buFont typeface="+mj-lt"/>
              <a:buAutoNum type="arabicPeriod"/>
            </a:pPr>
            <a:r>
              <a:rPr lang="en-US" dirty="0"/>
              <a:t>Pursuant to S298(3) CPA 1986 leave be granted to admit into evidence, the material produced under the subpoena to produce referred to in order 1.</a:t>
            </a:r>
          </a:p>
        </p:txBody>
      </p:sp>
    </p:spTree>
    <p:extLst>
      <p:ext uri="{BB962C8B-B14F-4D97-AF65-F5344CB8AC3E}">
        <p14:creationId xmlns:p14="http://schemas.microsoft.com/office/powerpoint/2010/main" val="603284132"/>
      </p:ext>
    </p:extLst>
  </p:cSld>
  <p:clrMapOvr>
    <a:masterClrMapping/>
  </p:clrMapOvr>
  <mc:AlternateContent xmlns:mc="http://schemas.openxmlformats.org/markup-compatibility/2006" xmlns:p14="http://schemas.microsoft.com/office/powerpoint/2010/main">
    <mc:Choice Requires="p14">
      <p:transition spd="slow" p14:dur="2000" advTm="143860"/>
    </mc:Choice>
    <mc:Fallback xmlns="">
      <p:transition spd="slow" advTm="143860"/>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1450</TotalTime>
  <Words>1410</Words>
  <Application>Microsoft Office PowerPoint</Application>
  <PresentationFormat>Widescreen</PresentationFormat>
  <Paragraphs>110</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Arial</vt:lpstr>
      <vt:lpstr>Calibri</vt:lpstr>
      <vt:lpstr>Symbol</vt:lpstr>
      <vt:lpstr>Times New Roman</vt:lpstr>
      <vt:lpstr>Trebuchet MS</vt:lpstr>
      <vt:lpstr>Wingdings 3</vt:lpstr>
      <vt:lpstr>Facet</vt:lpstr>
      <vt:lpstr>Sexual Assault Communications Privilege</vt:lpstr>
      <vt:lpstr>Outline</vt:lpstr>
      <vt:lpstr>Why do we have a SACP?</vt:lpstr>
      <vt:lpstr>The SACP Service</vt:lpstr>
      <vt:lpstr>SEXUAL ASSAULT COMMUNICATION PRIVILEGE</vt:lpstr>
      <vt:lpstr>ISSUING A SUBPOENA FOR COUNSELLING/MEDICAL/PSYCH RECORDS IN  SEXUAL ASSAULT TRIALS </vt:lpstr>
      <vt:lpstr>COUNSELLING COMMUNICATIONS </vt:lpstr>
      <vt:lpstr>KNOW YOUR BRIEF</vt:lpstr>
      <vt:lpstr>PREPARATION IN THE FORM OF A NOM &amp; DETAILED SUPPORTING AFFIDAVIT is key </vt:lpstr>
      <vt:lpstr>AFFIDAVIT (WHAT IT SHOULD CONTAIN) Address S299D factors HERE</vt:lpstr>
      <vt:lpstr>WHAT IS NOT SUBSTANTIALLY PROBATIVE  </vt:lpstr>
      <vt:lpstr>CASELAW</vt:lpstr>
      <vt:lpstr>CASELAW CONTinued</vt:lpstr>
      <vt:lpstr>Does the privilege work for complainants?</vt:lpstr>
      <vt:lpstr>SACP and mental health</vt:lpstr>
      <vt:lpstr>HH Judge Pickering in R v Trad</vt:lpstr>
      <vt:lpstr>(continued)</vt:lpstr>
      <vt:lpstr>Crown duty of disclosure</vt:lpstr>
      <vt:lpstr>Disclosure and phone records R v Lam </vt:lpstr>
    </vt:vector>
  </TitlesOfParts>
  <Company>Legal Aid 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Assault Communications Privilege</dc:title>
  <dc:creator>Gilbert, Robyn</dc:creator>
  <cp:lastModifiedBy>Gilbert, Robyn</cp:lastModifiedBy>
  <cp:revision>5</cp:revision>
  <dcterms:created xsi:type="dcterms:W3CDTF">2024-05-21T00:22:33Z</dcterms:created>
  <dcterms:modified xsi:type="dcterms:W3CDTF">2024-06-21T04:15:54Z</dcterms:modified>
</cp:coreProperties>
</file>